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0" r:id="rId13"/>
    <p:sldId id="276" r:id="rId14"/>
    <p:sldId id="286" r:id="rId15"/>
    <p:sldId id="287" r:id="rId16"/>
    <p:sldId id="269" r:id="rId17"/>
  </p:sldIdLst>
  <p:sldSz cx="9906000" cy="6858000" type="A4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>
          <p15:clr>
            <a:srgbClr val="A4A3A4"/>
          </p15:clr>
        </p15:guide>
        <p15:guide id="4" pos="398" userDrawn="1">
          <p15:clr>
            <a:srgbClr val="A4A3A4"/>
          </p15:clr>
        </p15:guide>
        <p15:guide id="5" pos="5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ury Thomas" initials="F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34B"/>
    <a:srgbClr val="ABCAE1"/>
    <a:srgbClr val="ABCB91"/>
    <a:srgbClr val="669A6B"/>
    <a:srgbClr val="F1F4E7"/>
    <a:srgbClr val="F4F8F1"/>
    <a:srgbClr val="969696"/>
    <a:srgbClr val="00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howGuides="1">
      <p:cViewPr varScale="1">
        <p:scale>
          <a:sx n="72" d="100"/>
          <a:sy n="72" d="100"/>
        </p:scale>
        <p:origin x="1094" y="38"/>
      </p:cViewPr>
      <p:guideLst>
        <p:guide orient="horz" pos="663"/>
        <p:guide/>
        <p:guide pos="398"/>
        <p:guide pos="5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1A0D-1A70-41E1-BC73-70A1729D0F04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E322-E53A-4292-A0BC-6248CBB672D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9.xml"/><Relationship Id="rId9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12.xml"/><Relationship Id="rId9" Type="http://schemas.openxmlformats.org/officeDocument/2006/relationships/oleObject" Target="../embeddings/oleObject1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9758401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47184"/>
            <a:ext cx="3828263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54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39902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752528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309320"/>
            <a:ext cx="2160955" cy="293978"/>
          </a:xfrm>
          <a:prstGeom prst="rect">
            <a:avLst/>
          </a:prstGeom>
        </p:spPr>
      </p:pic>
      <p:cxnSp>
        <p:nvCxnSpPr>
          <p:cNvPr id="16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72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636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7347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9436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997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35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5663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rade Verbindung 12"/>
          <p:cNvCxnSpPr/>
          <p:nvPr userDrawn="1"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3763690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47184"/>
            <a:ext cx="3828263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12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57510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47184"/>
            <a:ext cx="3828263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8076112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‹N°›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0850748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4" imgW="270" imgH="270" progId="TCLayout.ActiveDocument.1">
                  <p:embed/>
                </p:oleObj>
              </mc:Choice>
              <mc:Fallback>
                <p:oleObj name="think-cell Folie" r:id="rId1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91221618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906000" cy="486380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695752"/>
            <a:ext cx="4969247" cy="4154043"/>
          </a:xfrm>
          <a:prstGeom prst="rect">
            <a:avLst/>
          </a:prstGeom>
        </p:spPr>
      </p:pic>
      <p:cxnSp>
        <p:nvCxnSpPr>
          <p:cNvPr id="33" name="Gerade Verbindung 12"/>
          <p:cNvCxnSpPr/>
          <p:nvPr/>
        </p:nvCxnSpPr>
        <p:spPr>
          <a:xfrm>
            <a:off x="632520" y="2708920"/>
            <a:ext cx="388843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907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ntertitel 2"/>
          <p:cNvSpPr txBox="1">
            <a:spLocks/>
          </p:cNvSpPr>
          <p:nvPr/>
        </p:nvSpPr>
        <p:spPr>
          <a:xfrm>
            <a:off x="7285484" y="2259938"/>
            <a:ext cx="1987996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Programme</a:t>
            </a:r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3744913" y="2895923"/>
            <a:ext cx="1041400" cy="2079625"/>
          </a:xfrm>
          <a:custGeom>
            <a:avLst/>
            <a:gdLst>
              <a:gd name="T0" fmla="*/ 656 w 656"/>
              <a:gd name="T1" fmla="*/ 0 h 1310"/>
              <a:gd name="T2" fmla="*/ 656 w 656"/>
              <a:gd name="T3" fmla="*/ 0 h 1310"/>
              <a:gd name="T4" fmla="*/ 656 w 656"/>
              <a:gd name="T5" fmla="*/ 0 h 1310"/>
              <a:gd name="T6" fmla="*/ 328 w 656"/>
              <a:gd name="T7" fmla="*/ 328 h 1310"/>
              <a:gd name="T8" fmla="*/ 0 w 656"/>
              <a:gd name="T9" fmla="*/ 656 h 1310"/>
              <a:gd name="T10" fmla="*/ 0 w 656"/>
              <a:gd name="T11" fmla="*/ 656 h 1310"/>
              <a:gd name="T12" fmla="*/ 0 w 656"/>
              <a:gd name="T13" fmla="*/ 656 h 1310"/>
              <a:gd name="T14" fmla="*/ 0 w 656"/>
              <a:gd name="T15" fmla="*/ 1310 h 1310"/>
              <a:gd name="T16" fmla="*/ 0 w 656"/>
              <a:gd name="T17" fmla="*/ 1310 h 1310"/>
              <a:gd name="T18" fmla="*/ 0 w 656"/>
              <a:gd name="T19" fmla="*/ 1310 h 1310"/>
              <a:gd name="T20" fmla="*/ 656 w 656"/>
              <a:gd name="T21" fmla="*/ 656 h 1310"/>
              <a:gd name="T22" fmla="*/ 656 w 656"/>
              <a:gd name="T23" fmla="*/ 656 h 1310"/>
              <a:gd name="T24" fmla="*/ 656 w 656"/>
              <a:gd name="T25" fmla="*/ 656 h 1310"/>
              <a:gd name="T26" fmla="*/ 656 w 656"/>
              <a:gd name="T27" fmla="*/ 656 h 1310"/>
              <a:gd name="T28" fmla="*/ 656 w 656"/>
              <a:gd name="T2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6" h="1310">
                <a:moveTo>
                  <a:pt x="656" y="0"/>
                </a:moveTo>
                <a:lnTo>
                  <a:pt x="656" y="0"/>
                </a:lnTo>
                <a:lnTo>
                  <a:pt x="656" y="0"/>
                </a:lnTo>
                <a:lnTo>
                  <a:pt x="328" y="328"/>
                </a:lnTo>
                <a:lnTo>
                  <a:pt x="0" y="656"/>
                </a:lnTo>
                <a:lnTo>
                  <a:pt x="0" y="656"/>
                </a:lnTo>
                <a:lnTo>
                  <a:pt x="0" y="656"/>
                </a:lnTo>
                <a:lnTo>
                  <a:pt x="0" y="1310"/>
                </a:lnTo>
                <a:lnTo>
                  <a:pt x="0" y="1310"/>
                </a:lnTo>
                <a:lnTo>
                  <a:pt x="0" y="1310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5" name="Freeform 58"/>
          <p:cNvSpPr>
            <a:spLocks/>
          </p:cNvSpPr>
          <p:nvPr/>
        </p:nvSpPr>
        <p:spPr bwMode="auto">
          <a:xfrm>
            <a:off x="3870325" y="2541910"/>
            <a:ext cx="906463" cy="901700"/>
          </a:xfrm>
          <a:custGeom>
            <a:avLst/>
            <a:gdLst>
              <a:gd name="T0" fmla="*/ 0 w 571"/>
              <a:gd name="T1" fmla="*/ 342 h 568"/>
              <a:gd name="T2" fmla="*/ 229 w 571"/>
              <a:gd name="T3" fmla="*/ 568 h 568"/>
              <a:gd name="T4" fmla="*/ 571 w 571"/>
              <a:gd name="T5" fmla="*/ 226 h 568"/>
              <a:gd name="T6" fmla="*/ 342 w 571"/>
              <a:gd name="T7" fmla="*/ 0 h 568"/>
              <a:gd name="T8" fmla="*/ 0 w 571"/>
              <a:gd name="T9" fmla="*/ 342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68">
                <a:moveTo>
                  <a:pt x="0" y="342"/>
                </a:moveTo>
                <a:lnTo>
                  <a:pt x="229" y="568"/>
                </a:lnTo>
                <a:lnTo>
                  <a:pt x="571" y="226"/>
                </a:lnTo>
                <a:lnTo>
                  <a:pt x="342" y="0"/>
                </a:lnTo>
                <a:lnTo>
                  <a:pt x="0" y="3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Textplatzhalter 12"/>
          <p:cNvSpPr txBox="1">
            <a:spLocks/>
          </p:cNvSpPr>
          <p:nvPr/>
        </p:nvSpPr>
        <p:spPr>
          <a:xfrm>
            <a:off x="620925" y="1161195"/>
            <a:ext cx="7776864" cy="5872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Programme INTERREG Espace Alpin 2021-2027</a:t>
            </a:r>
          </a:p>
        </p:txBody>
      </p:sp>
      <p:cxnSp>
        <p:nvCxnSpPr>
          <p:cNvPr id="36" name="Gerade Verbindung 12"/>
          <p:cNvCxnSpPr/>
          <p:nvPr/>
        </p:nvCxnSpPr>
        <p:spPr>
          <a:xfrm>
            <a:off x="5745088" y="2708920"/>
            <a:ext cx="352908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tertitel 2"/>
          <p:cNvSpPr txBox="1">
            <a:spLocks/>
          </p:cNvSpPr>
          <p:nvPr/>
        </p:nvSpPr>
        <p:spPr>
          <a:xfrm>
            <a:off x="660748" y="2259938"/>
            <a:ext cx="3572172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Lyon</a:t>
            </a:r>
            <a:r>
              <a:rPr lang="fr-FR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| France | 08/09/2021</a:t>
            </a:r>
          </a:p>
        </p:txBody>
      </p:sp>
    </p:spTree>
    <p:extLst>
      <p:ext uri="{BB962C8B-B14F-4D97-AF65-F5344CB8AC3E}">
        <p14:creationId xmlns:p14="http://schemas.microsoft.com/office/powerpoint/2010/main" val="71113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9906000" cy="1735458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483660" y="1265623"/>
            <a:ext cx="5904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3.2 Récolter les fruits de la transformation numérique pour les citoyens, les entreprises, les instituts de recherche et les autorités publiques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81568" y="3262573"/>
            <a:ext cx="8637697" cy="3337264"/>
          </a:xfrm>
        </p:spPr>
        <p:txBody>
          <a:bodyPr>
            <a:normAutofit fontScale="92500" lnSpcReduction="10000"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Solutions en matière de </a:t>
            </a:r>
            <a:r>
              <a:rPr lang="fr-FR" sz="1600" b="1" dirty="0">
                <a:solidFill>
                  <a:schemeClr val="tx1"/>
                </a:solidFill>
              </a:rPr>
              <a:t>résilience climatique</a:t>
            </a:r>
            <a:r>
              <a:rPr lang="fr-FR" sz="1600" dirty="0">
                <a:solidFill>
                  <a:schemeClr val="tx1"/>
                </a:solidFill>
              </a:rPr>
              <a:t>, de </a:t>
            </a:r>
            <a:r>
              <a:rPr lang="fr-FR" sz="1600" b="1" dirty="0">
                <a:solidFill>
                  <a:schemeClr val="tx1"/>
                </a:solidFill>
              </a:rPr>
              <a:t>respect des ressources</a:t>
            </a:r>
            <a:r>
              <a:rPr lang="fr-FR" sz="1600" dirty="0">
                <a:solidFill>
                  <a:schemeClr val="tx1"/>
                </a:solidFill>
              </a:rPr>
              <a:t>, d’</a:t>
            </a:r>
            <a:r>
              <a:rPr lang="fr-FR" sz="1600" b="1" dirty="0">
                <a:solidFill>
                  <a:schemeClr val="tx1"/>
                </a:solidFill>
              </a:rPr>
              <a:t>écologie</a:t>
            </a:r>
            <a:r>
              <a:rPr lang="fr-FR" sz="1600" dirty="0">
                <a:solidFill>
                  <a:schemeClr val="tx1"/>
                </a:solidFill>
              </a:rPr>
              <a:t> et de </a:t>
            </a:r>
            <a:r>
              <a:rPr lang="fr-FR" sz="1600" b="1" dirty="0">
                <a:solidFill>
                  <a:schemeClr val="tx1"/>
                </a:solidFill>
              </a:rPr>
              <a:t>neutralité carbone</a:t>
            </a:r>
            <a:r>
              <a:rPr lang="fr-FR" sz="1600" dirty="0">
                <a:solidFill>
                  <a:schemeClr val="tx1"/>
                </a:solidFill>
              </a:rPr>
              <a:t>, en veillant à ce que ces solutions soient </a:t>
            </a:r>
            <a:r>
              <a:rPr lang="fr-FR" sz="1600" b="1" dirty="0">
                <a:solidFill>
                  <a:schemeClr val="tx1"/>
                </a:solidFill>
              </a:rPr>
              <a:t>inclusives</a:t>
            </a:r>
            <a:r>
              <a:rPr lang="fr-FR" sz="1600" dirty="0">
                <a:solidFill>
                  <a:schemeClr val="tx1"/>
                </a:solidFill>
              </a:rPr>
              <a:t> et </a:t>
            </a:r>
            <a:r>
              <a:rPr lang="fr-FR" sz="1600" b="1" dirty="0">
                <a:solidFill>
                  <a:schemeClr val="tx1"/>
                </a:solidFill>
              </a:rPr>
              <a:t>socialement accessibles</a:t>
            </a:r>
            <a:r>
              <a:rPr lang="fr-FR" sz="1600" dirty="0">
                <a:solidFill>
                  <a:schemeClr val="tx1"/>
                </a:solidFill>
              </a:rPr>
              <a:t> pour une </a:t>
            </a:r>
            <a:r>
              <a:rPr lang="fr-FR" sz="1600" b="1" dirty="0">
                <a:solidFill>
                  <a:schemeClr val="tx1"/>
                </a:solidFill>
              </a:rPr>
              <a:t>transition équitable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Services d’intérêt général flexibles dans tous types de domaines et pour tous types d’utilisateurs</a:t>
            </a:r>
            <a:r>
              <a:rPr lang="fr-FR" sz="1600" dirty="0">
                <a:solidFill>
                  <a:schemeClr val="tx1"/>
                </a:solidFill>
              </a:rPr>
              <a:t>, s’agissant notamment de l’e-santé / la santé connectée, de l’administration électronique et de la télémédecine</a:t>
            </a:r>
          </a:p>
          <a:p>
            <a:r>
              <a:rPr lang="fr-FR" sz="1600" dirty="0"/>
              <a:t>Opportunités de développement commercial, des produits et des services, et consolidation des chaînes de valeur régionales pour </a:t>
            </a:r>
            <a:r>
              <a:rPr lang="fr-FR" sz="1600" b="1" dirty="0"/>
              <a:t>réduire les déséquilibres territoriaux</a:t>
            </a:r>
          </a:p>
          <a:p>
            <a:r>
              <a:rPr lang="fr-FR" sz="1600" dirty="0"/>
              <a:t>Élaboration et mise en œuvre des concepts « </a:t>
            </a:r>
            <a:r>
              <a:rPr lang="fr-FR" sz="1600" b="1" dirty="0"/>
              <a:t>villes intelligentes</a:t>
            </a:r>
            <a:r>
              <a:rPr lang="fr-FR" sz="1600" dirty="0"/>
              <a:t> » et « </a:t>
            </a:r>
            <a:r>
              <a:rPr lang="fr-FR" sz="1600" b="1" dirty="0"/>
              <a:t>villages intelligents</a:t>
            </a:r>
            <a:r>
              <a:rPr lang="fr-FR" sz="1600" dirty="0"/>
              <a:t> »</a:t>
            </a:r>
          </a:p>
          <a:p>
            <a:r>
              <a:rPr lang="fr-FR" sz="1600" b="1" dirty="0"/>
              <a:t>Accompagner les PME et les associations dans la transformation numérique</a:t>
            </a:r>
          </a:p>
          <a:p>
            <a:r>
              <a:rPr lang="fr-FR" sz="1600" dirty="0">
                <a:solidFill>
                  <a:schemeClr val="tx1"/>
                </a:solidFill>
              </a:rPr>
              <a:t>Formation en ligne et nouvelles structures de travail pour proposer des </a:t>
            </a:r>
            <a:r>
              <a:rPr lang="fr-FR" sz="1600" b="1" dirty="0">
                <a:solidFill>
                  <a:schemeClr val="tx1"/>
                </a:solidFill>
              </a:rPr>
              <a:t>conditions de vie plus attractives dans les zones reculées à divers groupes sociaux</a:t>
            </a:r>
          </a:p>
          <a:p>
            <a:r>
              <a:rPr lang="fr-FR" sz="1600" dirty="0">
                <a:solidFill>
                  <a:schemeClr val="tx1"/>
                </a:solidFill>
              </a:rPr>
              <a:t>Combler la </a:t>
            </a:r>
            <a:r>
              <a:rPr lang="fr-FR" sz="1600" b="1" dirty="0">
                <a:solidFill>
                  <a:schemeClr val="tx1"/>
                </a:solidFill>
              </a:rPr>
              <a:t>fracture numérique entre les régions</a:t>
            </a:r>
          </a:p>
          <a:p>
            <a:pPr marL="0" indent="0">
              <a:buNone/>
            </a:pP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78717" y="985850"/>
            <a:ext cx="2846104" cy="2014597"/>
          </a:xfrm>
          <a:prstGeom prst="cloud">
            <a:avLst/>
          </a:prstGeom>
          <a:solidFill>
            <a:srgbClr val="96B34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cap="none" normalizeH="0" baseline="0" dirty="0">
                <a:ln>
                  <a:noFill/>
                </a:ln>
                <a:uLnTx/>
                <a:uFillTx/>
                <a:latin typeface="DINPro-Light"/>
              </a:rPr>
              <a:t>Une région alpine écologique grâce à l’innovation et la transformation numérique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4188" y="2236590"/>
            <a:ext cx="5355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transformation numérique offre la </a:t>
            </a:r>
            <a:r>
              <a:rPr lang="fr-FR" sz="1600" b="1" dirty="0"/>
              <a:t>possibilité de répondre à des enjeux communs</a:t>
            </a:r>
            <a:r>
              <a:rPr lang="fr-FR" sz="1600" dirty="0"/>
              <a:t> particulièrement importants dans les régions montagneuses comme l’espace alpin</a:t>
            </a:r>
          </a:p>
        </p:txBody>
      </p:sp>
    </p:spTree>
    <p:extLst>
      <p:ext uri="{BB962C8B-B14F-4D97-AF65-F5344CB8AC3E}">
        <p14:creationId xmlns:p14="http://schemas.microsoft.com/office/powerpoint/2010/main" val="20523111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906000" cy="149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087" y="127517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4.1 Une meilleure gouvernance en matière de coopération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71161" y="2993530"/>
            <a:ext cx="8608368" cy="333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>
                <a:solidFill>
                  <a:schemeClr val="tx1"/>
                </a:solidFill>
              </a:rPr>
              <a:t>Clarifier, approfondir, soutenir et améliorer les structures de coopération</a:t>
            </a:r>
            <a:r>
              <a:rPr lang="fr-FR" sz="1800">
                <a:solidFill>
                  <a:schemeClr val="tx1"/>
                </a:solidFill>
              </a:rPr>
              <a:t>, en mettant l’accent sur la professionnalisation de la gouvernance et en jetant les bases de projets innovants et d’une participation accrue de la société civile :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Constituer des </a:t>
            </a:r>
            <a:r>
              <a:rPr lang="fr-FR" sz="1600" b="1">
                <a:solidFill>
                  <a:schemeClr val="tx1"/>
                </a:solidFill>
              </a:rPr>
              <a:t>cadres, plateformes, réseaux et mécanismes transnationaux</a:t>
            </a:r>
            <a:r>
              <a:rPr lang="fr-FR" sz="1600">
                <a:solidFill>
                  <a:schemeClr val="tx1"/>
                </a:solidFill>
              </a:rPr>
              <a:t> en matière de gouvernance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Accroître la coopération et améliorer les processus organisationnels au sein des structures de </a:t>
            </a:r>
            <a:r>
              <a:rPr lang="fr-FR" sz="1600" b="1">
                <a:solidFill>
                  <a:schemeClr val="tx1"/>
                </a:solidFill>
              </a:rPr>
              <a:t>gouvernance de la SUERA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Mesures et outils de communication</a:t>
            </a:r>
            <a:r>
              <a:rPr lang="fr-FR" sz="1600">
                <a:solidFill>
                  <a:schemeClr val="tx1"/>
                </a:solidFill>
              </a:rPr>
              <a:t> favorisant une gouvernance multiniveaux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Renforcement des capacités</a:t>
            </a:r>
            <a:r>
              <a:rPr lang="fr-FR" sz="1600">
                <a:solidFill>
                  <a:schemeClr val="tx1"/>
                </a:solidFill>
              </a:rPr>
              <a:t> et </a:t>
            </a:r>
            <a:r>
              <a:rPr lang="fr-FR" sz="1600" b="1">
                <a:solidFill>
                  <a:schemeClr val="tx1"/>
                </a:solidFill>
              </a:rPr>
              <a:t>formation</a:t>
            </a:r>
            <a:r>
              <a:rPr lang="fr-FR" sz="1600">
                <a:solidFill>
                  <a:schemeClr val="tx1"/>
                </a:solidFill>
              </a:rPr>
              <a:t> des </a:t>
            </a:r>
            <a:r>
              <a:rPr lang="fr-FR" sz="1600" b="1">
                <a:solidFill>
                  <a:schemeClr val="tx1"/>
                </a:solidFill>
              </a:rPr>
              <a:t>autorités publiques</a:t>
            </a:r>
            <a:r>
              <a:rPr lang="fr-FR" sz="1600">
                <a:solidFill>
                  <a:schemeClr val="tx1"/>
                </a:solidFill>
              </a:rPr>
              <a:t> et des </a:t>
            </a:r>
            <a:r>
              <a:rPr lang="fr-FR" sz="1600" b="1">
                <a:solidFill>
                  <a:schemeClr val="tx1"/>
                </a:solidFill>
              </a:rPr>
              <a:t>parties prenantes</a:t>
            </a:r>
            <a:r>
              <a:rPr lang="fr-FR" sz="1600">
                <a:solidFill>
                  <a:schemeClr val="tx1"/>
                </a:solidFill>
              </a:rPr>
              <a:t> de divers niveaux politiques et de gouvernance en vue de leur adaptation aux nouveaux enjeux...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25208" y="1285925"/>
            <a:ext cx="2232354" cy="1634490"/>
          </a:xfrm>
          <a:prstGeom prst="flowChartAlternateProcess">
            <a:avLst/>
          </a:prstGeom>
          <a:solidFill>
            <a:srgbClr val="ABCAE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cap="none" normalizeH="0" baseline="0" dirty="0">
                <a:ln>
                  <a:noFill/>
                </a:ln>
                <a:uLnTx/>
                <a:uFillTx/>
                <a:latin typeface="DINPro-Light"/>
              </a:rPr>
              <a:t>Une région alpine gérée et développée de manière coopérative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5086" y="2087443"/>
            <a:ext cx="570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région alpine est le berceau d’une </a:t>
            </a:r>
            <a:r>
              <a:rPr lang="fr-FR" sz="1600" b="1" dirty="0"/>
              <a:t>longue tradition de coopération internationale et interrégionale</a:t>
            </a:r>
            <a:r>
              <a:rPr lang="fr-FR" sz="1600" dirty="0"/>
              <a:t> sur le plan gouvernemental et non gouvernemental.</a:t>
            </a:r>
          </a:p>
        </p:txBody>
      </p:sp>
    </p:spTree>
    <p:extLst>
      <p:ext uri="{BB962C8B-B14F-4D97-AF65-F5344CB8AC3E}">
        <p14:creationId xmlns:p14="http://schemas.microsoft.com/office/powerpoint/2010/main" val="34270583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Cadre budgétaire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0512" y="1916832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FEDER = </a:t>
            </a:r>
            <a:r>
              <a:rPr lang="fr-FR" b="1" dirty="0"/>
              <a:t>107 M EUR</a:t>
            </a:r>
            <a:br>
              <a:rPr lang="fr-FR" b="1" dirty="0"/>
            </a:br>
            <a:r>
              <a:rPr lang="fr-FR" dirty="0"/>
              <a:t>(hors cofinancement national et contribution CH/LIE)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Taux de cofinancement =</a:t>
            </a:r>
            <a:br>
              <a:rPr lang="fr-FR" b="1" dirty="0"/>
            </a:br>
            <a:r>
              <a:rPr lang="fr-FR" b="1" dirty="0"/>
              <a:t>75 %</a:t>
            </a:r>
            <a:br>
              <a:rPr lang="fr-FR" b="1" dirty="0"/>
            </a:b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Financement estimé d’une </a:t>
            </a:r>
            <a:r>
              <a:rPr lang="fr-FR" b="1" dirty="0"/>
              <a:t>centaine de nouveaux projets </a:t>
            </a:r>
          </a:p>
        </p:txBody>
      </p:sp>
      <p:pic>
        <p:nvPicPr>
          <p:cNvPr id="7" name="Inhaltsplatzhalt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816" y="1556792"/>
            <a:ext cx="6369140" cy="42773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559973-D92B-4E5C-AA1D-10FB7CDCED1E}"/>
              </a:ext>
            </a:extLst>
          </p:cNvPr>
          <p:cNvSpPr txBox="1"/>
          <p:nvPr/>
        </p:nvSpPr>
        <p:spPr>
          <a:xfrm>
            <a:off x="4120961" y="1583043"/>
            <a:ext cx="48295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Affectation du budget par objectif spécifique en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345FE2-2B9C-4DB1-A184-14891F3469FF}"/>
              </a:ext>
            </a:extLst>
          </p:cNvPr>
          <p:cNvSpPr txBox="1"/>
          <p:nvPr/>
        </p:nvSpPr>
        <p:spPr>
          <a:xfrm>
            <a:off x="5331801" y="2025715"/>
            <a:ext cx="989351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Assistance technique : 7,4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E5F1B1-5280-4BE9-9E0F-03510DF7B70C}"/>
              </a:ext>
            </a:extLst>
          </p:cNvPr>
          <p:cNvSpPr txBox="1"/>
          <p:nvPr/>
        </p:nvSpPr>
        <p:spPr>
          <a:xfrm>
            <a:off x="7545288" y="2331954"/>
            <a:ext cx="108012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>
                <a:solidFill>
                  <a:schemeClr val="accent1"/>
                </a:solidFill>
              </a:rPr>
              <a:t>Changement climatique : 22,5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5F335-BCCC-4480-933A-12879717CC10}"/>
              </a:ext>
            </a:extLst>
          </p:cNvPr>
          <p:cNvSpPr txBox="1"/>
          <p:nvPr/>
        </p:nvSpPr>
        <p:spPr>
          <a:xfrm>
            <a:off x="3812976" y="3544200"/>
            <a:ext cx="1124983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Transformation numérique : 10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2DF83D-6BBD-41F3-B373-C367298D53E0}"/>
              </a:ext>
            </a:extLst>
          </p:cNvPr>
          <p:cNvSpPr txBox="1"/>
          <p:nvPr/>
        </p:nvSpPr>
        <p:spPr>
          <a:xfrm>
            <a:off x="4120961" y="4581128"/>
            <a:ext cx="90404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>
                <a:solidFill>
                  <a:srgbClr val="96B34B"/>
                </a:solidFill>
              </a:rPr>
              <a:t>Innovation : 10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FC5CA7-9A48-4386-98A7-28E348B91644}"/>
              </a:ext>
            </a:extLst>
          </p:cNvPr>
          <p:cNvSpPr txBox="1"/>
          <p:nvPr/>
        </p:nvSpPr>
        <p:spPr>
          <a:xfrm>
            <a:off x="5097016" y="5274957"/>
            <a:ext cx="115212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>
                <a:solidFill>
                  <a:schemeClr val="accent2">
                    <a:lumMod val="60000"/>
                    <a:lumOff val="40000"/>
                  </a:schemeClr>
                </a:solidFill>
              </a:rPr>
              <a:t>Économie circulaire : 18,1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1F144A-8EDA-4AAD-A2DF-79492ADAB3A5}"/>
              </a:ext>
            </a:extLst>
          </p:cNvPr>
          <p:cNvSpPr txBox="1"/>
          <p:nvPr/>
        </p:nvSpPr>
        <p:spPr>
          <a:xfrm>
            <a:off x="4371927" y="2592106"/>
            <a:ext cx="108512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>
                <a:solidFill>
                  <a:schemeClr val="bg2">
                    <a:lumMod val="75000"/>
                  </a:schemeClr>
                </a:solidFill>
              </a:rPr>
              <a:t>Gouvernance : 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0022BC-5ED3-4118-B9F8-402E748CB386}"/>
              </a:ext>
            </a:extLst>
          </p:cNvPr>
          <p:cNvSpPr txBox="1"/>
          <p:nvPr/>
        </p:nvSpPr>
        <p:spPr>
          <a:xfrm>
            <a:off x="8036554" y="4275529"/>
            <a:ext cx="1020902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>
                <a:solidFill>
                  <a:schemeClr val="accent1"/>
                </a:solidFill>
              </a:rPr>
              <a:t>Biodiversité : 14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2EA4D6-8111-4846-95DB-FCDC70C15363}"/>
              </a:ext>
            </a:extLst>
          </p:cNvPr>
          <p:cNvSpPr txBox="1"/>
          <p:nvPr/>
        </p:nvSpPr>
        <p:spPr>
          <a:xfrm>
            <a:off x="7381485" y="5229200"/>
            <a:ext cx="1310921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Efficacité énergétique : 8</a:t>
            </a:r>
          </a:p>
        </p:txBody>
      </p:sp>
    </p:spTree>
    <p:extLst>
      <p:ext uri="{BB962C8B-B14F-4D97-AF65-F5344CB8AC3E}">
        <p14:creationId xmlns:p14="http://schemas.microsoft.com/office/powerpoint/2010/main" val="36771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Quoi de neuf ?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77692" y="1484784"/>
            <a:ext cx="8712628" cy="4464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/>
              <a:t>Nouvelles approches</a:t>
            </a:r>
            <a:r>
              <a:rPr lang="fr-FR"/>
              <a:t> en matière de coopération</a:t>
            </a:r>
          </a:p>
          <a:p>
            <a:pPr lvl="1"/>
            <a:r>
              <a:rPr lang="fr-FR"/>
              <a:t>Projets à petite échelle, de plus courte durée et avec moins de partenaires destinés à préparer le terrain ou à capitaliser les résultats</a:t>
            </a:r>
          </a:p>
          <a:p>
            <a:pPr lvl="1"/>
            <a:r>
              <a:rPr lang="fr-FR"/>
              <a:t>Projets classiques d’une durée maximum de 36 mois afin qu’ils aient le temps de couvrir l’intégralité du cycle politique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Démarches administratives simplifiées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Ex. taux forfaitaire pour les frais de déplacement et d’hébergement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Projets à petite échelle fondés sur les OCS (ex. taux et sommes forfaitaires)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50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24402-B87C-46A1-8A4F-A07C5600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classiques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F55D1F-FCF8-4398-83DC-3A72086C5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Enveloppe globale comprise entre 1 et 3 M €</a:t>
            </a:r>
          </a:p>
          <a:p>
            <a:r>
              <a:rPr lang="fr-FR" dirty="0"/>
              <a:t>Taux de co-financement à hauteur de 75%</a:t>
            </a:r>
          </a:p>
          <a:p>
            <a:r>
              <a:rPr lang="fr-FR" dirty="0"/>
              <a:t>Durée des projets : entre 24 et 36 mois</a:t>
            </a:r>
          </a:p>
          <a:p>
            <a:r>
              <a:rPr lang="fr-FR" dirty="0"/>
              <a:t>7 à 12 partenaires issus de 4 pays de l’espace alpin, a minima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(information soumise à la validation du Comité du Programme)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93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5548F-250E-4BBD-B28D-68E5B079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Petits projets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31556-FF4C-4B19-ABC3-117CA675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Enveloppe globale comprise entre 250 000€ et 750 000€</a:t>
            </a:r>
          </a:p>
          <a:p>
            <a:r>
              <a:rPr lang="fr-FR" dirty="0"/>
              <a:t>Co-financement à hauteur de 75%</a:t>
            </a:r>
          </a:p>
          <a:p>
            <a:r>
              <a:rPr lang="fr-FR" dirty="0"/>
              <a:t>Durée des projets : entre 12 et 18 mois</a:t>
            </a:r>
          </a:p>
          <a:p>
            <a:r>
              <a:rPr lang="fr-FR" dirty="0"/>
              <a:t>3 à 6 partenaires issus d’au moins 3 pays de l’espace alpin, a minima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(information soumise à la validation du Comité du Programme)</a:t>
            </a:r>
          </a:p>
        </p:txBody>
      </p:sp>
    </p:spTree>
    <p:extLst>
      <p:ext uri="{BB962C8B-B14F-4D97-AF65-F5344CB8AC3E}">
        <p14:creationId xmlns:p14="http://schemas.microsoft.com/office/powerpoint/2010/main" val="306288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" y="4365104"/>
            <a:ext cx="9906001" cy="262509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Merci beaucoup 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1" y="1268760"/>
            <a:ext cx="5962650" cy="39719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512" y="5240685"/>
            <a:ext cx="7416824" cy="644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6"/>
                </a:solidFill>
              </a:rPr>
              <a:t>Pour plus d’informations, rendez-vous sur www.alpine-space.eu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81192" y="229138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accent6"/>
                </a:solidFill>
              </a:rPr>
              <a:t>LES MONTAGNES</a:t>
            </a:r>
            <a:r>
              <a:rPr lang="fr-FR" sz="2400" b="1"/>
              <a:t> DESSINENT</a:t>
            </a:r>
          </a:p>
          <a:p>
            <a:r>
              <a:rPr lang="fr-FR" sz="2400" b="1"/>
              <a:t>NOTRE RÉGION,</a:t>
            </a:r>
          </a:p>
          <a:p>
            <a:r>
              <a:rPr lang="fr-FR" sz="2400" b="1">
                <a:solidFill>
                  <a:schemeClr val="accent6"/>
                </a:solidFill>
              </a:rPr>
              <a:t>LES IDÉES</a:t>
            </a:r>
            <a:r>
              <a:rPr lang="fr-FR" sz="2400" b="1"/>
              <a:t> DESSINENT</a:t>
            </a:r>
          </a:p>
          <a:p>
            <a:r>
              <a:rPr lang="fr-FR" sz="2400" b="1"/>
              <a:t>NOTRE AVENIR</a:t>
            </a:r>
          </a:p>
        </p:txBody>
      </p:sp>
    </p:spTree>
    <p:extLst>
      <p:ext uri="{BB962C8B-B14F-4D97-AF65-F5344CB8AC3E}">
        <p14:creationId xmlns:p14="http://schemas.microsoft.com/office/powerpoint/2010/main" val="32635168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chemeClr val="accent6"/>
                </a:solidFill>
              </a:rPr>
              <a:t>Résumé du programme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41232" y="1340768"/>
            <a:ext cx="2592288" cy="50167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7 États 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5 États membres,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2 États non membres de l’UE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42 régions (NUTS 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510 000 km</a:t>
            </a:r>
            <a:r>
              <a:rPr lang="fr-FR" sz="1600" baseline="30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88 millions d’habitants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Bénéficiaires : principalement les autorités publiques, les chambres, les instituts de R&amp;D, mais également des organismes privés et des ONG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8" y="1340768"/>
            <a:ext cx="6346521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862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Mission du programme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32400" y="1489445"/>
            <a:ext cx="4176580" cy="4675935"/>
          </a:xfrm>
        </p:spPr>
        <p:txBody>
          <a:bodyPr>
            <a:normAutofit fontScale="92500" lnSpcReduction="20000"/>
          </a:bodyPr>
          <a:lstStyle/>
          <a:p>
            <a:r>
              <a:rPr lang="fr-FR">
                <a:solidFill>
                  <a:schemeClr val="tx1"/>
                </a:solidFill>
              </a:rPr>
              <a:t>Nous </a:t>
            </a:r>
            <a:r>
              <a:rPr lang="fr-FR" b="1">
                <a:solidFill>
                  <a:schemeClr val="tx1"/>
                </a:solidFill>
              </a:rPr>
              <a:t>mettons en œuvre et soutenons des projets de coopération</a:t>
            </a:r>
            <a:r>
              <a:rPr lang="fr-FR">
                <a:solidFill>
                  <a:schemeClr val="tx1"/>
                </a:solidFill>
              </a:rPr>
              <a:t> transnationale et des solutions communes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Nous </a:t>
            </a:r>
            <a:r>
              <a:rPr lang="fr-FR" b="1">
                <a:solidFill>
                  <a:schemeClr val="tx1"/>
                </a:solidFill>
              </a:rPr>
              <a:t>favorisons les discussions stratégiques</a:t>
            </a:r>
            <a:r>
              <a:rPr lang="fr-FR">
                <a:solidFill>
                  <a:schemeClr val="tx1"/>
                </a:solidFill>
              </a:rPr>
              <a:t> dans l’espace alpin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Nous fournissons une </a:t>
            </a:r>
            <a:r>
              <a:rPr lang="fr-FR" b="1">
                <a:solidFill>
                  <a:schemeClr val="tx1"/>
                </a:solidFill>
              </a:rPr>
              <a:t>plateforme d’échange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</a:rPr>
              <a:t>Nous contribuons aux objectifs </a:t>
            </a:r>
            <a:r>
              <a:rPr lang="fr-FR" b="1">
                <a:solidFill>
                  <a:schemeClr val="tx1"/>
                </a:solidFill>
              </a:rPr>
              <a:t>de la Stratégie de l’UE pour la région alpine</a:t>
            </a:r>
            <a:r>
              <a:rPr lang="fr-FR">
                <a:solidFill>
                  <a:schemeClr val="tx1"/>
                </a:solidFill>
              </a:rPr>
              <a:t> (SUERA), à la mise en œuvre de l’</a:t>
            </a:r>
            <a:r>
              <a:rPr lang="fr-FR" b="1">
                <a:solidFill>
                  <a:schemeClr val="tx1"/>
                </a:solidFill>
              </a:rPr>
              <a:t>Agenda territorial 2030</a:t>
            </a:r>
            <a:r>
              <a:rPr lang="fr-FR">
                <a:solidFill>
                  <a:schemeClr val="tx1"/>
                </a:solidFill>
              </a:rPr>
              <a:t> et aux travaux de la </a:t>
            </a:r>
            <a:r>
              <a:rPr lang="fr-FR" b="1">
                <a:solidFill>
                  <a:schemeClr val="tx1"/>
                </a:solidFill>
              </a:rPr>
              <a:t>Convention alpine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1487" b="12408"/>
          <a:stretch/>
        </p:blipFill>
        <p:spPr>
          <a:xfrm>
            <a:off x="4808980" y="1340768"/>
            <a:ext cx="4618858" cy="23351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742143" y="3834047"/>
            <a:ext cx="47525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400" b="1" i="1">
                <a:latin typeface="Segoe Print" panose="02000600000000000000" pitchFamily="2" charset="0"/>
              </a:rPr>
              <a:t>Quelle est notre raison d’être ?</a:t>
            </a:r>
          </a:p>
          <a:p>
            <a:pPr lvl="1"/>
            <a:r>
              <a:rPr lang="fr-FR" sz="1200" i="1">
                <a:latin typeface="Segoe Print" panose="02000600000000000000" pitchFamily="2" charset="0"/>
              </a:rPr>
              <a:t>Nous sommes en première ligne de la transition vers un territoire européen singulier, neutre en carbone et résilient face au changement climatique : la région alpine. </a:t>
            </a:r>
          </a:p>
          <a:p>
            <a:pPr lvl="1"/>
            <a:endParaRPr lang="en-GB" sz="700" i="1" dirty="0">
              <a:latin typeface="Segoe Print" panose="02000600000000000000" pitchFamily="2" charset="0"/>
            </a:endParaRPr>
          </a:p>
          <a:p>
            <a:pPr lvl="1"/>
            <a:r>
              <a:rPr lang="fr-FR" sz="1400" b="1" i="1">
                <a:latin typeface="Segoe Print" panose="02000600000000000000" pitchFamily="2" charset="0"/>
              </a:rPr>
              <a:t>Que faisons-nous ?</a:t>
            </a:r>
          </a:p>
          <a:p>
            <a:pPr lvl="1"/>
            <a:r>
              <a:rPr lang="fr-FR" sz="1200" i="1">
                <a:latin typeface="Segoe Print" panose="02000600000000000000" pitchFamily="2" charset="0"/>
              </a:rPr>
              <a:t>Grâce à des idées innovantes et pionnières, nous œuvrons à l’intégration du développement économique durable, du bien-être sociétal et de la préservation de sa nature extraordinaire. Nous soutenons les projets de coopération transnationale et les solutions communes.</a:t>
            </a:r>
          </a:p>
          <a:p>
            <a:r>
              <a:rPr lang="fr-FR" sz="1100" i="1"/>
              <a:t>					</a:t>
            </a:r>
            <a:r>
              <a:rPr lang="fr-FR" sz="1200" i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164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chemeClr val="accent6"/>
                </a:solidFill>
              </a:rPr>
              <a:t>Résumé du programme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8021" y="1700808"/>
            <a:ext cx="4288238" cy="523220"/>
          </a:xfrm>
          <a:prstGeom prst="rect">
            <a:avLst/>
          </a:prstGeom>
          <a:solidFill>
            <a:srgbClr val="669A6B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Priorité 1 : Une région alpine écologique et résiliente face au changement climatique (OP 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5630" y="2348880"/>
            <a:ext cx="2193100" cy="1231106"/>
          </a:xfrm>
          <a:prstGeom prst="rect">
            <a:avLst/>
          </a:prstGeom>
          <a:solidFill>
            <a:srgbClr val="669A6B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OS 4 : Promouvoir l’adaptation au changement climatique, la prévention des risques et la résilience face aux catastrophes</a:t>
            </a:r>
            <a:endParaRPr lang="en-GB" sz="4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73026" y="2452255"/>
            <a:ext cx="1786493" cy="1338828"/>
          </a:xfrm>
          <a:prstGeom prst="rect">
            <a:avLst/>
          </a:prstGeom>
          <a:solidFill>
            <a:srgbClr val="ABCB91"/>
          </a:solidFill>
        </p:spPr>
        <p:txBody>
          <a:bodyPr wrap="square" rtlCol="0">
            <a:spAutoFit/>
          </a:bodyPr>
          <a:lstStyle/>
          <a:p>
            <a:r>
              <a:rPr lang="fr-FR" sz="1300" dirty="0"/>
              <a:t>OS 6 : Promouvoir la transition vers une économie circulaire et économe en ressources</a:t>
            </a:r>
          </a:p>
          <a:p>
            <a:endParaRPr lang="fr-FR" sz="1300" dirty="0"/>
          </a:p>
          <a:p>
            <a:endParaRPr lang="de-AT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2850805" y="2348880"/>
            <a:ext cx="2005454" cy="1569660"/>
          </a:xfrm>
          <a:prstGeom prst="rect">
            <a:avLst/>
          </a:prstGeom>
          <a:solidFill>
            <a:srgbClr val="669A6B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200" dirty="0">
                <a:solidFill>
                  <a:srgbClr val="FFFFFF"/>
                </a:solidFill>
              </a:rPr>
              <a:t>OS 7 : Accroître la protection et la préservation de la nature, de la </a:t>
            </a:r>
            <a:r>
              <a:rPr lang="fr-FR" sz="1200" dirty="0" err="1">
                <a:solidFill>
                  <a:srgbClr val="FFFFFF"/>
                </a:solidFill>
              </a:rPr>
              <a:t>biodiversiaté</a:t>
            </a:r>
            <a:r>
              <a:rPr lang="fr-FR" sz="1200" dirty="0">
                <a:solidFill>
                  <a:srgbClr val="FFFFFF"/>
                </a:solidFill>
              </a:rPr>
              <a:t> et des infrastructures vertes, y compris en milieu urbain, et réduire toute forme de pollution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5665" y="4635713"/>
            <a:ext cx="3823854" cy="1169551"/>
          </a:xfrm>
          <a:prstGeom prst="rect">
            <a:avLst/>
          </a:prstGeom>
          <a:solidFill>
            <a:srgbClr val="ABCAE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Renforcer les capacités institutionnelles des autorités publiques et des parties prenantes pour la mise en œuvre de la SUERA </a:t>
            </a:r>
            <a:r>
              <a:rPr lang="fr-FR" sz="1400" b="1" dirty="0"/>
              <a:t>(« OP spécifique </a:t>
            </a:r>
            <a:r>
              <a:rPr lang="fr-FR" sz="1400" b="1" dirty="0" err="1"/>
              <a:t>Interreg</a:t>
            </a:r>
            <a:r>
              <a:rPr lang="fr-FR" sz="1400" b="1" dirty="0"/>
              <a:t> »)</a:t>
            </a:r>
          </a:p>
          <a:p>
            <a:endParaRPr lang="de-AT" sz="1400" dirty="0"/>
          </a:p>
          <a:p>
            <a:endParaRPr lang="de-AT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4935665" y="3847400"/>
            <a:ext cx="3823854" cy="661720"/>
          </a:xfrm>
          <a:prstGeom prst="rect">
            <a:avLst/>
          </a:prstGeom>
          <a:solidFill>
            <a:srgbClr val="ABCAE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Priorité 4 : Une région alpine gérée et développée de manière coopérative</a:t>
            </a:r>
          </a:p>
          <a:p>
            <a:endParaRPr lang="de-AT" sz="9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935664" y="1686251"/>
            <a:ext cx="3823855" cy="738664"/>
          </a:xfrm>
          <a:prstGeom prst="rect">
            <a:avLst/>
          </a:prstGeom>
          <a:solidFill>
            <a:srgbClr val="ABCB9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Priorité 2 : Une région alpine neutre en carbone et respectueuse des ressources (OP 2)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935664" y="2455883"/>
            <a:ext cx="1828771" cy="1338828"/>
          </a:xfrm>
          <a:prstGeom prst="rect">
            <a:avLst/>
          </a:prstGeom>
          <a:solidFill>
            <a:srgbClr val="ABCB91"/>
          </a:solidFill>
        </p:spPr>
        <p:txBody>
          <a:bodyPr wrap="square" rtlCol="0">
            <a:spAutoFit/>
          </a:bodyPr>
          <a:lstStyle/>
          <a:p>
            <a:r>
              <a:rPr lang="fr-FR" sz="1300" dirty="0"/>
              <a:t>OS 1 : Promouvoir l’efficacité énergétique et réduire les émissions de gaz à effet de serre</a:t>
            </a:r>
          </a:p>
          <a:p>
            <a:endParaRPr lang="de-AT" sz="3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2755" y="4005064"/>
            <a:ext cx="4288237" cy="738664"/>
          </a:xfrm>
          <a:prstGeom prst="rect">
            <a:avLst/>
          </a:prstGeom>
          <a:solidFill>
            <a:srgbClr val="96B34B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Priorité 3 : Une région alpine écologique grâce à l’innovation et la transformation numérique (OP 1) </a:t>
            </a:r>
            <a:endParaRPr lang="en-GB" sz="9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27543" y="4797152"/>
            <a:ext cx="2193100" cy="1092607"/>
          </a:xfrm>
          <a:prstGeom prst="rect">
            <a:avLst/>
          </a:prstGeom>
          <a:solidFill>
            <a:srgbClr val="96B34B"/>
          </a:solidFill>
        </p:spPr>
        <p:txBody>
          <a:bodyPr wrap="square" rtlCol="0">
            <a:spAutoFit/>
          </a:bodyPr>
          <a:lstStyle/>
          <a:p>
            <a:r>
              <a:rPr lang="fr-FR" sz="1300" dirty="0"/>
              <a:t>OS 1 : Accroître les capacités en matière de recherche et d’innovation et l’adoption des technologies de pointe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878276" y="4797152"/>
            <a:ext cx="2002715" cy="1200329"/>
          </a:xfrm>
          <a:prstGeom prst="rect">
            <a:avLst/>
          </a:prstGeom>
          <a:solidFill>
            <a:srgbClr val="96B34B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OS 2 : Récolter les fruits de la transformation numérique pour les citoyens, les entreprises, les instituts de recherche et les autorités publiques</a:t>
            </a:r>
          </a:p>
        </p:txBody>
      </p:sp>
    </p:spTree>
    <p:extLst>
      <p:ext uri="{BB962C8B-B14F-4D97-AF65-F5344CB8AC3E}">
        <p14:creationId xmlns:p14="http://schemas.microsoft.com/office/powerpoint/2010/main" val="424745452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906000" cy="13556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2520" y="1412776"/>
            <a:ext cx="2437444" cy="1861006"/>
          </a:xfrm>
          <a:prstGeom prst="flowChartDelay">
            <a:avLst/>
          </a:prstGeom>
          <a:solidFill>
            <a:srgbClr val="669A6B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Light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</a:rPr>
              <a:t>Une région alpine écologique et résiliente face au changement climatique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069964" y="1251012"/>
            <a:ext cx="572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1.1 Promouvoir l’adaptation au changement climatique, la prévention des risques et la résilience face aux catastrophes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32520" y="3226534"/>
            <a:ext cx="8497180" cy="3072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>
                <a:solidFill>
                  <a:schemeClr val="tx1"/>
                </a:solidFill>
              </a:rPr>
              <a:t>Les signes du changement climatique </a:t>
            </a:r>
            <a:r>
              <a:rPr lang="fr-FR" sz="1800" b="1">
                <a:solidFill>
                  <a:schemeClr val="tx1"/>
                </a:solidFill>
              </a:rPr>
              <a:t>nécessitent de prendre des mesures immédiates</a:t>
            </a:r>
            <a:r>
              <a:rPr lang="fr-FR" sz="1800">
                <a:solidFill>
                  <a:schemeClr val="tx1"/>
                </a:solidFill>
              </a:rPr>
              <a:t> :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Favoriser le développement de </a:t>
            </a:r>
            <a:r>
              <a:rPr lang="fr-FR" sz="1600" b="1">
                <a:solidFill>
                  <a:schemeClr val="tx1"/>
                </a:solidFill>
              </a:rPr>
              <a:t>cadres interrégionaux et transnationaux</a:t>
            </a:r>
            <a:r>
              <a:rPr lang="fr-FR" sz="1600">
                <a:solidFill>
                  <a:schemeClr val="tx1"/>
                </a:solidFill>
              </a:rPr>
              <a:t>, d’</a:t>
            </a:r>
            <a:r>
              <a:rPr lang="fr-FR" sz="1600" b="1">
                <a:solidFill>
                  <a:schemeClr val="tx1"/>
                </a:solidFill>
              </a:rPr>
              <a:t>approches de gestion commune</a:t>
            </a:r>
            <a:r>
              <a:rPr lang="fr-FR" sz="1600">
                <a:solidFill>
                  <a:schemeClr val="tx1"/>
                </a:solidFill>
              </a:rPr>
              <a:t> et de </a:t>
            </a:r>
            <a:r>
              <a:rPr lang="fr-FR" sz="1600" b="1">
                <a:solidFill>
                  <a:schemeClr val="tx1"/>
                </a:solidFill>
              </a:rPr>
              <a:t>services</a:t>
            </a:r>
            <a:r>
              <a:rPr lang="fr-FR" sz="1600">
                <a:solidFill>
                  <a:schemeClr val="tx1"/>
                </a:solidFill>
              </a:rPr>
              <a:t> en matière de prévention des risques et de résilience face aux catastrophes 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Solutions fondées sur la nature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Instaurer des </a:t>
            </a:r>
            <a:r>
              <a:rPr lang="fr-FR" sz="1600" b="1">
                <a:solidFill>
                  <a:schemeClr val="tx1"/>
                </a:solidFill>
              </a:rPr>
              <a:t>services climatiques</a:t>
            </a:r>
            <a:r>
              <a:rPr lang="fr-FR" sz="1600">
                <a:solidFill>
                  <a:schemeClr val="tx1"/>
                </a:solidFill>
              </a:rPr>
              <a:t> en faveur de la résilience de la région alpine 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Développer des </a:t>
            </a:r>
            <a:r>
              <a:rPr lang="fr-FR" sz="1600" b="1">
                <a:solidFill>
                  <a:schemeClr val="tx1"/>
                </a:solidFill>
              </a:rPr>
              <a:t>solutions et activités pilotes pour divers territoires dans les régions les plus touchées et exposées</a:t>
            </a:r>
            <a:r>
              <a:rPr lang="fr-FR" sz="1600">
                <a:solidFill>
                  <a:schemeClr val="tx1"/>
                </a:solidFill>
              </a:rPr>
              <a:t> (ex. haute montagne avec la diminution de la masse glaciaire, dégradation du pergélisol, régions touchées par la sécheresse), </a:t>
            </a:r>
            <a:r>
              <a:rPr lang="fr-FR" sz="1600" b="1">
                <a:solidFill>
                  <a:schemeClr val="tx1"/>
                </a:solidFill>
              </a:rPr>
              <a:t>ainsi que les principaux axes de communication</a:t>
            </a:r>
            <a:r>
              <a:rPr lang="fr-FR" sz="1600">
                <a:solidFill>
                  <a:schemeClr val="tx1"/>
                </a:solidFill>
              </a:rPr>
              <a:t> (ex. routes, voies ferrées)</a:t>
            </a:r>
            <a:r>
              <a:rPr lang="fr-FR" sz="1600" b="1">
                <a:solidFill>
                  <a:schemeClr val="tx1"/>
                </a:solidFill>
              </a:rPr>
              <a:t> et les établissements exposés…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23462" y="2131051"/>
            <a:ext cx="658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Les </a:t>
            </a:r>
            <a:r>
              <a:rPr lang="fr-FR" b="1" dirty="0"/>
              <a:t>conséquences du changement climatique</a:t>
            </a:r>
            <a:r>
              <a:rPr lang="fr-FR" dirty="0"/>
              <a:t> devraient être </a:t>
            </a:r>
            <a:r>
              <a:rPr lang="fr-FR" b="1" dirty="0"/>
              <a:t>multiples et constituent un enjeu majeur pour la nature, l’économie et la société alpine</a:t>
            </a:r>
          </a:p>
        </p:txBody>
      </p:sp>
    </p:spTree>
    <p:extLst>
      <p:ext uri="{BB962C8B-B14F-4D97-AF65-F5344CB8AC3E}">
        <p14:creationId xmlns:p14="http://schemas.microsoft.com/office/powerpoint/2010/main" val="323304762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906000" cy="1355606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560512" y="3352464"/>
            <a:ext cx="8608368" cy="27409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>
                <a:solidFill>
                  <a:schemeClr val="tx1"/>
                </a:solidFill>
              </a:rPr>
              <a:t>Les événements survenus ces dernières années et prévus à l’avenir en lien avec le changement climatique </a:t>
            </a:r>
            <a:r>
              <a:rPr lang="fr-FR" sz="1800" b="1">
                <a:solidFill>
                  <a:schemeClr val="tx1"/>
                </a:solidFill>
              </a:rPr>
              <a:t>requièrent des mesures plus fermes</a:t>
            </a:r>
            <a:r>
              <a:rPr lang="fr-FR" sz="1800">
                <a:solidFill>
                  <a:schemeClr val="tx1"/>
                </a:solidFill>
              </a:rPr>
              <a:t> :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Réseaux multifonctionnels d’infrastructures vertes et bleues</a:t>
            </a:r>
            <a:r>
              <a:rPr lang="fr-FR" sz="1600">
                <a:solidFill>
                  <a:schemeClr val="tx1"/>
                </a:solidFill>
              </a:rPr>
              <a:t>, </a:t>
            </a:r>
            <a:r>
              <a:rPr lang="fr-FR" sz="1600" b="1">
                <a:solidFill>
                  <a:schemeClr val="tx1"/>
                </a:solidFill>
              </a:rPr>
              <a:t>solutions fondées sur la nature</a:t>
            </a:r>
            <a:r>
              <a:rPr lang="fr-FR" sz="1600">
                <a:solidFill>
                  <a:schemeClr val="tx1"/>
                </a:solidFill>
              </a:rPr>
              <a:t> et méthodes innovantes de planification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Gestion durable des territoires</a:t>
            </a:r>
            <a:r>
              <a:rPr lang="fr-FR" sz="1600">
                <a:solidFill>
                  <a:schemeClr val="tx1"/>
                </a:solidFill>
              </a:rPr>
              <a:t>, </a:t>
            </a:r>
            <a:r>
              <a:rPr lang="fr-FR" sz="1600" b="1">
                <a:solidFill>
                  <a:schemeClr val="tx1"/>
                </a:solidFill>
              </a:rPr>
              <a:t>établissement respectueux du climat</a:t>
            </a:r>
            <a:r>
              <a:rPr lang="fr-FR" sz="1600">
                <a:solidFill>
                  <a:schemeClr val="tx1"/>
                </a:solidFill>
              </a:rPr>
              <a:t>, </a:t>
            </a:r>
            <a:r>
              <a:rPr lang="fr-FR" sz="1600" b="1">
                <a:solidFill>
                  <a:schemeClr val="tx1"/>
                </a:solidFill>
              </a:rPr>
              <a:t>protection des sols</a:t>
            </a:r>
            <a:r>
              <a:rPr lang="fr-FR" sz="1600">
                <a:solidFill>
                  <a:schemeClr val="tx1"/>
                </a:solidFill>
              </a:rPr>
              <a:t> et </a:t>
            </a:r>
            <a:r>
              <a:rPr lang="fr-FR" sz="1600" b="1">
                <a:solidFill>
                  <a:schemeClr val="tx1"/>
                </a:solidFill>
              </a:rPr>
              <a:t>valorisation durable du patrimoine naturel et culturel</a:t>
            </a:r>
          </a:p>
          <a:p>
            <a:pPr lvl="1"/>
            <a:r>
              <a:rPr lang="fr-FR" sz="1600">
                <a:solidFill>
                  <a:schemeClr val="tx1"/>
                </a:solidFill>
              </a:rPr>
              <a:t>Solutions intégrées et activités pour faire face aux </a:t>
            </a:r>
            <a:r>
              <a:rPr lang="fr-FR" sz="1600" b="1">
                <a:solidFill>
                  <a:schemeClr val="tx1"/>
                </a:solidFill>
              </a:rPr>
              <a:t>conséquences de la gestion de l’énergie, de l’énergie hydraulique et des réseaux d’énergie sur les écosystèmes et la biodiversité</a:t>
            </a:r>
          </a:p>
          <a:p>
            <a:pPr lvl="1"/>
            <a:r>
              <a:rPr lang="fr-FR" sz="1600" b="1">
                <a:solidFill>
                  <a:schemeClr val="tx1"/>
                </a:solidFill>
              </a:rPr>
              <a:t>Mesures de communication et de sensibilisation</a:t>
            </a:r>
            <a:r>
              <a:rPr lang="fr-FR" sz="1600">
                <a:solidFill>
                  <a:schemeClr val="tx1"/>
                </a:solidFill>
              </a:rPr>
              <a:t> à différents niveaux politiques et auprès des citoyens...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10422" y="1483929"/>
            <a:ext cx="2376330" cy="1861006"/>
          </a:xfrm>
          <a:prstGeom prst="flowChartDelay">
            <a:avLst/>
          </a:prstGeom>
          <a:solidFill>
            <a:srgbClr val="669A6B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Light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</a:rPr>
              <a:t>Une région alpine écologique et résiliente face au changement climatique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9522" y="1379472"/>
            <a:ext cx="648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1.2 Accroître la protection et la préservation de la nature, de la biodiversité et des infrastructures vertes, y compris en milieu urbain, et réduire toute forme de pollution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0512" y="2428980"/>
            <a:ext cx="6192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région alpine est un </a:t>
            </a:r>
            <a:r>
              <a:rPr lang="fr-FR" b="1" dirty="0"/>
              <a:t>haut lieu de la biodiversité transnationale</a:t>
            </a:r>
            <a:r>
              <a:rPr lang="fr-FR" dirty="0"/>
              <a:t>, situé dans l’une des zones les plus peuplées et connectées d’Europe</a:t>
            </a:r>
          </a:p>
        </p:txBody>
      </p:sp>
    </p:spTree>
    <p:extLst>
      <p:ext uri="{BB962C8B-B14F-4D97-AF65-F5344CB8AC3E}">
        <p14:creationId xmlns:p14="http://schemas.microsoft.com/office/powerpoint/2010/main" val="239973022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910"/>
            <a:ext cx="9906000" cy="1848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6898" y="119675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2.1 Promouvoir l’efficacité énergétique et réduire les émissions de gaz à effet de serre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24107" y="3237961"/>
            <a:ext cx="8856942" cy="3267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Développement de solutions </a:t>
            </a:r>
            <a:r>
              <a:rPr lang="fr-FR" sz="1800" b="1" dirty="0">
                <a:solidFill>
                  <a:schemeClr val="tx1"/>
                </a:solidFill>
              </a:rPr>
              <a:t>post-carbone et axées sur l’autonomie</a:t>
            </a:r>
            <a:r>
              <a:rPr lang="fr-FR" sz="1800" dirty="0">
                <a:solidFill>
                  <a:schemeClr val="tx1"/>
                </a:solidFill>
              </a:rPr>
              <a:t> :</a:t>
            </a:r>
          </a:p>
          <a:p>
            <a:r>
              <a:rPr lang="fr-FR" sz="1600" dirty="0">
                <a:solidFill>
                  <a:schemeClr val="tx1"/>
                </a:solidFill>
              </a:rPr>
              <a:t>Mettre en œuvre des solutions et actions pilotes pour divers territoires, notamment dans les </a:t>
            </a:r>
            <a:r>
              <a:rPr lang="fr-FR" sz="1600" b="1" dirty="0">
                <a:solidFill>
                  <a:schemeClr val="tx1"/>
                </a:solidFill>
              </a:rPr>
              <a:t>secteurs de l’aménagement, du bâtiment, du logement, du tourisme, de la mobilité et du transport, ou encore de l’énergie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Perfectionner les compétences des décideurs politiques et acteurs</a:t>
            </a:r>
            <a:r>
              <a:rPr lang="fr-FR" sz="1600" dirty="0">
                <a:solidFill>
                  <a:schemeClr val="tx1"/>
                </a:solidFill>
              </a:rPr>
              <a:t> de divers niveaux politiques ainsi que des communautés énergétiques</a:t>
            </a:r>
          </a:p>
          <a:p>
            <a:r>
              <a:rPr lang="fr-FR" sz="1600" dirty="0">
                <a:solidFill>
                  <a:schemeClr val="tx1"/>
                </a:solidFill>
              </a:rPr>
              <a:t>Partager </a:t>
            </a:r>
            <a:r>
              <a:rPr lang="fr-FR" sz="1600" b="1" dirty="0">
                <a:solidFill>
                  <a:schemeClr val="tx1"/>
                </a:solidFill>
              </a:rPr>
              <a:t>les connaissances, les bonnes pratiques et les activités de R&amp;D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Améliorer les politiques en matière de pauvreté énergétique</a:t>
            </a:r>
            <a:r>
              <a:rPr lang="fr-FR" sz="1600" dirty="0">
                <a:solidFill>
                  <a:schemeClr val="tx1"/>
                </a:solidFill>
              </a:rPr>
              <a:t> pour un accès adéquat et sain au chauffage, à la climatisation, à l’éclairage et à l’électricité, favorisant ainsi l’inclusion et l’innovation sociales, mais aussi des politiques communes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Transmission de connaissances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b="1" dirty="0">
                <a:solidFill>
                  <a:schemeClr val="tx1"/>
                </a:solidFill>
              </a:rPr>
              <a:t>activités pilotes</a:t>
            </a:r>
            <a:r>
              <a:rPr lang="fr-FR" sz="1600" dirty="0">
                <a:solidFill>
                  <a:schemeClr val="tx1"/>
                </a:solidFill>
              </a:rPr>
              <a:t> et mesures de </a:t>
            </a:r>
            <a:r>
              <a:rPr lang="fr-FR" sz="1600" b="1" dirty="0">
                <a:solidFill>
                  <a:schemeClr val="tx1"/>
                </a:solidFill>
              </a:rPr>
              <a:t>communication</a:t>
            </a:r>
            <a:r>
              <a:rPr lang="fr-FR" sz="16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4488" y="1196752"/>
            <a:ext cx="2664370" cy="2077403"/>
          </a:xfrm>
          <a:prstGeom prst="teardrop">
            <a:avLst/>
          </a:prstGeom>
          <a:solidFill>
            <a:srgbClr val="ABCB9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cap="none" normalizeH="0" baseline="0" dirty="0">
                <a:ln>
                  <a:noFill/>
                </a:ln>
                <a:uLnTx/>
                <a:uFillTx/>
                <a:latin typeface="DINPro-Light"/>
              </a:rPr>
              <a:t>Une région alpine neutre en carbone et respectueuse des ressources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96898" y="2109634"/>
            <a:ext cx="604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 région alpine est un laboratoire </a:t>
            </a:r>
            <a:r>
              <a:rPr lang="fr-FR" b="1"/>
              <a:t>de conception et d’expérimentation d’approches innovantes et coopératives</a:t>
            </a:r>
            <a:r>
              <a:rPr lang="fr-FR"/>
              <a:t> dans les domaines de l’efficacité énergétique et de la transition vers l’autonomie</a:t>
            </a:r>
          </a:p>
        </p:txBody>
      </p:sp>
    </p:spTree>
    <p:extLst>
      <p:ext uri="{BB962C8B-B14F-4D97-AF65-F5344CB8AC3E}">
        <p14:creationId xmlns:p14="http://schemas.microsoft.com/office/powerpoint/2010/main" val="14263304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910"/>
            <a:ext cx="9906000" cy="184863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416496" y="1368115"/>
            <a:ext cx="662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2.2 Promouvoir la transition vers une économie circulaire et économe en ressources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504799" y="3227426"/>
            <a:ext cx="8608368" cy="3193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Les approches en matière d’</a:t>
            </a:r>
            <a:r>
              <a:rPr lang="fr-FR" sz="1800" b="1" dirty="0">
                <a:solidFill>
                  <a:schemeClr val="tx1"/>
                </a:solidFill>
              </a:rPr>
              <a:t>économie circulaire</a:t>
            </a:r>
            <a:r>
              <a:rPr lang="fr-FR" sz="1800" dirty="0">
                <a:solidFill>
                  <a:schemeClr val="tx1"/>
                </a:solidFill>
              </a:rPr>
              <a:t> en lien avec les concepts de </a:t>
            </a:r>
            <a:r>
              <a:rPr lang="fr-FR" sz="1800" b="1" dirty="0">
                <a:solidFill>
                  <a:schemeClr val="tx1"/>
                </a:solidFill>
              </a:rPr>
              <a:t>bioéconomie</a:t>
            </a:r>
            <a:r>
              <a:rPr lang="fr-FR" sz="1800" dirty="0">
                <a:solidFill>
                  <a:schemeClr val="tx1"/>
                </a:solidFill>
              </a:rPr>
              <a:t> et d’</a:t>
            </a:r>
            <a:r>
              <a:rPr lang="fr-FR" sz="1800" b="1" dirty="0">
                <a:solidFill>
                  <a:schemeClr val="tx1"/>
                </a:solidFill>
              </a:rPr>
              <a:t>économie verte</a:t>
            </a:r>
            <a:r>
              <a:rPr lang="fr-FR" sz="1800" dirty="0">
                <a:solidFill>
                  <a:schemeClr val="tx1"/>
                </a:solidFill>
              </a:rPr>
              <a:t> sont incontournables :</a:t>
            </a:r>
          </a:p>
          <a:p>
            <a:r>
              <a:rPr lang="fr-FR" sz="1600" dirty="0">
                <a:solidFill>
                  <a:schemeClr val="tx1"/>
                </a:solidFill>
              </a:rPr>
              <a:t>Concept « </a:t>
            </a:r>
            <a:r>
              <a:rPr lang="fr-FR" sz="1600" dirty="0" err="1">
                <a:solidFill>
                  <a:schemeClr val="tx1"/>
                </a:solidFill>
              </a:rPr>
              <a:t>Cradle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Cradle</a:t>
            </a:r>
            <a:r>
              <a:rPr lang="fr-FR" sz="1600" dirty="0">
                <a:solidFill>
                  <a:schemeClr val="tx1"/>
                </a:solidFill>
              </a:rPr>
              <a:t> Building »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Chaînes de valeur</a:t>
            </a:r>
            <a:r>
              <a:rPr lang="fr-FR" sz="1600" dirty="0">
                <a:solidFill>
                  <a:schemeClr val="tx1"/>
                </a:solidFill>
              </a:rPr>
              <a:t> et cycles de matériaux (inter)régionaux, </a:t>
            </a:r>
            <a:r>
              <a:rPr lang="fr-FR" sz="1600" b="1" dirty="0">
                <a:solidFill>
                  <a:schemeClr val="tx1"/>
                </a:solidFill>
              </a:rPr>
              <a:t>recyclage</a:t>
            </a:r>
            <a:r>
              <a:rPr lang="fr-FR" sz="1600" dirty="0">
                <a:solidFill>
                  <a:schemeClr val="tx1"/>
                </a:solidFill>
              </a:rPr>
              <a:t> ou </a:t>
            </a:r>
            <a:r>
              <a:rPr lang="fr-FR" sz="1600" b="1" dirty="0" err="1">
                <a:solidFill>
                  <a:schemeClr val="tx1"/>
                </a:solidFill>
              </a:rPr>
              <a:t>surcyclage</a:t>
            </a:r>
            <a:r>
              <a:rPr lang="fr-FR" sz="1600" dirty="0">
                <a:solidFill>
                  <a:schemeClr val="tx1"/>
                </a:solidFill>
              </a:rPr>
              <a:t>, approches et ressources renouvelables communes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Réduction de l’utilisation et de la consommation totales</a:t>
            </a:r>
            <a:r>
              <a:rPr lang="fr-FR" sz="1600" dirty="0">
                <a:solidFill>
                  <a:schemeClr val="tx1"/>
                </a:solidFill>
              </a:rPr>
              <a:t> de matériaux et ressources dans les secteurs du tourisme et des loisirs, dont la mobilité</a:t>
            </a:r>
          </a:p>
          <a:p>
            <a:r>
              <a:rPr lang="fr-FR" sz="1600" dirty="0">
                <a:solidFill>
                  <a:schemeClr val="tx1"/>
                </a:solidFill>
              </a:rPr>
              <a:t>Utilisation de produits biologiques et régionaux autochtones de qualité</a:t>
            </a:r>
          </a:p>
          <a:p>
            <a:r>
              <a:rPr lang="fr-FR" sz="1600" dirty="0">
                <a:solidFill>
                  <a:schemeClr val="tx1"/>
                </a:solidFill>
              </a:rPr>
              <a:t>Région alpine « zéro plastique », </a:t>
            </a:r>
            <a:r>
              <a:rPr lang="fr-FR" sz="1600" b="1" dirty="0">
                <a:solidFill>
                  <a:schemeClr val="tx1"/>
                </a:solidFill>
              </a:rPr>
              <a:t>réduction et valorisation des déchets</a:t>
            </a:r>
            <a:r>
              <a:rPr lang="fr-FR" sz="1600" dirty="0">
                <a:solidFill>
                  <a:schemeClr val="tx1"/>
                </a:solidFill>
              </a:rPr>
              <a:t> (ex. filières sylvicoles et agroalimentaires, déchets urbains)</a:t>
            </a:r>
          </a:p>
          <a:p>
            <a:r>
              <a:rPr lang="fr-FR" sz="1600" dirty="0">
                <a:solidFill>
                  <a:schemeClr val="tx1"/>
                </a:solidFill>
              </a:rPr>
              <a:t>Intervention auprès des citoyens et de leurs </a:t>
            </a:r>
            <a:r>
              <a:rPr lang="fr-FR" sz="1600" b="1" dirty="0">
                <a:solidFill>
                  <a:schemeClr val="tx1"/>
                </a:solidFill>
              </a:rPr>
              <a:t>comportements</a:t>
            </a:r>
            <a:r>
              <a:rPr lang="fr-FR" sz="16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23083" y="1229029"/>
            <a:ext cx="2664370" cy="2077403"/>
          </a:xfrm>
          <a:prstGeom prst="teardrop">
            <a:avLst/>
          </a:prstGeom>
          <a:solidFill>
            <a:srgbClr val="ABCB9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cap="none" normalizeH="0" baseline="0" dirty="0">
                <a:ln>
                  <a:noFill/>
                </a:ln>
                <a:uLnTx/>
                <a:uFillTx/>
                <a:latin typeface="DINPro-Light"/>
              </a:rPr>
              <a:t>Une région alpine neutre en carbone et respectueuse des ressources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4799" y="2091598"/>
            <a:ext cx="5888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région alpine se caractérise par un </a:t>
            </a:r>
            <a:r>
              <a:rPr lang="fr-FR" sz="1600" b="1" dirty="0"/>
              <a:t>fort potentiel en ressources naturelles</a:t>
            </a:r>
            <a:r>
              <a:rPr lang="fr-FR" sz="1600" dirty="0"/>
              <a:t>. Leur exploitation et leur transformation sont essentiellement liées à des </a:t>
            </a:r>
            <a:r>
              <a:rPr lang="fr-FR" sz="1600" b="1" dirty="0"/>
              <a:t>secteurs à forte intensité de matières premières</a:t>
            </a:r>
            <a:r>
              <a:rPr lang="fr-F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86625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accent6"/>
                </a:solidFill>
              </a:rPr>
              <a:t>Priorité 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439"/>
            <a:ext cx="9906000" cy="18142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46274" y="1214378"/>
            <a:ext cx="563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3.1 Accroître les capacités en matière de recherche et d’innovation et l’adoption des technologies de pointe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05094" y="3284984"/>
            <a:ext cx="8064329" cy="3312367"/>
          </a:xfrm>
        </p:spPr>
        <p:txBody>
          <a:bodyPr>
            <a:noAutofit/>
          </a:bodyPr>
          <a:lstStyle/>
          <a:p>
            <a:r>
              <a:rPr lang="fr-FR" sz="1500" dirty="0">
                <a:solidFill>
                  <a:schemeClr val="tx1"/>
                </a:solidFill>
              </a:rPr>
              <a:t>Renforcer les capacités d’innovation, combler les </a:t>
            </a:r>
            <a:r>
              <a:rPr lang="fr-FR" sz="1500" b="1" dirty="0">
                <a:solidFill>
                  <a:schemeClr val="tx1"/>
                </a:solidFill>
              </a:rPr>
              <a:t>lacunes en matière d’innovation</a:t>
            </a:r>
            <a:r>
              <a:rPr lang="fr-FR" sz="1500" dirty="0">
                <a:solidFill>
                  <a:schemeClr val="tx1"/>
                </a:solidFill>
              </a:rPr>
              <a:t> dans les zones non urbaines et consolider les relations urbaines-rurales et rurales-rurales</a:t>
            </a:r>
          </a:p>
          <a:p>
            <a:r>
              <a:rPr lang="fr-FR" sz="1500" dirty="0">
                <a:solidFill>
                  <a:schemeClr val="tx1"/>
                </a:solidFill>
              </a:rPr>
              <a:t>Activités et création d’entreprises pour </a:t>
            </a:r>
            <a:r>
              <a:rPr lang="fr-FR" sz="1500" b="1" dirty="0">
                <a:solidFill>
                  <a:schemeClr val="tx1"/>
                </a:solidFill>
              </a:rPr>
              <a:t>réduire les déséquilibres territoriaux</a:t>
            </a:r>
            <a:r>
              <a:rPr lang="fr-FR" sz="1500" dirty="0">
                <a:solidFill>
                  <a:schemeClr val="tx1"/>
                </a:solidFill>
              </a:rPr>
              <a:t> dans l’ensemble des secteurs, processus et écosystèmes, et solutions visant à </a:t>
            </a:r>
            <a:r>
              <a:rPr lang="fr-FR" sz="1500" b="1" dirty="0">
                <a:solidFill>
                  <a:schemeClr val="tx1"/>
                </a:solidFill>
              </a:rPr>
              <a:t>identifier et atténuer les effets néfastes pour la société et l’environnement</a:t>
            </a:r>
          </a:p>
          <a:p>
            <a:r>
              <a:rPr lang="fr-FR" sz="1500" dirty="0">
                <a:solidFill>
                  <a:schemeClr val="tx1"/>
                </a:solidFill>
              </a:rPr>
              <a:t>Mise en pratique de l’innovation sociale dans les </a:t>
            </a:r>
            <a:r>
              <a:rPr lang="fr-FR" sz="1500" b="1" dirty="0">
                <a:solidFill>
                  <a:schemeClr val="tx1"/>
                </a:solidFill>
              </a:rPr>
              <a:t>services d’intérêt général</a:t>
            </a:r>
            <a:r>
              <a:rPr lang="fr-FR" sz="1500" dirty="0">
                <a:solidFill>
                  <a:schemeClr val="tx1"/>
                </a:solidFill>
              </a:rPr>
              <a:t>, l’</a:t>
            </a:r>
            <a:r>
              <a:rPr lang="fr-FR" sz="1500" b="1" dirty="0">
                <a:solidFill>
                  <a:schemeClr val="tx1"/>
                </a:solidFill>
              </a:rPr>
              <a:t>amélioration de la mobilité grâce aux technologies de pointe</a:t>
            </a:r>
            <a:r>
              <a:rPr lang="fr-FR" sz="1500" dirty="0">
                <a:solidFill>
                  <a:schemeClr val="tx1"/>
                </a:solidFill>
              </a:rPr>
              <a:t> (telles que l’hydrogène vert), l’</a:t>
            </a:r>
            <a:r>
              <a:rPr lang="fr-FR" sz="1500" b="1" dirty="0">
                <a:solidFill>
                  <a:schemeClr val="tx1"/>
                </a:solidFill>
              </a:rPr>
              <a:t>innovation dans les domaines de la santé et de la médecine</a:t>
            </a:r>
            <a:r>
              <a:rPr lang="fr-FR" sz="1500" dirty="0">
                <a:solidFill>
                  <a:schemeClr val="tx1"/>
                </a:solidFill>
              </a:rPr>
              <a:t>, ou encore le </a:t>
            </a:r>
            <a:r>
              <a:rPr lang="fr-FR" sz="1500" b="1" dirty="0">
                <a:solidFill>
                  <a:schemeClr val="tx1"/>
                </a:solidFill>
              </a:rPr>
              <a:t>tourisme durable</a:t>
            </a:r>
            <a:r>
              <a:rPr lang="fr-FR" sz="1500" dirty="0">
                <a:solidFill>
                  <a:schemeClr val="tx1"/>
                </a:solidFill>
              </a:rPr>
              <a:t> via des approches ascendantes, ouvertes et inclusives (co-création et laboratoires vivants…)</a:t>
            </a:r>
          </a:p>
          <a:p>
            <a:r>
              <a:rPr lang="fr-FR" sz="1500" b="1" dirty="0"/>
              <a:t>Coopération avec les clusters et plateformes d’innovation</a:t>
            </a:r>
            <a:r>
              <a:rPr lang="fr-FR" sz="1500" dirty="0"/>
              <a:t> sur divers territoires</a:t>
            </a:r>
          </a:p>
          <a:p>
            <a:r>
              <a:rPr lang="fr-FR" sz="1500" b="1" dirty="0"/>
              <a:t>Modèles expérimentaux et start-ups « vertes »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2520" y="1132784"/>
            <a:ext cx="2952302" cy="2131725"/>
          </a:xfrm>
          <a:prstGeom prst="cloud">
            <a:avLst/>
          </a:prstGeom>
          <a:solidFill>
            <a:srgbClr val="96B34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i="0" u="none" strike="noStrike" cap="none" normalizeH="0" dirty="0">
                <a:ln>
                  <a:noFill/>
                </a:ln>
                <a:uLnTx/>
                <a:uFillTx/>
                <a:latin typeface="DINPro-Light"/>
              </a:rPr>
              <a:t>Une région alpine écologique grâce à l’innovation et la transformation numérique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46274" y="2257211"/>
            <a:ext cx="542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notion d’innovation intègre une </a:t>
            </a:r>
            <a:r>
              <a:rPr lang="fr-FR" sz="1600" b="1" dirty="0"/>
              <a:t>composante écologique</a:t>
            </a:r>
            <a:r>
              <a:rPr lang="fr-FR" sz="1600" dirty="0"/>
              <a:t> dans le cadre des activités, de l’impact des projets ainsi que des méthodes et pratiques en matière de gestion :</a:t>
            </a:r>
          </a:p>
        </p:txBody>
      </p:sp>
    </p:spTree>
    <p:extLst>
      <p:ext uri="{BB962C8B-B14F-4D97-AF65-F5344CB8AC3E}">
        <p14:creationId xmlns:p14="http://schemas.microsoft.com/office/powerpoint/2010/main" val="1395903733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3A74416-47FE-415D-9553-5783D456C9CE}" vid="{EA41E98A-775F-4A7A-81E6-6DDB50AD937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PPT_2021-27</Template>
  <TotalTime>195</TotalTime>
  <Words>1936</Words>
  <Application>Microsoft Office PowerPoint</Application>
  <PresentationFormat>Format A4 (210 x 297 mm)</PresentationFormat>
  <Paragraphs>153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DINPro-Light</vt:lpstr>
      <vt:lpstr>Segoe Print</vt:lpstr>
      <vt:lpstr>Trebuchet MS</vt:lpstr>
      <vt:lpstr>ASP_powerpoint21-27</vt:lpstr>
      <vt:lpstr>think-cell Folie</vt:lpstr>
      <vt:lpstr>Présentation PowerPoint</vt:lpstr>
      <vt:lpstr>Résumé du programme</vt:lpstr>
      <vt:lpstr>Mission du programme</vt:lpstr>
      <vt:lpstr>Résumé du programme</vt:lpstr>
      <vt:lpstr>Priorité 1</vt:lpstr>
      <vt:lpstr>Priorité 1</vt:lpstr>
      <vt:lpstr>Priorité 2</vt:lpstr>
      <vt:lpstr>Priorité 2</vt:lpstr>
      <vt:lpstr>Priorité 3</vt:lpstr>
      <vt:lpstr>Priorité 3</vt:lpstr>
      <vt:lpstr>Priorité 4</vt:lpstr>
      <vt:lpstr>Cadre budgétaire</vt:lpstr>
      <vt:lpstr>Quoi de neuf ?</vt:lpstr>
      <vt:lpstr>Projets classiques </vt:lpstr>
      <vt:lpstr>Petits projets</vt:lpstr>
      <vt:lpstr>Merci beaucoup !</vt:lpstr>
    </vt:vector>
  </TitlesOfParts>
  <Company>Land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Schmidlechner Lea</dc:creator>
  <cp:lastModifiedBy>RIBAUDEAU Chloé</cp:lastModifiedBy>
  <cp:revision>44</cp:revision>
  <dcterms:created xsi:type="dcterms:W3CDTF">2021-07-12T13:32:54Z</dcterms:created>
  <dcterms:modified xsi:type="dcterms:W3CDTF">2021-11-25T14:10:53Z</dcterms:modified>
</cp:coreProperties>
</file>