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7.xml" ContentType="application/vnd.openxmlformats-officedocument.theme+xml"/>
  <Override PartName="/ppt/tags/tag7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7" r:id="rId2"/>
    <p:sldMasterId id="2147483671" r:id="rId3"/>
    <p:sldMasterId id="2147483677" r:id="rId4"/>
    <p:sldMasterId id="2147483682" r:id="rId5"/>
    <p:sldMasterId id="2147483687" r:id="rId6"/>
  </p:sldMasterIdLst>
  <p:notesMasterIdLst>
    <p:notesMasterId r:id="rId29"/>
  </p:notesMasterIdLst>
  <p:sldIdLst>
    <p:sldId id="280" r:id="rId7"/>
    <p:sldId id="283" r:id="rId8"/>
    <p:sldId id="287" r:id="rId9"/>
    <p:sldId id="284" r:id="rId10"/>
    <p:sldId id="288" r:id="rId11"/>
    <p:sldId id="281" r:id="rId12"/>
    <p:sldId id="271" r:id="rId13"/>
    <p:sldId id="272" r:id="rId14"/>
    <p:sldId id="286" r:id="rId15"/>
    <p:sldId id="269" r:id="rId16"/>
    <p:sldId id="270" r:id="rId17"/>
    <p:sldId id="282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63" r:id="rId26"/>
    <p:sldId id="260" r:id="rId27"/>
    <p:sldId id="268" r:id="rId28"/>
  </p:sldIdLst>
  <p:sldSz cx="9906000" cy="6858000" type="A4"/>
  <p:notesSz cx="6858000" cy="9144000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>
          <p15:clr>
            <a:srgbClr val="A4A3A4"/>
          </p15:clr>
        </p15:guide>
        <p15:guide id="4" pos="398" userDrawn="1">
          <p15:clr>
            <a:srgbClr val="A4A3A4"/>
          </p15:clr>
        </p15:guide>
        <p15:guide id="5" pos="5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4E7"/>
    <a:srgbClr val="F4F8F1"/>
    <a:srgbClr val="969696"/>
    <a:srgbClr val="004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172" y="72"/>
      </p:cViewPr>
      <p:guideLst>
        <p:guide orient="horz" pos="663"/>
        <p:guide/>
        <p:guide pos="398"/>
        <p:guide pos="5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1A0D-1A70-41E1-BC73-70A1729D0F04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E322-E53A-4292-A0BC-6248CBB67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16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Why: To verify the legal status public/private</a:t>
            </a:r>
          </a:p>
          <a:p>
            <a:r>
              <a:rPr lang="en-US" dirty="0" smtClean="0"/>
              <a:t>To verify the legal representative</a:t>
            </a:r>
          </a:p>
          <a:p>
            <a:r>
              <a:rPr lang="en-US" dirty="0" smtClean="0"/>
              <a:t>To verify other financing within the framework of project preparation </a:t>
            </a:r>
          </a:p>
          <a:p>
            <a:r>
              <a:rPr lang="en-US" dirty="0" smtClean="0"/>
              <a:t>For financial security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8E322-E53A-4292-A0BC-6248CBB672D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4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8E322-E53A-4292-A0BC-6248CBB672D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6.bin"/><Relationship Id="rId4" Type="http://schemas.openxmlformats.org/officeDocument/2006/relationships/tags" Target="../tags/tag7.xml"/><Relationship Id="rId9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3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36.xml"/><Relationship Id="rId9" Type="http://schemas.openxmlformats.org/officeDocument/2006/relationships/oleObject" Target="../embeddings/oleObject1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4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44.xml"/><Relationship Id="rId9" Type="http://schemas.openxmlformats.org/officeDocument/2006/relationships/oleObject" Target="../embeddings/oleObject26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46.xml"/><Relationship Id="rId7" Type="http://schemas.openxmlformats.org/officeDocument/2006/relationships/image" Target="../media/image1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4.xml"/><Relationship Id="rId10" Type="http://schemas.openxmlformats.org/officeDocument/2006/relationships/image" Target="../media/image3.emf"/><Relationship Id="rId4" Type="http://schemas.openxmlformats.org/officeDocument/2006/relationships/tags" Target="../tags/tag47.xml"/><Relationship Id="rId9" Type="http://schemas.openxmlformats.org/officeDocument/2006/relationships/oleObject" Target="../embeddings/oleObject27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9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4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50.xml"/><Relationship Id="rId9" Type="http://schemas.openxmlformats.org/officeDocument/2006/relationships/oleObject" Target="../embeddings/oleObject26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5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57.xml"/><Relationship Id="rId9" Type="http://schemas.openxmlformats.org/officeDocument/2006/relationships/oleObject" Target="../embeddings/oleObject33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5.xml"/><Relationship Id="rId10" Type="http://schemas.openxmlformats.org/officeDocument/2006/relationships/image" Target="../media/image3.emf"/><Relationship Id="rId4" Type="http://schemas.openxmlformats.org/officeDocument/2006/relationships/tags" Target="../tags/tag60.xml"/><Relationship Id="rId9" Type="http://schemas.openxmlformats.org/officeDocument/2006/relationships/oleObject" Target="../embeddings/oleObject34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.xml"/><Relationship Id="rId7" Type="http://schemas.openxmlformats.org/officeDocument/2006/relationships/image" Target="../media/image1.emf"/><Relationship Id="rId2" Type="http://schemas.openxmlformats.org/officeDocument/2006/relationships/tags" Target="../tags/tag6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5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63.xml"/><Relationship Id="rId9" Type="http://schemas.openxmlformats.org/officeDocument/2006/relationships/oleObject" Target="../embeddings/oleObject33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emf"/><Relationship Id="rId4" Type="http://schemas.openxmlformats.org/officeDocument/2006/relationships/tags" Target="../tags/tag10.xml"/><Relationship Id="rId9" Type="http://schemas.openxmlformats.org/officeDocument/2006/relationships/oleObject" Target="../embeddings/oleObject6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8.xml"/><Relationship Id="rId7" Type="http://schemas.openxmlformats.org/officeDocument/2006/relationships/image" Target="../media/image1.emf"/><Relationship Id="rId2" Type="http://schemas.openxmlformats.org/officeDocument/2006/relationships/tags" Target="../tags/tag6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6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69.xml"/><Relationship Id="rId9" Type="http://schemas.openxmlformats.org/officeDocument/2006/relationships/oleObject" Target="../embeddings/oleObject39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71.xml"/><Relationship Id="rId7" Type="http://schemas.openxmlformats.org/officeDocument/2006/relationships/image" Target="../media/image1.emf"/><Relationship Id="rId2" Type="http://schemas.openxmlformats.org/officeDocument/2006/relationships/tags" Target="../tags/tag7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6.xml"/><Relationship Id="rId10" Type="http://schemas.openxmlformats.org/officeDocument/2006/relationships/image" Target="../media/image3.emf"/><Relationship Id="rId4" Type="http://schemas.openxmlformats.org/officeDocument/2006/relationships/tags" Target="../tags/tag72.xml"/><Relationship Id="rId9" Type="http://schemas.openxmlformats.org/officeDocument/2006/relationships/oleObject" Target="../embeddings/oleObject40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4.xml"/><Relationship Id="rId7" Type="http://schemas.openxmlformats.org/officeDocument/2006/relationships/image" Target="../media/image1.emf"/><Relationship Id="rId2" Type="http://schemas.openxmlformats.org/officeDocument/2006/relationships/tags" Target="../tags/tag7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6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75.xml"/><Relationship Id="rId9" Type="http://schemas.openxmlformats.org/officeDocument/2006/relationships/oleObject" Target="../embeddings/oleObject39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6.bin"/><Relationship Id="rId4" Type="http://schemas.openxmlformats.org/officeDocument/2006/relationships/tags" Target="../tags/tag13.xml"/><Relationship Id="rId9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2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9.xml"/><Relationship Id="rId9" Type="http://schemas.openxmlformats.org/officeDocument/2006/relationships/oleObject" Target="../embeddings/oleObject11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3.emf"/><Relationship Id="rId4" Type="http://schemas.openxmlformats.org/officeDocument/2006/relationships/tags" Target="../tags/tag22.xml"/><Relationship Id="rId9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.emf"/><Relationship Id="rId5" Type="http://schemas.openxmlformats.org/officeDocument/2006/relationships/slideMaster" Target="../slideMasters/slideMaster2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25.xml"/><Relationship Id="rId9" Type="http://schemas.openxmlformats.org/officeDocument/2006/relationships/oleObject" Target="../embeddings/oleObject1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slideMaster" Target="../slideMasters/slideMaster3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33.xml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5636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noProof="0" smtClean="0"/>
              <a:t>Uredite slog naslova matrice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7347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09436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 flipV="1">
            <a:off x="632520" y="1052736"/>
            <a:ext cx="8928992" cy="7200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48680"/>
            <a:ext cx="2160955" cy="293978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 flipV="1">
            <a:off x="632520" y="1052736"/>
            <a:ext cx="8928992" cy="7200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48680"/>
            <a:ext cx="2160955" cy="293978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Gerade Verbindung 12"/>
          <p:cNvCxnSpPr/>
          <p:nvPr userDrawn="1"/>
        </p:nvCxnSpPr>
        <p:spPr>
          <a:xfrm flipV="1">
            <a:off x="632520" y="1052736"/>
            <a:ext cx="8928992" cy="7200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48680"/>
            <a:ext cx="2160955" cy="2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47184"/>
            <a:ext cx="3828263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8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906000" cy="4863807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810597"/>
            <a:ext cx="4969247" cy="4154043"/>
          </a:xfrm>
          <a:prstGeom prst="rect">
            <a:avLst/>
          </a:prstGeom>
        </p:spPr>
      </p:pic>
      <p:cxnSp>
        <p:nvCxnSpPr>
          <p:cNvPr id="5" name="Gerade Verbindung 12"/>
          <p:cNvCxnSpPr/>
          <p:nvPr userDrawn="1"/>
        </p:nvCxnSpPr>
        <p:spPr>
          <a:xfrm>
            <a:off x="632520" y="2708920"/>
            <a:ext cx="388843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2"/>
          <p:cNvCxnSpPr/>
          <p:nvPr userDrawn="1"/>
        </p:nvCxnSpPr>
        <p:spPr>
          <a:xfrm>
            <a:off x="5745088" y="2708920"/>
            <a:ext cx="352908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1B70580-6681-7688-B4B9-2856F3E97B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0" y="332656"/>
            <a:ext cx="406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632520" y="1124744"/>
            <a:ext cx="892899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41" y="360041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2493392"/>
            <a:ext cx="8713663" cy="868220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cxnSp>
        <p:nvCxnSpPr>
          <p:cNvPr id="17" name="Gerade Verbindung 12"/>
          <p:cNvCxnSpPr/>
          <p:nvPr userDrawn="1"/>
        </p:nvCxnSpPr>
        <p:spPr>
          <a:xfrm>
            <a:off x="632520" y="3645520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632520" y="2133352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1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906000" cy="4863807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810597"/>
            <a:ext cx="4969247" cy="4154043"/>
          </a:xfrm>
          <a:prstGeom prst="rect">
            <a:avLst/>
          </a:prstGeom>
        </p:spPr>
      </p:pic>
      <p:cxnSp>
        <p:nvCxnSpPr>
          <p:cNvPr id="5" name="Gerade Verbindung 12"/>
          <p:cNvCxnSpPr/>
          <p:nvPr userDrawn="1"/>
        </p:nvCxnSpPr>
        <p:spPr>
          <a:xfrm>
            <a:off x="632520" y="2708920"/>
            <a:ext cx="388843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2"/>
          <p:cNvCxnSpPr/>
          <p:nvPr userDrawn="1"/>
        </p:nvCxnSpPr>
        <p:spPr>
          <a:xfrm>
            <a:off x="5745088" y="2708920"/>
            <a:ext cx="352908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1B70580-6681-7688-B4B9-2856F3E97B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0" y="332656"/>
            <a:ext cx="406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4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632520" y="1124744"/>
            <a:ext cx="892899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41" y="360041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2493392"/>
            <a:ext cx="8713663" cy="868220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dirty="0"/>
              <a:t>Titelmasterformat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cxnSp>
        <p:nvCxnSpPr>
          <p:cNvPr id="17" name="Gerade Verbindung 12"/>
          <p:cNvCxnSpPr/>
          <p:nvPr userDrawn="1"/>
        </p:nvCxnSpPr>
        <p:spPr>
          <a:xfrm>
            <a:off x="632520" y="3645520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632520" y="2133352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7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9971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noProof="0" smtClean="0"/>
              <a:t>Uredite slog naslova matrice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632520" y="1124744"/>
            <a:ext cx="892899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335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5663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41" y="360041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54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1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632520" y="1124744"/>
            <a:ext cx="892899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41" y="360041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0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2493392"/>
            <a:ext cx="8713663" cy="868220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cxnSp>
        <p:nvCxnSpPr>
          <p:cNvPr id="17" name="Gerade Verbindung 12"/>
          <p:cNvCxnSpPr/>
          <p:nvPr userDrawn="1"/>
        </p:nvCxnSpPr>
        <p:spPr>
          <a:xfrm>
            <a:off x="632520" y="3645520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632520" y="2133352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8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6125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2493392"/>
            <a:ext cx="8713663" cy="868220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noProof="0" smtClean="0"/>
              <a:t>Uredite slog naslova matrice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3005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43847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cxnSp>
        <p:nvCxnSpPr>
          <p:cNvPr id="17" name="Gerade Verbindung 12"/>
          <p:cNvCxnSpPr/>
          <p:nvPr userDrawn="1"/>
        </p:nvCxnSpPr>
        <p:spPr>
          <a:xfrm>
            <a:off x="632520" y="3645520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632520" y="2133352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4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8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5942E9-1EF4-78E7-D9C8-29BD06B750B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632520" y="1124744"/>
            <a:ext cx="892899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F4F5184C-9664-DAAA-9CCF-D5739C702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41" y="360041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2493392"/>
            <a:ext cx="8713663" cy="868220"/>
          </a:xfrm>
        </p:spPr>
        <p:txBody>
          <a:bodyPr anchor="ctr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cxnSp>
        <p:nvCxnSpPr>
          <p:cNvPr id="17" name="Gerade Verbindung 12"/>
          <p:cNvCxnSpPr/>
          <p:nvPr userDrawn="1"/>
        </p:nvCxnSpPr>
        <p:spPr>
          <a:xfrm>
            <a:off x="632520" y="3645520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632520" y="2133352"/>
            <a:ext cx="864165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8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86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6B47174-D338-8A0A-E6EC-B8C50A798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6097084"/>
            <a:ext cx="2308987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8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47184"/>
            <a:ext cx="3828263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4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752528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309320"/>
            <a:ext cx="2160955" cy="293978"/>
          </a:xfrm>
          <a:prstGeom prst="rect">
            <a:avLst/>
          </a:prstGeom>
        </p:spPr>
      </p:pic>
      <p:cxnSp>
        <p:nvCxnSpPr>
          <p:cNvPr id="16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 anchor="b">
            <a:normAutofit/>
          </a:bodyPr>
          <a:lstStyle>
            <a:lvl1pPr algn="l">
              <a:defRPr sz="3000" cap="none" baseline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cxnSp>
        <p:nvCxnSpPr>
          <p:cNvPr id="12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6309320"/>
            <a:ext cx="2160955" cy="293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12"/>
          <p:cNvCxnSpPr/>
          <p:nvPr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6309320"/>
            <a:ext cx="2160955" cy="2939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12"/>
          <p:cNvCxnSpPr/>
          <p:nvPr userDrawn="1"/>
        </p:nvCxnSpPr>
        <p:spPr>
          <a:xfrm>
            <a:off x="632520" y="1124744"/>
            <a:ext cx="741682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6309320"/>
            <a:ext cx="2160955" cy="29397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330808"/>
            <a:ext cx="1152127" cy="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oleObject" Target="../embeddings/oleObject2.bin"/><Relationship Id="rId5" Type="http://schemas.openxmlformats.org/officeDocument/2006/relationships/vmlDrawing" Target="../drawings/vmlDrawing1.vml"/><Relationship Id="rId10" Type="http://schemas.openxmlformats.org/officeDocument/2006/relationships/image" Target="../media/image1.emf"/><Relationship Id="rId4" Type="http://schemas.openxmlformats.org/officeDocument/2006/relationships/theme" Target="../theme/theme1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15.xml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14.xml"/><Relationship Id="rId11" Type="http://schemas.openxmlformats.org/officeDocument/2006/relationships/oleObject" Target="../embeddings/oleObject8.bin"/><Relationship Id="rId5" Type="http://schemas.openxmlformats.org/officeDocument/2006/relationships/vmlDrawing" Target="../drawings/vmlDrawing5.vml"/><Relationship Id="rId10" Type="http://schemas.openxmlformats.org/officeDocument/2006/relationships/image" Target="../media/image1.emf"/><Relationship Id="rId4" Type="http://schemas.openxmlformats.org/officeDocument/2006/relationships/theme" Target="../theme/theme2.xml"/><Relationship Id="rId9" Type="http://schemas.openxmlformats.org/officeDocument/2006/relationships/oleObject" Target="../embeddings/oleObject7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9.v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11.xml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27.xml"/><Relationship Id="rId14" Type="http://schemas.openxmlformats.org/officeDocument/2006/relationships/oleObject" Target="../embeddings/oleObject1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38.xml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15.vml"/><Relationship Id="rId11" Type="http://schemas.openxmlformats.org/officeDocument/2006/relationships/image" Target="../media/image1.emf"/><Relationship Id="rId5" Type="http://schemas.openxmlformats.org/officeDocument/2006/relationships/theme" Target="../theme/theme4.xml"/><Relationship Id="rId10" Type="http://schemas.openxmlformats.org/officeDocument/2006/relationships/oleObject" Target="../embeddings/oleObject21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oleObject" Target="../embeddings/oleObject30.bin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51.xml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vmlDrawing" Target="../drawings/vmlDrawing20.vml"/><Relationship Id="rId11" Type="http://schemas.openxmlformats.org/officeDocument/2006/relationships/image" Target="../media/image1.emf"/><Relationship Id="rId5" Type="http://schemas.openxmlformats.org/officeDocument/2006/relationships/theme" Target="../theme/theme5.xml"/><Relationship Id="rId10" Type="http://schemas.openxmlformats.org/officeDocument/2006/relationships/oleObject" Target="../embeddings/oleObject28.bin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65.xml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64.xml"/><Relationship Id="rId11" Type="http://schemas.openxmlformats.org/officeDocument/2006/relationships/oleObject" Target="../embeddings/oleObject36.bin"/><Relationship Id="rId5" Type="http://schemas.openxmlformats.org/officeDocument/2006/relationships/vmlDrawing" Target="../drawings/vmlDrawing25.vml"/><Relationship Id="rId10" Type="http://schemas.openxmlformats.org/officeDocument/2006/relationships/image" Target="../media/image1.emf"/><Relationship Id="rId4" Type="http://schemas.openxmlformats.org/officeDocument/2006/relationships/theme" Target="../theme/theme6.xml"/><Relationship Id="rId9" Type="http://schemas.openxmlformats.org/officeDocument/2006/relationships/oleObject" Target="../embeddings/oleObject3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076112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08507485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91221618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4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think-cell Folie" r:id="rId14" imgW="270" imgH="270" progId="TCLayout.ActiveDocument.1">
                  <p:embed/>
                </p:oleObj>
              </mc:Choice>
              <mc:Fallback>
                <p:oleObj name="think-cell Folie" r:id="rId1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5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8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7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0512" y="105604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2348880"/>
            <a:ext cx="8915400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F18E5E4-5C88-4B33-BD4A-6B3AF07FB8EA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76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pine-space.eu/wp-content/uploads/2022/02/National-Requirements-21-27.docx" TargetMode="External"/><Relationship Id="rId2" Type="http://schemas.openxmlformats.org/officeDocument/2006/relationships/hyperlink" Target="mailto:interreg.espacealpin@auvergnerhonealpes.f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poupart@auvergnerhonealpes.fr" TargetMode="External"/><Relationship Id="rId2" Type="http://schemas.openxmlformats.org/officeDocument/2006/relationships/hyperlink" Target="mailto:interreg.espacealpin@auvergnerhonealpes.f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mailto:noemie.southammavong@auvergnerhonealpes.f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ach@oerok.gv.at" TargetMode="External"/><Relationship Id="rId2" Type="http://schemas.openxmlformats.org/officeDocument/2006/relationships/hyperlink" Target="https://www.oerok.gv.at/kooperationen/info-service-oesterreich-ncp/finanzkontrollsystem-in-oesterreich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en.rieben@are.admin.ch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alpine-space.eu/for-applicants/national-information-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ntertitel 2"/>
          <p:cNvSpPr txBox="1">
            <a:spLocks/>
          </p:cNvSpPr>
          <p:nvPr/>
        </p:nvSpPr>
        <p:spPr>
          <a:xfrm>
            <a:off x="7285484" y="2259938"/>
            <a:ext cx="1987996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100" normalizeH="0" baseline="3000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Alpine </a:t>
            </a:r>
            <a:r>
              <a:rPr kumimoji="0" lang="de-DE" sz="2000" b="1" i="0" u="none" strike="noStrike" kern="1200" cap="none" spc="100" normalizeH="0" baseline="3000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Contact</a:t>
            </a:r>
            <a:r>
              <a:rPr kumimoji="0" lang="de-DE" sz="2000" b="1" i="0" u="none" strike="noStrike" kern="1200" cap="none" spc="100" normalizeH="0" baseline="3000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Points</a:t>
            </a:r>
            <a:endParaRPr kumimoji="0" lang="de-DE" sz="2000" b="1" i="0" u="none" strike="noStrike" kern="1200" cap="none" spc="100" normalizeH="0" baseline="3000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53"/>
          <p:cNvSpPr>
            <a:spLocks/>
          </p:cNvSpPr>
          <p:nvPr/>
        </p:nvSpPr>
        <p:spPr bwMode="auto">
          <a:xfrm>
            <a:off x="3744913" y="2895923"/>
            <a:ext cx="1041400" cy="2079625"/>
          </a:xfrm>
          <a:custGeom>
            <a:avLst/>
            <a:gdLst>
              <a:gd name="T0" fmla="*/ 656 w 656"/>
              <a:gd name="T1" fmla="*/ 0 h 1310"/>
              <a:gd name="T2" fmla="*/ 656 w 656"/>
              <a:gd name="T3" fmla="*/ 0 h 1310"/>
              <a:gd name="T4" fmla="*/ 656 w 656"/>
              <a:gd name="T5" fmla="*/ 0 h 1310"/>
              <a:gd name="T6" fmla="*/ 328 w 656"/>
              <a:gd name="T7" fmla="*/ 328 h 1310"/>
              <a:gd name="T8" fmla="*/ 0 w 656"/>
              <a:gd name="T9" fmla="*/ 656 h 1310"/>
              <a:gd name="T10" fmla="*/ 0 w 656"/>
              <a:gd name="T11" fmla="*/ 656 h 1310"/>
              <a:gd name="T12" fmla="*/ 0 w 656"/>
              <a:gd name="T13" fmla="*/ 656 h 1310"/>
              <a:gd name="T14" fmla="*/ 0 w 656"/>
              <a:gd name="T15" fmla="*/ 1310 h 1310"/>
              <a:gd name="T16" fmla="*/ 0 w 656"/>
              <a:gd name="T17" fmla="*/ 1310 h 1310"/>
              <a:gd name="T18" fmla="*/ 0 w 656"/>
              <a:gd name="T19" fmla="*/ 1310 h 1310"/>
              <a:gd name="T20" fmla="*/ 656 w 656"/>
              <a:gd name="T21" fmla="*/ 656 h 1310"/>
              <a:gd name="T22" fmla="*/ 656 w 656"/>
              <a:gd name="T23" fmla="*/ 656 h 1310"/>
              <a:gd name="T24" fmla="*/ 656 w 656"/>
              <a:gd name="T25" fmla="*/ 656 h 1310"/>
              <a:gd name="T26" fmla="*/ 656 w 656"/>
              <a:gd name="T27" fmla="*/ 656 h 1310"/>
              <a:gd name="T28" fmla="*/ 656 w 656"/>
              <a:gd name="T2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6" h="1310">
                <a:moveTo>
                  <a:pt x="656" y="0"/>
                </a:moveTo>
                <a:lnTo>
                  <a:pt x="656" y="0"/>
                </a:lnTo>
                <a:lnTo>
                  <a:pt x="656" y="0"/>
                </a:lnTo>
                <a:lnTo>
                  <a:pt x="328" y="328"/>
                </a:lnTo>
                <a:lnTo>
                  <a:pt x="0" y="656"/>
                </a:lnTo>
                <a:lnTo>
                  <a:pt x="0" y="656"/>
                </a:lnTo>
                <a:lnTo>
                  <a:pt x="0" y="656"/>
                </a:lnTo>
                <a:lnTo>
                  <a:pt x="0" y="1310"/>
                </a:lnTo>
                <a:lnTo>
                  <a:pt x="0" y="1310"/>
                </a:lnTo>
                <a:lnTo>
                  <a:pt x="0" y="1310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656"/>
                </a:lnTo>
                <a:lnTo>
                  <a:pt x="6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Textplatzhalter 12"/>
          <p:cNvSpPr txBox="1">
            <a:spLocks/>
          </p:cNvSpPr>
          <p:nvPr/>
        </p:nvSpPr>
        <p:spPr>
          <a:xfrm>
            <a:off x="632520" y="1484784"/>
            <a:ext cx="7776864" cy="73124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>
                <a:solidFill>
                  <a:srgbClr val="3F3E3E"/>
                </a:solidFill>
              </a:rPr>
              <a:t>National information by </a:t>
            </a:r>
            <a:r>
              <a:rPr lang="en-GB" sz="2400" dirty="0" smtClean="0">
                <a:solidFill>
                  <a:srgbClr val="3F3E3E"/>
                </a:solidFill>
              </a:rPr>
              <a:t>the</a:t>
            </a:r>
          </a:p>
          <a:p>
            <a:pPr lvl="0"/>
            <a:r>
              <a:rPr lang="en-GB" sz="2400" dirty="0" smtClean="0">
                <a:solidFill>
                  <a:srgbClr val="3F3E3E"/>
                </a:solidFill>
              </a:rPr>
              <a:t>Alpine contact points (ACP)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660748" y="2259938"/>
            <a:ext cx="3572172" cy="448982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100" normalizeH="0" baseline="3000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Salzburg </a:t>
            </a:r>
            <a:r>
              <a:rPr kumimoji="0" lang="de-DE" sz="2000" b="0" i="0" u="none" strike="noStrike" kern="1200" cap="none" spc="100" normalizeH="0" baseline="3000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| Austria </a:t>
            </a:r>
            <a:r>
              <a:rPr kumimoji="0" lang="de-DE" sz="2000" b="0" i="0" u="none" strike="noStrike" kern="1200" cap="none" spc="100" normalizeH="0" baseline="3000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| </a:t>
            </a:r>
            <a:r>
              <a:rPr kumimoji="0" lang="de-DE" sz="2000" b="0" i="0" u="none" strike="noStrike" kern="1200" cap="none" spc="100" normalizeH="0" baseline="3000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23-24 May 2022</a:t>
            </a:r>
            <a:endParaRPr kumimoji="0" lang="de-DE" sz="2000" b="0" i="0" u="none" strike="noStrike" kern="1200" cap="none" spc="100" normalizeH="0" baseline="3000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66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National Information - France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6686" y="1268760"/>
            <a:ext cx="8712628" cy="5883639"/>
          </a:xfrm>
        </p:spPr>
        <p:txBody>
          <a:bodyPr/>
          <a:lstStyle/>
          <a:p>
            <a:r>
              <a:rPr lang="de-AT" b="1" dirty="0"/>
              <a:t>National </a:t>
            </a:r>
            <a:r>
              <a:rPr lang="de-AT" b="1" dirty="0" err="1"/>
              <a:t>requirements</a:t>
            </a:r>
            <a:r>
              <a:rPr lang="de-AT" b="1" dirty="0"/>
              <a:t> </a:t>
            </a:r>
            <a:r>
              <a:rPr lang="de-AT" b="1" dirty="0" err="1"/>
              <a:t>for</a:t>
            </a:r>
            <a:r>
              <a:rPr lang="de-AT" b="1" dirty="0"/>
              <a:t> </a:t>
            </a:r>
            <a:r>
              <a:rPr lang="de-AT" b="1" dirty="0" err="1"/>
              <a:t>french</a:t>
            </a:r>
            <a:r>
              <a:rPr lang="de-AT" b="1" dirty="0"/>
              <a:t> LPs and PPs</a:t>
            </a:r>
          </a:p>
          <a:p>
            <a:pPr lvl="1"/>
            <a:r>
              <a:rPr lang="de-AT" dirty="0" err="1"/>
              <a:t>Document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sent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email </a:t>
            </a:r>
            <a:r>
              <a:rPr lang="de-AT" dirty="0" err="1"/>
              <a:t>to</a:t>
            </a:r>
            <a:r>
              <a:rPr lang="de-AT" dirty="0"/>
              <a:t> the National </a:t>
            </a:r>
            <a:r>
              <a:rPr lang="de-AT" dirty="0" err="1"/>
              <a:t>contact</a:t>
            </a:r>
            <a:r>
              <a:rPr lang="de-AT" dirty="0"/>
              <a:t> </a:t>
            </a:r>
            <a:r>
              <a:rPr lang="de-AT" dirty="0" err="1"/>
              <a:t>point</a:t>
            </a:r>
            <a:r>
              <a:rPr lang="de-AT" dirty="0"/>
              <a:t> and national </a:t>
            </a:r>
            <a:r>
              <a:rPr lang="de-AT" dirty="0" err="1"/>
              <a:t>coordinator</a:t>
            </a:r>
            <a:r>
              <a:rPr lang="de-AT" dirty="0"/>
              <a:t> (</a:t>
            </a:r>
            <a:r>
              <a:rPr lang="de-AT" dirty="0">
                <a:hlinkClick r:id="rId2"/>
              </a:rPr>
              <a:t>interreg.espacealpin@auvergnerhonealpes.fr</a:t>
            </a:r>
            <a:r>
              <a:rPr lang="de-AT" dirty="0"/>
              <a:t>) </a:t>
            </a:r>
          </a:p>
          <a:p>
            <a:pPr lvl="1"/>
            <a:r>
              <a:rPr lang="de-AT" dirty="0"/>
              <a:t>Template </a:t>
            </a:r>
            <a:r>
              <a:rPr lang="de-AT" dirty="0" err="1"/>
              <a:t>available</a:t>
            </a:r>
            <a:r>
              <a:rPr lang="de-AT" dirty="0"/>
              <a:t> on the </a:t>
            </a:r>
            <a:r>
              <a:rPr lang="de-AT" dirty="0" err="1"/>
              <a:t>website</a:t>
            </a:r>
            <a:r>
              <a:rPr lang="de-AT" dirty="0"/>
              <a:t> : </a:t>
            </a:r>
            <a:r>
              <a:rPr lang="de-AT" dirty="0">
                <a:hlinkClick r:id="rId3"/>
              </a:rPr>
              <a:t>https://www.alpine-space.eu/wp-content/uploads/2022/02/National-Requirements-21-27.docx</a:t>
            </a:r>
            <a:r>
              <a:rPr lang="de-AT" dirty="0"/>
              <a:t> 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r>
              <a:rPr lang="de-AT" b="1" dirty="0"/>
              <a:t>FLC </a:t>
            </a:r>
            <a:r>
              <a:rPr lang="de-AT" b="1" dirty="0" err="1"/>
              <a:t>costs</a:t>
            </a:r>
            <a:r>
              <a:rPr lang="de-AT" b="1" dirty="0"/>
              <a:t> </a:t>
            </a:r>
            <a:r>
              <a:rPr lang="de-AT" b="1" dirty="0" err="1"/>
              <a:t>to</a:t>
            </a:r>
            <a:r>
              <a:rPr lang="de-AT" b="1" dirty="0"/>
              <a:t> </a:t>
            </a:r>
            <a:r>
              <a:rPr lang="de-AT" b="1" dirty="0" err="1"/>
              <a:t>be</a:t>
            </a:r>
            <a:r>
              <a:rPr lang="de-AT" b="1" dirty="0"/>
              <a:t> </a:t>
            </a:r>
            <a:r>
              <a:rPr lang="de-AT" b="1" dirty="0" err="1"/>
              <a:t>foreseen</a:t>
            </a:r>
            <a:r>
              <a:rPr lang="de-AT" b="1" dirty="0"/>
              <a:t> in the </a:t>
            </a:r>
            <a:r>
              <a:rPr lang="de-AT" b="1" dirty="0" err="1"/>
              <a:t>budget</a:t>
            </a:r>
            <a:r>
              <a:rPr lang="de-AT" b="1" dirty="0"/>
              <a:t> of </a:t>
            </a:r>
            <a:r>
              <a:rPr lang="de-AT" b="1" dirty="0" err="1"/>
              <a:t>each</a:t>
            </a:r>
            <a:r>
              <a:rPr lang="de-AT" b="1" dirty="0"/>
              <a:t> LP / PP</a:t>
            </a:r>
          </a:p>
          <a:p>
            <a:pPr lvl="1"/>
            <a:r>
              <a:rPr lang="de-AT" dirty="0" err="1"/>
              <a:t>Around</a:t>
            </a:r>
            <a:r>
              <a:rPr lang="de-AT" dirty="0"/>
              <a:t> 4000€ </a:t>
            </a:r>
            <a:r>
              <a:rPr lang="de-AT" dirty="0" err="1"/>
              <a:t>for</a:t>
            </a:r>
            <a:r>
              <a:rPr lang="de-AT" dirty="0"/>
              <a:t> the </a:t>
            </a:r>
            <a:r>
              <a:rPr lang="de-AT" dirty="0" err="1"/>
              <a:t>project</a:t>
            </a:r>
            <a:r>
              <a:rPr lang="de-AT" dirty="0"/>
              <a:t> (6 </a:t>
            </a:r>
            <a:r>
              <a:rPr lang="de-AT" dirty="0" err="1"/>
              <a:t>project</a:t>
            </a:r>
            <a:r>
              <a:rPr lang="de-AT" dirty="0"/>
              <a:t> </a:t>
            </a:r>
            <a:r>
              <a:rPr lang="de-AT" dirty="0" err="1"/>
              <a:t>reports</a:t>
            </a:r>
            <a:r>
              <a:rPr lang="de-AT" dirty="0"/>
              <a:t>)</a:t>
            </a:r>
          </a:p>
          <a:p>
            <a:pPr lvl="1"/>
            <a:r>
              <a:rPr lang="de-AT" sz="2000" dirty="0">
                <a:solidFill>
                  <a:srgbClr val="C00000"/>
                </a:solidFill>
              </a:rPr>
              <a:t>LPs / PPs </a:t>
            </a:r>
            <a:r>
              <a:rPr lang="de-AT" sz="2000" dirty="0" err="1">
                <a:solidFill>
                  <a:srgbClr val="C00000"/>
                </a:solidFill>
              </a:rPr>
              <a:t>have</a:t>
            </a:r>
            <a:r>
              <a:rPr lang="de-AT" sz="2000" dirty="0">
                <a:solidFill>
                  <a:srgbClr val="C00000"/>
                </a:solidFill>
              </a:rPr>
              <a:t> </a:t>
            </a:r>
            <a:r>
              <a:rPr lang="de-AT" sz="2000" dirty="0" err="1">
                <a:solidFill>
                  <a:srgbClr val="C00000"/>
                </a:solidFill>
              </a:rPr>
              <a:t>to</a:t>
            </a:r>
            <a:r>
              <a:rPr lang="de-AT" sz="2000" dirty="0">
                <a:solidFill>
                  <a:srgbClr val="C00000"/>
                </a:solidFill>
              </a:rPr>
              <a:t> plan </a:t>
            </a:r>
            <a:r>
              <a:rPr lang="de-AT" sz="2000" dirty="0" err="1">
                <a:solidFill>
                  <a:srgbClr val="C00000"/>
                </a:solidFill>
              </a:rPr>
              <a:t>sufficient</a:t>
            </a:r>
            <a:r>
              <a:rPr lang="de-AT" sz="2000" dirty="0">
                <a:solidFill>
                  <a:srgbClr val="C00000"/>
                </a:solidFill>
              </a:rPr>
              <a:t> </a:t>
            </a:r>
            <a:r>
              <a:rPr lang="de-AT" sz="2000" dirty="0" err="1">
                <a:solidFill>
                  <a:srgbClr val="C00000"/>
                </a:solidFill>
              </a:rPr>
              <a:t>budget</a:t>
            </a:r>
            <a:r>
              <a:rPr lang="de-AT" sz="2000" dirty="0">
                <a:solidFill>
                  <a:srgbClr val="C00000"/>
                </a:solidFill>
              </a:rPr>
              <a:t> </a:t>
            </a:r>
            <a:r>
              <a:rPr lang="de-AT" sz="2000" dirty="0" err="1">
                <a:solidFill>
                  <a:srgbClr val="C00000"/>
                </a:solidFill>
              </a:rPr>
              <a:t>for</a:t>
            </a:r>
            <a:r>
              <a:rPr lang="de-AT" sz="2000" dirty="0">
                <a:solidFill>
                  <a:srgbClr val="C00000"/>
                </a:solidFill>
              </a:rPr>
              <a:t> the FLC &gt; external </a:t>
            </a:r>
            <a:r>
              <a:rPr lang="de-AT" sz="2000" dirty="0" err="1">
                <a:solidFill>
                  <a:srgbClr val="C00000"/>
                </a:solidFill>
              </a:rPr>
              <a:t>expertise</a:t>
            </a:r>
            <a:endParaRPr lang="de-AT" dirty="0"/>
          </a:p>
          <a:p>
            <a:pPr lvl="1"/>
            <a:r>
              <a:rPr lang="de-AT" dirty="0"/>
              <a:t>The national </a:t>
            </a:r>
            <a:r>
              <a:rPr lang="de-AT" dirty="0" err="1"/>
              <a:t>authority</a:t>
            </a:r>
            <a:r>
              <a:rPr lang="de-AT" dirty="0"/>
              <a:t> will </a:t>
            </a:r>
            <a:r>
              <a:rPr lang="de-AT" dirty="0" err="1"/>
              <a:t>pre-select</a:t>
            </a:r>
            <a:r>
              <a:rPr lang="de-AT" dirty="0"/>
              <a:t> a </a:t>
            </a:r>
            <a:r>
              <a:rPr lang="de-AT" dirty="0" err="1"/>
              <a:t>shortlist</a:t>
            </a:r>
            <a:r>
              <a:rPr lang="de-AT" dirty="0"/>
              <a:t> of 4 FLCs </a:t>
            </a:r>
          </a:p>
          <a:p>
            <a:pPr lvl="1"/>
            <a:r>
              <a:rPr lang="de-AT" dirty="0" err="1"/>
              <a:t>Each</a:t>
            </a:r>
            <a:r>
              <a:rPr lang="de-AT" dirty="0"/>
              <a:t> LP / PP will </a:t>
            </a:r>
            <a:r>
              <a:rPr lang="de-AT" dirty="0" err="1"/>
              <a:t>select</a:t>
            </a:r>
            <a:r>
              <a:rPr lang="de-AT" dirty="0"/>
              <a:t> </a:t>
            </a:r>
            <a:r>
              <a:rPr lang="de-AT" dirty="0" err="1"/>
              <a:t>its</a:t>
            </a:r>
            <a:r>
              <a:rPr lang="de-AT" dirty="0"/>
              <a:t> FLC </a:t>
            </a:r>
            <a:r>
              <a:rPr lang="de-AT" dirty="0" err="1"/>
              <a:t>among</a:t>
            </a:r>
            <a:r>
              <a:rPr lang="de-AT" dirty="0"/>
              <a:t> the </a:t>
            </a:r>
            <a:r>
              <a:rPr lang="de-AT" dirty="0" err="1"/>
              <a:t>shorlist</a:t>
            </a: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5113863"/>
            <a:ext cx="990600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2078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National Information - France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3142" y="1124744"/>
            <a:ext cx="8712628" cy="5883639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r>
              <a:rPr lang="de-AT" dirty="0" err="1"/>
              <a:t>Contacts</a:t>
            </a:r>
            <a:r>
              <a:rPr lang="de-AT" dirty="0"/>
              <a:t> </a:t>
            </a:r>
          </a:p>
          <a:p>
            <a:endParaRPr lang="de-AT" dirty="0"/>
          </a:p>
          <a:p>
            <a:pPr lvl="1"/>
            <a:r>
              <a:rPr lang="de-AT" dirty="0"/>
              <a:t>Chloé Ribaudeau, ACP France </a:t>
            </a:r>
          </a:p>
          <a:p>
            <a:pPr marL="457200" lvl="1" indent="0">
              <a:buNone/>
            </a:pPr>
            <a:r>
              <a:rPr lang="de-AT" dirty="0">
                <a:hlinkClick r:id="rId2"/>
              </a:rPr>
              <a:t>interreg.espacealpin@auvergnerhonealpes.fr</a:t>
            </a:r>
            <a:r>
              <a:rPr lang="de-AT" dirty="0"/>
              <a:t> – 0426734398</a:t>
            </a:r>
          </a:p>
          <a:p>
            <a:pPr marL="457200" lvl="1" indent="0">
              <a:buNone/>
            </a:pP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Sara </a:t>
            </a:r>
            <a:r>
              <a:rPr lang="de-AT" dirty="0" err="1"/>
              <a:t>Poupart</a:t>
            </a:r>
            <a:r>
              <a:rPr lang="de-AT" dirty="0"/>
              <a:t>, National </a:t>
            </a:r>
            <a:r>
              <a:rPr lang="de-AT" dirty="0" err="1"/>
              <a:t>coordinator</a:t>
            </a:r>
            <a:r>
              <a:rPr lang="de-AT" dirty="0"/>
              <a:t> </a:t>
            </a:r>
          </a:p>
          <a:p>
            <a:pPr marL="457200" lvl="1" indent="0">
              <a:buNone/>
            </a:pPr>
            <a:r>
              <a:rPr lang="de-AT" dirty="0">
                <a:hlinkClick r:id="rId3"/>
              </a:rPr>
              <a:t>sara.poupart@auvergnerhonealpes.fr</a:t>
            </a:r>
            <a:r>
              <a:rPr lang="de-AT" dirty="0"/>
              <a:t> – 0426734596</a:t>
            </a:r>
          </a:p>
          <a:p>
            <a:pPr marL="457200" lvl="1" indent="0">
              <a:buNone/>
            </a:pP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Noémie </a:t>
            </a:r>
            <a:r>
              <a:rPr lang="de-AT" dirty="0" err="1"/>
              <a:t>Southammavong</a:t>
            </a:r>
            <a:r>
              <a:rPr lang="de-AT" dirty="0"/>
              <a:t>, First </a:t>
            </a:r>
            <a:r>
              <a:rPr lang="de-AT" dirty="0" err="1"/>
              <a:t>level</a:t>
            </a:r>
            <a:r>
              <a:rPr lang="de-AT" dirty="0"/>
              <a:t> </a:t>
            </a:r>
            <a:r>
              <a:rPr lang="de-AT" dirty="0" err="1"/>
              <a:t>control</a:t>
            </a:r>
            <a:r>
              <a:rPr lang="de-AT" dirty="0"/>
              <a:t> </a:t>
            </a:r>
            <a:r>
              <a:rPr lang="de-AT" dirty="0" err="1"/>
              <a:t>coodinator</a:t>
            </a:r>
            <a:r>
              <a:rPr lang="de-AT" dirty="0"/>
              <a:t> </a:t>
            </a:r>
          </a:p>
          <a:p>
            <a:pPr marL="457200" lvl="1" indent="0">
              <a:buNone/>
            </a:pPr>
            <a:r>
              <a:rPr lang="de-AT" dirty="0">
                <a:hlinkClick r:id="rId4"/>
              </a:rPr>
              <a:t>noemie.southammavong@auvergnerhonealpes.fr</a:t>
            </a:r>
            <a:r>
              <a:rPr lang="de-AT" dirty="0"/>
              <a:t> </a:t>
            </a:r>
          </a:p>
          <a:p>
            <a:pPr marL="457200" lvl="1" indent="0"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5085184"/>
            <a:ext cx="990600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942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roberto</a:t>
            </a:r>
            <a:r>
              <a:rPr lang="en-GB" dirty="0" smtClean="0"/>
              <a:t> de </a:t>
            </a:r>
            <a:r>
              <a:rPr lang="en-GB" dirty="0" err="1" smtClean="0"/>
              <a:t>marco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1295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Lombardy Region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ACP for Italy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6002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National </a:t>
            </a:r>
            <a:r>
              <a:rPr lang="de-AT" dirty="0" err="1"/>
              <a:t>Requirements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italian</a:t>
            </a:r>
            <a:r>
              <a:rPr lang="de-AT" dirty="0"/>
              <a:t> </a:t>
            </a:r>
            <a:r>
              <a:rPr lang="de-AT" dirty="0" err="1"/>
              <a:t>PPs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/>
          <a:lstStyle/>
          <a:p>
            <a:r>
              <a:rPr lang="de-AT" dirty="0"/>
              <a:t>not </a:t>
            </a:r>
            <a:r>
              <a:rPr lang="de-AT" dirty="0" err="1"/>
              <a:t>yet</a:t>
            </a:r>
            <a:r>
              <a:rPr lang="de-AT" dirty="0"/>
              <a:t> </a:t>
            </a:r>
            <a:r>
              <a:rPr lang="de-AT" dirty="0" err="1"/>
              <a:t>officially</a:t>
            </a:r>
            <a:r>
              <a:rPr lang="de-AT" dirty="0"/>
              <a:t> </a:t>
            </a:r>
            <a:r>
              <a:rPr lang="de-AT" dirty="0" err="1"/>
              <a:t>approved</a:t>
            </a:r>
            <a:r>
              <a:rPr lang="de-AT" dirty="0"/>
              <a:t>, so </a:t>
            </a:r>
            <a:r>
              <a:rPr lang="en-US" dirty="0"/>
              <a:t>those of the previous period (2014-20) have been extended to the </a:t>
            </a:r>
            <a:r>
              <a:rPr lang="en-US" dirty="0" smtClean="0"/>
              <a:t>1st </a:t>
            </a:r>
            <a:r>
              <a:rPr lang="en-US" dirty="0"/>
              <a:t>Call</a:t>
            </a:r>
            <a:endParaRPr lang="de-AT" dirty="0"/>
          </a:p>
          <a:p>
            <a:r>
              <a:rPr lang="en-US" dirty="0"/>
              <a:t>documents to be sent to the ACP, to be delivered after the deadline</a:t>
            </a:r>
          </a:p>
          <a:p>
            <a:r>
              <a:rPr lang="en-US" dirty="0"/>
              <a:t>The ACP will send via email the form to be filled</a:t>
            </a:r>
            <a:endParaRPr lang="de-AT" dirty="0"/>
          </a:p>
          <a:p>
            <a:r>
              <a:rPr lang="en-US" dirty="0"/>
              <a:t>differentiated on the two steps</a:t>
            </a:r>
          </a:p>
          <a:p>
            <a:r>
              <a:rPr lang="en-US" dirty="0"/>
              <a:t>no longer mandatory to consult the ACP (but it is recommended)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906000" cy="25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687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First Step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/>
          <a:lstStyle/>
          <a:p>
            <a:r>
              <a:rPr lang="de-AT" dirty="0" err="1"/>
              <a:t>Documents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provided</a:t>
            </a:r>
            <a:r>
              <a:rPr lang="de-AT" dirty="0"/>
              <a:t>: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b="1" u="sng" dirty="0"/>
              <a:t>Lead Partner: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AT" dirty="0" err="1"/>
              <a:t>Autocertificazione</a:t>
            </a:r>
            <a:r>
              <a:rPr lang="de-AT" dirty="0"/>
              <a:t> forma </a:t>
            </a:r>
            <a:r>
              <a:rPr lang="de-AT" dirty="0" err="1"/>
              <a:t>giuridica</a:t>
            </a:r>
            <a:endParaRPr lang="de-AT" dirty="0"/>
          </a:p>
          <a:p>
            <a:pPr marL="857250" lvl="1" indent="-457200">
              <a:buFont typeface="+mj-lt"/>
              <a:buAutoNum type="arabicPeriod"/>
            </a:pPr>
            <a:r>
              <a:rPr lang="de-AT" dirty="0" err="1"/>
              <a:t>Autocertificazione</a:t>
            </a:r>
            <a:r>
              <a:rPr lang="de-AT" dirty="0"/>
              <a:t> del </a:t>
            </a:r>
            <a:r>
              <a:rPr lang="de-AT" dirty="0" err="1"/>
              <a:t>responsabile</a:t>
            </a:r>
            <a:r>
              <a:rPr lang="de-AT" dirty="0"/>
              <a:t> legale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AT" dirty="0"/>
              <a:t>Curriculum </a:t>
            </a:r>
            <a:r>
              <a:rPr lang="de-AT" dirty="0" err="1"/>
              <a:t>Vitae</a:t>
            </a:r>
            <a:r>
              <a:rPr lang="de-AT" dirty="0"/>
              <a:t> </a:t>
            </a:r>
            <a:r>
              <a:rPr lang="de-AT" dirty="0" err="1"/>
              <a:t>dell‘ente</a:t>
            </a:r>
            <a:endParaRPr lang="de-AT" dirty="0"/>
          </a:p>
          <a:p>
            <a:pPr marL="857250" lvl="1" indent="-457200">
              <a:buFont typeface="+mj-lt"/>
              <a:buAutoNum type="arabicPeriod"/>
            </a:pPr>
            <a:endParaRPr lang="de-AT" dirty="0"/>
          </a:p>
          <a:p>
            <a:r>
              <a:rPr lang="de-AT" b="1" u="sng" dirty="0"/>
              <a:t>Other Partners: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AT" dirty="0"/>
              <a:t>Curriculum </a:t>
            </a:r>
            <a:r>
              <a:rPr lang="de-AT" dirty="0" err="1"/>
              <a:t>Vitae</a:t>
            </a:r>
            <a:r>
              <a:rPr lang="de-AT" dirty="0"/>
              <a:t> </a:t>
            </a:r>
            <a:r>
              <a:rPr lang="de-AT" dirty="0" err="1"/>
              <a:t>dell‘ente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5"/>
            <a:ext cx="990600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4639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Second Step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/>
          <a:lstStyle/>
          <a:p>
            <a:r>
              <a:rPr lang="de-AT" dirty="0" err="1"/>
              <a:t>Documents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provided</a:t>
            </a:r>
            <a:r>
              <a:rPr lang="de-AT" dirty="0"/>
              <a:t>:</a:t>
            </a:r>
          </a:p>
          <a:p>
            <a:r>
              <a:rPr lang="de-AT" b="1" u="sng" dirty="0"/>
              <a:t>Curriculum </a:t>
            </a:r>
            <a:r>
              <a:rPr lang="de-AT" b="1" u="sng" dirty="0" err="1"/>
              <a:t>Vitae</a:t>
            </a:r>
            <a:r>
              <a:rPr lang="de-AT" b="1" u="sng" dirty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PP/LP 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were</a:t>
            </a:r>
            <a:r>
              <a:rPr lang="de-AT" dirty="0"/>
              <a:t> not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AF-</a:t>
            </a:r>
            <a:r>
              <a:rPr lang="de-AT" dirty="0" err="1"/>
              <a:t>step1</a:t>
            </a:r>
            <a:endParaRPr lang="de-AT" dirty="0"/>
          </a:p>
          <a:p>
            <a:pPr marL="400050" lvl="1" indent="0">
              <a:buNone/>
            </a:pPr>
            <a:endParaRPr lang="de-AT" dirty="0"/>
          </a:p>
          <a:p>
            <a:r>
              <a:rPr lang="de-AT" b="1" u="sng" dirty="0" err="1"/>
              <a:t>Autocertificazione</a:t>
            </a:r>
            <a:r>
              <a:rPr lang="de-AT" b="1" u="sng" dirty="0"/>
              <a:t> forma </a:t>
            </a:r>
            <a:r>
              <a:rPr lang="de-AT" b="1" u="sng" dirty="0" err="1"/>
              <a:t>giuridica</a:t>
            </a:r>
            <a:r>
              <a:rPr lang="de-AT" b="1" u="sng" dirty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project</a:t>
            </a:r>
            <a:r>
              <a:rPr lang="de-AT" dirty="0"/>
              <a:t> </a:t>
            </a:r>
            <a:r>
              <a:rPr lang="de-AT" dirty="0" err="1"/>
              <a:t>partners</a:t>
            </a:r>
            <a:endParaRPr lang="de-AT" dirty="0"/>
          </a:p>
          <a:p>
            <a:pPr marL="857250" lvl="1" indent="-457200">
              <a:buFont typeface="+mj-lt"/>
              <a:buAutoNum type="arabicPeriod"/>
            </a:pP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LP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different </a:t>
            </a:r>
            <a:r>
              <a:rPr lang="de-AT" dirty="0" err="1"/>
              <a:t>from</a:t>
            </a:r>
            <a:r>
              <a:rPr lang="de-AT" dirty="0"/>
              <a:t> AF-</a:t>
            </a:r>
            <a:r>
              <a:rPr lang="de-AT" dirty="0" err="1"/>
              <a:t>step1</a:t>
            </a:r>
            <a:endParaRPr lang="de-AT" dirty="0"/>
          </a:p>
          <a:p>
            <a:pPr marL="400050" lvl="1" indent="0">
              <a:buNone/>
            </a:pPr>
            <a:endParaRPr lang="de-AT" dirty="0"/>
          </a:p>
          <a:p>
            <a:r>
              <a:rPr lang="de-AT" b="1" u="sng" dirty="0" err="1"/>
              <a:t>Autocertificazione</a:t>
            </a:r>
            <a:r>
              <a:rPr lang="de-AT" b="1" u="sng" dirty="0"/>
              <a:t> del </a:t>
            </a:r>
            <a:r>
              <a:rPr lang="de-AT" b="1" u="sng" dirty="0" err="1"/>
              <a:t>responsabile</a:t>
            </a:r>
            <a:r>
              <a:rPr lang="de-AT" b="1" u="sng" dirty="0"/>
              <a:t> legale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project</a:t>
            </a:r>
            <a:r>
              <a:rPr lang="de-AT" dirty="0"/>
              <a:t> </a:t>
            </a:r>
            <a:r>
              <a:rPr lang="de-AT" dirty="0" err="1"/>
              <a:t>partners</a:t>
            </a:r>
            <a:endParaRPr lang="de-AT" dirty="0"/>
          </a:p>
          <a:p>
            <a:pPr marL="857250" lvl="1" indent="-457200">
              <a:buFont typeface="+mj-lt"/>
              <a:buAutoNum type="arabicPeriod"/>
            </a:pP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LP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changed</a:t>
            </a:r>
            <a:r>
              <a:rPr lang="de-AT" dirty="0"/>
              <a:t> </a:t>
            </a:r>
            <a:r>
              <a:rPr lang="de-AT" dirty="0" err="1"/>
              <a:t>compared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AF-</a:t>
            </a:r>
            <a:r>
              <a:rPr lang="de-AT" dirty="0" err="1"/>
              <a:t>step1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5079055"/>
            <a:ext cx="9906000" cy="23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495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Point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attention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/>
          <a:lstStyle/>
          <a:p>
            <a:r>
              <a:rPr lang="de-AT" dirty="0"/>
              <a:t>All </a:t>
            </a:r>
            <a:r>
              <a:rPr lang="de-AT" dirty="0" err="1"/>
              <a:t>declaration</a:t>
            </a:r>
            <a:r>
              <a:rPr lang="de-AT" dirty="0"/>
              <a:t>,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valid, </a:t>
            </a:r>
            <a:r>
              <a:rPr lang="de-AT" dirty="0" err="1"/>
              <a:t>must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accompanied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a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identity</a:t>
            </a:r>
            <a:r>
              <a:rPr lang="de-AT" dirty="0"/>
              <a:t> </a:t>
            </a:r>
            <a:r>
              <a:rPr lang="de-AT" dirty="0" err="1"/>
              <a:t>document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legal responsable </a:t>
            </a:r>
            <a:r>
              <a:rPr lang="de-AT" dirty="0" err="1"/>
              <a:t>signing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declaration</a:t>
            </a:r>
            <a:endParaRPr lang="de-AT" dirty="0"/>
          </a:p>
          <a:p>
            <a:r>
              <a:rPr lang="de-AT" dirty="0"/>
              <a:t>Not </a:t>
            </a:r>
            <a:r>
              <a:rPr lang="de-AT" dirty="0" err="1"/>
              <a:t>necessary</a:t>
            </a:r>
            <a:r>
              <a:rPr lang="de-AT" dirty="0"/>
              <a:t> in </a:t>
            </a:r>
            <a:r>
              <a:rPr lang="de-AT" dirty="0" err="1"/>
              <a:t>case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digital </a:t>
            </a:r>
            <a:r>
              <a:rPr lang="de-AT" dirty="0" err="1" smtClean="0"/>
              <a:t>signature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906000" cy="13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6057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Share </a:t>
            </a:r>
            <a:r>
              <a:rPr lang="de-AT" dirty="0" err="1"/>
              <a:t>of</a:t>
            </a:r>
            <a:r>
              <a:rPr lang="de-AT" dirty="0"/>
              <a:t> national </a:t>
            </a:r>
            <a:r>
              <a:rPr lang="de-AT" dirty="0" err="1"/>
              <a:t>co-financing</a:t>
            </a:r>
            <a:r>
              <a:rPr lang="de-AT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In </a:t>
            </a:r>
            <a:r>
              <a:rPr lang="de-AT" dirty="0" err="1"/>
              <a:t>case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project</a:t>
            </a:r>
            <a:r>
              <a:rPr lang="de-AT" dirty="0"/>
              <a:t> will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financed</a:t>
            </a:r>
            <a:r>
              <a:rPr lang="de-AT" dirty="0"/>
              <a:t>: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The national </a:t>
            </a:r>
            <a:r>
              <a:rPr lang="de-AT" dirty="0" err="1"/>
              <a:t>co-financing</a:t>
            </a:r>
            <a:r>
              <a:rPr lang="de-AT" dirty="0"/>
              <a:t> </a:t>
            </a:r>
            <a:r>
              <a:rPr lang="de-AT" dirty="0" err="1"/>
              <a:t>share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25% (</a:t>
            </a:r>
            <a:r>
              <a:rPr lang="de-AT" dirty="0" err="1"/>
              <a:t>FONDO</a:t>
            </a:r>
            <a:r>
              <a:rPr lang="de-AT" dirty="0"/>
              <a:t> DI </a:t>
            </a:r>
            <a:r>
              <a:rPr lang="de-AT" dirty="0" err="1"/>
              <a:t>ROTAZIONE</a:t>
            </a:r>
            <a:r>
              <a:rPr lang="de-AT" dirty="0"/>
              <a:t>)</a:t>
            </a:r>
          </a:p>
          <a:p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requested</a:t>
            </a:r>
            <a:r>
              <a:rPr lang="de-AT" dirty="0"/>
              <a:t> </a:t>
            </a:r>
            <a:r>
              <a:rPr lang="de-AT" dirty="0" err="1"/>
              <a:t>both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public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>
                <a:highlight>
                  <a:srgbClr val="FFFF00"/>
                </a:highlight>
              </a:rPr>
              <a:t>private </a:t>
            </a:r>
            <a:r>
              <a:rPr lang="de-AT" dirty="0" err="1"/>
              <a:t>organisations</a:t>
            </a:r>
            <a:r>
              <a:rPr lang="de-AT" dirty="0"/>
              <a:t> (NEW!)</a:t>
            </a:r>
          </a:p>
          <a:p>
            <a:r>
              <a:rPr lang="de-AT" dirty="0"/>
              <a:t>The </a:t>
            </a:r>
            <a:r>
              <a:rPr lang="de-AT" dirty="0" err="1"/>
              <a:t>request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 smtClean="0"/>
              <a:t>sent</a:t>
            </a:r>
            <a:r>
              <a:rPr lang="de-AT" dirty="0" smtClean="0"/>
              <a:t> </a:t>
            </a:r>
            <a:r>
              <a:rPr lang="de-AT" dirty="0" err="1"/>
              <a:t>only</a:t>
            </a:r>
            <a:r>
              <a:rPr lang="de-AT" dirty="0"/>
              <a:t> after </a:t>
            </a:r>
            <a:r>
              <a:rPr lang="de-AT" dirty="0" err="1"/>
              <a:t>the</a:t>
            </a:r>
            <a:r>
              <a:rPr lang="de-AT" dirty="0"/>
              <a:t> CE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dirty="0" err="1"/>
              <a:t>paid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ERDF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LP and </a:t>
            </a:r>
            <a:r>
              <a:rPr lang="de-AT" dirty="0" err="1"/>
              <a:t>the</a:t>
            </a:r>
            <a:r>
              <a:rPr lang="de-AT" dirty="0"/>
              <a:t> LP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dirty="0" err="1" smtClean="0"/>
              <a:t>shared</a:t>
            </a:r>
            <a:r>
              <a:rPr lang="de-AT" dirty="0" smtClean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PPs</a:t>
            </a:r>
          </a:p>
          <a:p>
            <a:r>
              <a:rPr lang="de-AT" dirty="0"/>
              <a:t>The </a:t>
            </a:r>
            <a:r>
              <a:rPr lang="de-AT" dirty="0" err="1"/>
              <a:t>competent</a:t>
            </a:r>
            <a:r>
              <a:rPr lang="de-AT" dirty="0"/>
              <a:t> </a:t>
            </a:r>
            <a:r>
              <a:rPr lang="de-AT" dirty="0" err="1"/>
              <a:t>body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Agenzia per la </a:t>
            </a:r>
            <a:r>
              <a:rPr lang="de-AT" dirty="0" err="1"/>
              <a:t>Coesione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906000" cy="14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402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First Level Controller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/>
          <a:lstStyle/>
          <a:p>
            <a:r>
              <a:rPr lang="en-US" dirty="0"/>
              <a:t>Each PP must choose his own first level controller</a:t>
            </a:r>
          </a:p>
          <a:p>
            <a:r>
              <a:rPr lang="en-US" dirty="0"/>
              <a:t>The choice is up to each beneficiary individually</a:t>
            </a:r>
          </a:p>
          <a:p>
            <a:r>
              <a:rPr lang="en-US" dirty="0"/>
              <a:t>The PP can do it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Using a certified list (random combine)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Making a public procurement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Choosing an internal </a:t>
            </a:r>
            <a:r>
              <a:rPr lang="en-US" dirty="0" err="1"/>
              <a:t>FLC</a:t>
            </a:r>
            <a:r>
              <a:rPr lang="en-US" dirty="0"/>
              <a:t> (only for public body)</a:t>
            </a:r>
          </a:p>
          <a:p>
            <a:pPr marL="400050"/>
            <a:r>
              <a:rPr lang="en-US" dirty="0"/>
              <a:t>Controller must have proved experience </a:t>
            </a:r>
            <a:r>
              <a:rPr lang="en-US"/>
              <a:t>and qualification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9906000" cy="19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230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Danijela</a:t>
            </a:r>
            <a:r>
              <a:rPr lang="en-GB" dirty="0" smtClean="0"/>
              <a:t> </a:t>
            </a:r>
            <a:r>
              <a:rPr lang="en-GB" dirty="0" err="1" smtClean="0"/>
              <a:t>kos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1295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Government office for development and cohesion policy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ACP for Slovenia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063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Martina </a:t>
            </a:r>
            <a:r>
              <a:rPr lang="de-AT" dirty="0" err="1" smtClean="0"/>
              <a:t>bach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1295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/>
              <a:t>Austrian Spatial Planning </a:t>
            </a:r>
            <a:r>
              <a:rPr lang="en-GB" dirty="0" smtClean="0"/>
              <a:t>Conference (ÖROK)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ACP for Austria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2330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INFO FOR PARTNERS 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GB" sz="1800" b="1" dirty="0" smtClean="0"/>
              <a:t>Government </a:t>
            </a:r>
            <a:r>
              <a:rPr lang="en-GB" sz="1800" b="1" dirty="0"/>
              <a:t>Office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Republic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Slovenia</a:t>
            </a:r>
            <a:r>
              <a:rPr lang="sl-SI" sz="1800" b="1" dirty="0" smtClean="0"/>
              <a:t> </a:t>
            </a:r>
            <a:r>
              <a:rPr lang="en-GB" sz="1800" b="1" dirty="0" smtClean="0"/>
              <a:t>for </a:t>
            </a:r>
            <a:r>
              <a:rPr lang="en-GB" sz="1800" b="1" dirty="0"/>
              <a:t>Development and European Cohesion </a:t>
            </a:r>
            <a:r>
              <a:rPr lang="en-GB" sz="1800" b="1" dirty="0" smtClean="0"/>
              <a:t>Policy</a:t>
            </a:r>
            <a:endParaRPr lang="sl-SI" sz="1800" b="1" dirty="0" smtClean="0"/>
          </a:p>
          <a:p>
            <a:pPr marL="0" indent="0">
              <a:buNone/>
            </a:pPr>
            <a:r>
              <a:rPr lang="sl-SI" sz="1800" dirty="0" err="1" smtClean="0"/>
              <a:t>European</a:t>
            </a:r>
            <a:r>
              <a:rPr lang="sl-SI" sz="1800" dirty="0" smtClean="0"/>
              <a:t> </a:t>
            </a:r>
            <a:r>
              <a:rPr lang="sl-SI" sz="1800" dirty="0" err="1"/>
              <a:t>Territorial</a:t>
            </a:r>
            <a:r>
              <a:rPr lang="sl-SI" sz="1800" dirty="0"/>
              <a:t> </a:t>
            </a:r>
            <a:r>
              <a:rPr lang="sl-SI" sz="1800" dirty="0" err="1"/>
              <a:t>Cooperation</a:t>
            </a:r>
            <a:r>
              <a:rPr lang="sl-SI" sz="1800" dirty="0"/>
              <a:t> </a:t>
            </a:r>
            <a:r>
              <a:rPr lang="sl-SI" sz="1800" dirty="0" err="1"/>
              <a:t>and</a:t>
            </a:r>
            <a:r>
              <a:rPr lang="sl-SI" sz="1800" dirty="0"/>
              <a:t> </a:t>
            </a:r>
            <a:r>
              <a:rPr lang="sl-SI" sz="1800" dirty="0" err="1"/>
              <a:t>Financial</a:t>
            </a:r>
            <a:r>
              <a:rPr lang="sl-SI" sz="1800" dirty="0"/>
              <a:t> </a:t>
            </a:r>
            <a:r>
              <a:rPr lang="sl-SI" sz="1800" dirty="0" err="1" smtClean="0"/>
              <a:t>Mechanism</a:t>
            </a:r>
            <a:r>
              <a:rPr lang="sl-SI" sz="1800" dirty="0" smtClean="0"/>
              <a:t> </a:t>
            </a:r>
            <a:r>
              <a:rPr lang="sl-SI" sz="1800" dirty="0" err="1" smtClean="0"/>
              <a:t>Division</a:t>
            </a:r>
            <a:endParaRPr lang="sl-SI" sz="1800" dirty="0"/>
          </a:p>
          <a:p>
            <a:pPr marL="0" indent="0">
              <a:buNone/>
            </a:pPr>
            <a:r>
              <a:rPr lang="sl-SI" sz="1800" dirty="0" err="1" smtClean="0"/>
              <a:t>European</a:t>
            </a:r>
            <a:r>
              <a:rPr lang="sl-SI" sz="1800" dirty="0" smtClean="0"/>
              <a:t> </a:t>
            </a:r>
            <a:r>
              <a:rPr lang="sl-SI" sz="1800" dirty="0" err="1"/>
              <a:t>Territorial</a:t>
            </a:r>
            <a:r>
              <a:rPr lang="sl-SI" sz="1800" dirty="0"/>
              <a:t> </a:t>
            </a:r>
            <a:r>
              <a:rPr lang="sl-SI" sz="1800" dirty="0" err="1"/>
              <a:t>Cooperation</a:t>
            </a:r>
            <a:r>
              <a:rPr lang="sl-SI" sz="1800" dirty="0"/>
              <a:t> </a:t>
            </a:r>
            <a:r>
              <a:rPr lang="sl-SI" sz="1800" dirty="0" err="1" smtClean="0"/>
              <a:t>and</a:t>
            </a:r>
            <a:r>
              <a:rPr lang="sl-SI" sz="1800" dirty="0" smtClean="0"/>
              <a:t> </a:t>
            </a:r>
            <a:r>
              <a:rPr lang="sl-SI" sz="1800" dirty="0" err="1"/>
              <a:t>Financial</a:t>
            </a:r>
            <a:r>
              <a:rPr lang="sl-SI" sz="1800" dirty="0"/>
              <a:t> </a:t>
            </a:r>
            <a:r>
              <a:rPr lang="sl-SI" sz="1800" dirty="0" err="1"/>
              <a:t>Mechanisms</a:t>
            </a:r>
            <a:r>
              <a:rPr lang="sl-SI" sz="1800" dirty="0"/>
              <a:t> </a:t>
            </a:r>
            <a:r>
              <a:rPr lang="sl-SI" sz="1800" dirty="0" err="1" smtClean="0"/>
              <a:t>Section</a:t>
            </a:r>
            <a:endParaRPr lang="sl-SI" sz="1800" dirty="0" smtClean="0"/>
          </a:p>
          <a:p>
            <a:pPr marL="0" indent="0">
              <a:buNone/>
            </a:pPr>
            <a:r>
              <a:rPr lang="sl-SI" sz="1800" dirty="0" smtClean="0"/>
              <a:t>Kotnikova 5</a:t>
            </a:r>
          </a:p>
          <a:p>
            <a:pPr marL="0" indent="0">
              <a:buNone/>
            </a:pPr>
            <a:r>
              <a:rPr lang="sl-SI" sz="1800" dirty="0" smtClean="0"/>
              <a:t>SI - 1000 Ljubljana</a:t>
            </a:r>
          </a:p>
          <a:p>
            <a:pPr marL="0" indent="0">
              <a:buNone/>
            </a:pPr>
            <a:r>
              <a:rPr lang="sl-SI" sz="1800" dirty="0" err="1" smtClean="0"/>
              <a:t>Regional</a:t>
            </a:r>
            <a:r>
              <a:rPr lang="sl-SI" sz="1800" dirty="0" smtClean="0"/>
              <a:t> </a:t>
            </a:r>
            <a:r>
              <a:rPr lang="sl-SI" sz="1800" dirty="0" err="1" smtClean="0"/>
              <a:t>office</a:t>
            </a:r>
            <a:r>
              <a:rPr lang="sl-SI" sz="1800" dirty="0" smtClean="0"/>
              <a:t> Štanjel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1800" dirty="0" err="1" smtClean="0"/>
              <a:t>Phone</a:t>
            </a:r>
            <a:r>
              <a:rPr lang="sl-SI" sz="1800" dirty="0"/>
              <a:t>: 00386 5 7318530</a:t>
            </a:r>
          </a:p>
          <a:p>
            <a:pPr marL="0" indent="0">
              <a:buNone/>
            </a:pPr>
            <a:r>
              <a:rPr lang="sl-SI" sz="1800" dirty="0" err="1" smtClean="0"/>
              <a:t>Email</a:t>
            </a:r>
            <a:r>
              <a:rPr lang="sl-SI" sz="1800" dirty="0" smtClean="0"/>
              <a:t>: danijela.kos@gov.si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9906001" cy="2076461"/>
          </a:xfrm>
          <a:prstGeom prst="rect">
            <a:avLst/>
          </a:prstGeom>
        </p:spPr>
      </p:pic>
      <p:pic>
        <p:nvPicPr>
          <p:cNvPr id="5" name="Označba mesta vsebine 5" descr="G:\DRRETS\SMZNO\NACIONALNI ORGAN SI-HR\NFP 2014-20\kandidature_pozicije\MGRT stavb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3933056"/>
            <a:ext cx="2288096" cy="1668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844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3F3E3E"/>
                </a:solidFill>
              </a:rPr>
              <a:t>NATIONAL REQUIREMENTS - SLOVENIA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 smtClean="0">
                <a:solidFill>
                  <a:srgbClr val="3F3E3E"/>
                </a:solidFill>
              </a:rPr>
              <a:t>CLASSIC </a:t>
            </a:r>
            <a:r>
              <a:rPr lang="sl-SI" dirty="0">
                <a:solidFill>
                  <a:srgbClr val="3F3E3E"/>
                </a:solidFill>
              </a:rPr>
              <a:t>PROJECTS – CALL 1 – no </a:t>
            </a:r>
            <a:r>
              <a:rPr lang="sl-SI" dirty="0" err="1">
                <a:solidFill>
                  <a:srgbClr val="3F3E3E"/>
                </a:solidFill>
              </a:rPr>
              <a:t>special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national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requirements</a:t>
            </a:r>
            <a:r>
              <a:rPr lang="sl-SI" dirty="0">
                <a:solidFill>
                  <a:srgbClr val="3F3E3E"/>
                </a:solidFill>
              </a:rPr>
              <a:t> in step 1 </a:t>
            </a:r>
            <a:r>
              <a:rPr lang="sl-SI" dirty="0" err="1">
                <a:solidFill>
                  <a:srgbClr val="3F3E3E"/>
                </a:solidFill>
              </a:rPr>
              <a:t>and</a:t>
            </a:r>
            <a:r>
              <a:rPr lang="sl-SI" dirty="0">
                <a:solidFill>
                  <a:srgbClr val="3F3E3E"/>
                </a:solidFill>
              </a:rPr>
              <a:t> step 2</a:t>
            </a:r>
          </a:p>
          <a:p>
            <a:pPr marL="0" lvl="0" indent="0">
              <a:buNone/>
            </a:pPr>
            <a:endParaRPr lang="sl-SI" dirty="0">
              <a:solidFill>
                <a:srgbClr val="3F3E3E"/>
              </a:solidFill>
            </a:endParaRPr>
          </a:p>
          <a:p>
            <a:pPr lvl="0"/>
            <a:r>
              <a:rPr lang="sl-SI" dirty="0" smtClean="0">
                <a:solidFill>
                  <a:srgbClr val="3F3E3E"/>
                </a:solidFill>
              </a:rPr>
              <a:t>In </a:t>
            </a:r>
            <a:r>
              <a:rPr lang="sl-SI" dirty="0" err="1">
                <a:solidFill>
                  <a:srgbClr val="3F3E3E"/>
                </a:solidFill>
              </a:rPr>
              <a:t>the</a:t>
            </a:r>
            <a:r>
              <a:rPr lang="sl-SI" dirty="0">
                <a:solidFill>
                  <a:srgbClr val="3F3E3E"/>
                </a:solidFill>
              </a:rPr>
              <a:t> time </a:t>
            </a:r>
            <a:r>
              <a:rPr lang="sl-SI" dirty="0" err="1">
                <a:solidFill>
                  <a:srgbClr val="3F3E3E"/>
                </a:solidFill>
              </a:rPr>
              <a:t>of</a:t>
            </a:r>
            <a:r>
              <a:rPr lang="sl-SI" dirty="0">
                <a:solidFill>
                  <a:srgbClr val="3F3E3E"/>
                </a:solidFill>
              </a:rPr>
              <a:t> step 2 – ACP </a:t>
            </a:r>
            <a:r>
              <a:rPr lang="sl-SI" dirty="0" err="1">
                <a:solidFill>
                  <a:srgbClr val="3F3E3E"/>
                </a:solidFill>
              </a:rPr>
              <a:t>check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 smtClean="0">
                <a:solidFill>
                  <a:srgbClr val="3F3E3E"/>
                </a:solidFill>
              </a:rPr>
              <a:t>of</a:t>
            </a:r>
            <a:r>
              <a:rPr lang="sl-SI" dirty="0" smtClean="0">
                <a:solidFill>
                  <a:srgbClr val="3F3E3E"/>
                </a:solidFill>
              </a:rPr>
              <a:t> </a:t>
            </a:r>
            <a:r>
              <a:rPr lang="sl-SI" dirty="0">
                <a:solidFill>
                  <a:srgbClr val="3F3E3E"/>
                </a:solidFill>
              </a:rPr>
              <a:t>LP/PP legal </a:t>
            </a:r>
            <a:r>
              <a:rPr lang="sl-SI" dirty="0" smtClean="0">
                <a:solidFill>
                  <a:srgbClr val="3F3E3E"/>
                </a:solidFill>
              </a:rPr>
              <a:t>status</a:t>
            </a:r>
          </a:p>
          <a:p>
            <a:pPr lvl="0"/>
            <a:endParaRPr lang="sl-SI" dirty="0" smtClean="0">
              <a:solidFill>
                <a:srgbClr val="3F3E3E"/>
              </a:solidFill>
            </a:endParaRPr>
          </a:p>
          <a:p>
            <a:pPr lvl="0"/>
            <a:endParaRPr lang="sl-SI" dirty="0">
              <a:solidFill>
                <a:srgbClr val="3F3E3E"/>
              </a:solidFill>
            </a:endParaRPr>
          </a:p>
          <a:p>
            <a:pPr lvl="0"/>
            <a:r>
              <a:rPr lang="sl-SI" dirty="0">
                <a:solidFill>
                  <a:srgbClr val="3F3E3E"/>
                </a:solidFill>
              </a:rPr>
              <a:t>ACP </a:t>
            </a:r>
            <a:r>
              <a:rPr lang="sl-SI" dirty="0" err="1">
                <a:solidFill>
                  <a:srgbClr val="3F3E3E"/>
                </a:solidFill>
              </a:rPr>
              <a:t>financial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capacity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check</a:t>
            </a:r>
            <a:r>
              <a:rPr lang="sl-SI" dirty="0">
                <a:solidFill>
                  <a:srgbClr val="3F3E3E"/>
                </a:solidFill>
              </a:rPr>
              <a:t> (</a:t>
            </a:r>
            <a:r>
              <a:rPr lang="sl-SI" dirty="0" err="1">
                <a:solidFill>
                  <a:srgbClr val="3F3E3E"/>
                </a:solidFill>
              </a:rPr>
              <a:t>request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for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additional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documents</a:t>
            </a:r>
            <a:r>
              <a:rPr lang="sl-SI" dirty="0">
                <a:solidFill>
                  <a:srgbClr val="3F3E3E"/>
                </a:solidFill>
              </a:rPr>
              <a:t>)</a:t>
            </a:r>
          </a:p>
          <a:p>
            <a:pPr lvl="0"/>
            <a:endParaRPr lang="sl-SI" dirty="0">
              <a:solidFill>
                <a:srgbClr val="3F3E3E"/>
              </a:solidFill>
            </a:endParaRPr>
          </a:p>
          <a:p>
            <a:pPr lvl="0"/>
            <a:endParaRPr lang="sl-SI" dirty="0">
              <a:solidFill>
                <a:srgbClr val="3F3E3E"/>
              </a:solidFill>
            </a:endParaRPr>
          </a:p>
          <a:p>
            <a:pPr lvl="0"/>
            <a:r>
              <a:rPr lang="sl-SI" dirty="0" err="1">
                <a:solidFill>
                  <a:srgbClr val="3F3E3E"/>
                </a:solidFill>
              </a:rPr>
              <a:t>Additional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questionnaire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will</a:t>
            </a:r>
            <a:r>
              <a:rPr lang="sl-SI" dirty="0">
                <a:solidFill>
                  <a:srgbClr val="3F3E3E"/>
                </a:solidFill>
              </a:rPr>
              <a:t> be </a:t>
            </a:r>
            <a:r>
              <a:rPr lang="sl-SI" dirty="0" err="1">
                <a:solidFill>
                  <a:srgbClr val="3F3E3E"/>
                </a:solidFill>
              </a:rPr>
              <a:t>sent</a:t>
            </a:r>
            <a:r>
              <a:rPr lang="sl-SI" dirty="0">
                <a:solidFill>
                  <a:srgbClr val="3F3E3E"/>
                </a:solidFill>
              </a:rPr>
              <a:t> to </a:t>
            </a:r>
            <a:r>
              <a:rPr lang="sl-SI" dirty="0" err="1">
                <a:solidFill>
                  <a:srgbClr val="3F3E3E"/>
                </a:solidFill>
              </a:rPr>
              <a:t>the</a:t>
            </a:r>
            <a:r>
              <a:rPr lang="sl-SI" dirty="0">
                <a:solidFill>
                  <a:srgbClr val="3F3E3E"/>
                </a:solidFill>
              </a:rPr>
              <a:t> LP/PP</a:t>
            </a:r>
          </a:p>
          <a:p>
            <a:pPr marL="0" lvl="0" indent="0">
              <a:buNone/>
            </a:pPr>
            <a:endParaRPr lang="sl-SI" dirty="0">
              <a:solidFill>
                <a:srgbClr val="3F3E3E"/>
              </a:solidFill>
            </a:endParaRPr>
          </a:p>
          <a:p>
            <a:pPr lvl="0"/>
            <a:endParaRPr lang="sl-SI" dirty="0">
              <a:solidFill>
                <a:srgbClr val="3F3E3E"/>
              </a:solidFill>
            </a:endParaRPr>
          </a:p>
          <a:p>
            <a:pPr lvl="0"/>
            <a:r>
              <a:rPr lang="sl-SI" dirty="0" err="1">
                <a:solidFill>
                  <a:srgbClr val="3F3E3E"/>
                </a:solidFill>
              </a:rPr>
              <a:t>Contacting</a:t>
            </a:r>
            <a:r>
              <a:rPr lang="sl-SI" dirty="0">
                <a:solidFill>
                  <a:srgbClr val="3F3E3E"/>
                </a:solidFill>
              </a:rPr>
              <a:t> PP/LP </a:t>
            </a:r>
            <a:r>
              <a:rPr lang="sl-SI" dirty="0" err="1">
                <a:solidFill>
                  <a:srgbClr val="3F3E3E"/>
                </a:solidFill>
              </a:rPr>
              <a:t>if</a:t>
            </a:r>
            <a:r>
              <a:rPr lang="sl-SI" dirty="0">
                <a:solidFill>
                  <a:srgbClr val="3F3E3E"/>
                </a:solidFill>
              </a:rPr>
              <a:t> </a:t>
            </a:r>
            <a:r>
              <a:rPr lang="sl-SI" dirty="0" err="1">
                <a:solidFill>
                  <a:srgbClr val="3F3E3E"/>
                </a:solidFill>
              </a:rPr>
              <a:t>neccessary</a:t>
            </a:r>
            <a:endParaRPr lang="de-AT" dirty="0">
              <a:solidFill>
                <a:srgbClr val="3F3E3E"/>
              </a:solidFill>
            </a:endParaRPr>
          </a:p>
          <a:p>
            <a:pPr lvl="0"/>
            <a:endParaRPr lang="sl-SI" dirty="0" smtClean="0">
              <a:solidFill>
                <a:srgbClr val="3F3E3E"/>
              </a:solidFill>
            </a:endParaRPr>
          </a:p>
          <a:p>
            <a:pPr lvl="0"/>
            <a:endParaRPr lang="sl-SI" dirty="0">
              <a:solidFill>
                <a:srgbClr val="3F3E3E"/>
              </a:solidFill>
            </a:endParaRPr>
          </a:p>
          <a:p>
            <a:pPr lvl="0"/>
            <a:endParaRPr lang="sl-SI" dirty="0">
              <a:solidFill>
                <a:srgbClr val="3F3E3E"/>
              </a:solidFill>
            </a:endParaRPr>
          </a:p>
          <a:p>
            <a:pPr lvl="0"/>
            <a:endParaRPr lang="sl-SI" dirty="0">
              <a:solidFill>
                <a:srgbClr val="3F3E3E"/>
              </a:solidFill>
            </a:endParaRPr>
          </a:p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105"/>
            <a:ext cx="9906000" cy="1025271"/>
          </a:xfrm>
          <a:prstGeom prst="rect">
            <a:avLst/>
          </a:prstGeom>
        </p:spPr>
      </p:pic>
      <p:pic>
        <p:nvPicPr>
          <p:cNvPr id="21506" name="Picture 2" descr="Major and Minor Requirements – Religion Department | Kalamazoo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16" y="4221088"/>
            <a:ext cx="159377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02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852" y="1268760"/>
            <a:ext cx="8712628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3600" dirty="0" smtClean="0"/>
          </a:p>
          <a:p>
            <a:pPr marL="0" indent="0" algn="ctr">
              <a:buNone/>
            </a:pPr>
            <a:endParaRPr lang="sl-SI" sz="3600" dirty="0" smtClean="0"/>
          </a:p>
          <a:p>
            <a:pPr marL="0" indent="0" algn="ctr">
              <a:buNone/>
            </a:pPr>
            <a:r>
              <a:rPr lang="sl-SI" sz="4800" b="1" dirty="0" smtClean="0"/>
              <a:t>THANK YOU!</a:t>
            </a:r>
            <a:endParaRPr lang="de-AT" sz="4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5"/>
            <a:ext cx="990600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17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 </a:t>
            </a:r>
            <a:r>
              <a:rPr lang="de-DE" dirty="0" err="1"/>
              <a:t>information</a:t>
            </a:r>
            <a:r>
              <a:rPr lang="de-DE" dirty="0"/>
              <a:t>: Austria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National „Partnerformular for Austrian LP/PP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to AT LP/PP via E-Mail. Deadline for </a:t>
            </a:r>
            <a:r>
              <a:rPr lang="de-DE" dirty="0" err="1"/>
              <a:t>submission</a:t>
            </a:r>
            <a:r>
              <a:rPr lang="de-DE" dirty="0"/>
              <a:t>: 7. </a:t>
            </a:r>
            <a:r>
              <a:rPr lang="de-DE" dirty="0" err="1"/>
              <a:t>July</a:t>
            </a:r>
            <a:r>
              <a:rPr lang="de-DE" dirty="0"/>
              <a:t> 2022</a:t>
            </a:r>
          </a:p>
          <a:p>
            <a:endParaRPr lang="de-DE" dirty="0"/>
          </a:p>
          <a:p>
            <a:r>
              <a:rPr lang="en-US" dirty="0"/>
              <a:t>National control system Austria decentralized</a:t>
            </a:r>
          </a:p>
          <a:p>
            <a:pPr lvl="1"/>
            <a:r>
              <a:rPr lang="en-GB" altLang="de-DE" dirty="0"/>
              <a:t>Control only by nominated controllers (predefined list)</a:t>
            </a:r>
          </a:p>
          <a:p>
            <a:pPr lvl="1"/>
            <a:r>
              <a:rPr lang="en-US" dirty="0"/>
              <a:t>The control costs have to be borne by the Austrian beneficiaries </a:t>
            </a:r>
            <a:br>
              <a:rPr lang="en-US" dirty="0"/>
            </a:br>
            <a:r>
              <a:rPr lang="en-US" dirty="0"/>
              <a:t>&gt; plan adequate budget for control in CC External experts </a:t>
            </a:r>
          </a:p>
          <a:p>
            <a:pPr lvl="1"/>
            <a:r>
              <a:rPr lang="de-DE" dirty="0"/>
              <a:t>Further Info</a:t>
            </a:r>
            <a:br>
              <a:rPr lang="de-DE" dirty="0"/>
            </a:br>
            <a:r>
              <a:rPr lang="de-DE" dirty="0">
                <a:hlinkClick r:id="rId2"/>
              </a:rPr>
              <a:t>https://www.oerok.gv.at/kooperationen/info-service-oesterreich-ncp/finanzkontrollsystem-in-oesterreich</a:t>
            </a:r>
            <a:endParaRPr lang="de-DE" dirty="0"/>
          </a:p>
          <a:p>
            <a:pPr lvl="1"/>
            <a:endParaRPr lang="de-DE" dirty="0"/>
          </a:p>
          <a:p>
            <a:r>
              <a:rPr lang="de-AT" dirty="0"/>
              <a:t>Questions?  ACP AT - Martina Bach, </a:t>
            </a:r>
            <a:br>
              <a:rPr lang="de-AT" dirty="0"/>
            </a:br>
            <a:r>
              <a:rPr lang="de-DE" altLang="de-DE" dirty="0" err="1"/>
              <a:t>phone</a:t>
            </a:r>
            <a:r>
              <a:rPr lang="de-DE" altLang="de-DE" dirty="0"/>
              <a:t>: +43 1 535 34 44 22, </a:t>
            </a:r>
            <a:r>
              <a:rPr lang="fr-FR" altLang="de-DE" dirty="0"/>
              <a:t>e-mail: </a:t>
            </a:r>
            <a:r>
              <a:rPr lang="fr-FR" altLang="de-DE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bach@oerok.gv.at</a:t>
            </a:r>
            <a:endParaRPr lang="de-AT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64363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Sébastien rieben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1295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/>
              <a:t>Federal Office for Spatial </a:t>
            </a:r>
            <a:r>
              <a:rPr lang="en-GB" dirty="0" smtClean="0"/>
              <a:t>Development (ARE)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Switzerland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096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 </a:t>
            </a:r>
            <a:r>
              <a:rPr lang="de-DE" dirty="0" err="1"/>
              <a:t>information</a:t>
            </a:r>
            <a:r>
              <a:rPr lang="de-DE" dirty="0"/>
              <a:t>: </a:t>
            </a:r>
            <a:r>
              <a:rPr lang="de-DE" dirty="0" err="1" smtClean="0"/>
              <a:t>Switzerland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No</a:t>
            </a:r>
            <a:r>
              <a:rPr lang="de-AT" dirty="0" smtClean="0"/>
              <a:t> national </a:t>
            </a:r>
            <a:r>
              <a:rPr lang="de-AT" dirty="0" err="1" smtClean="0"/>
              <a:t>requirements</a:t>
            </a:r>
            <a:endParaRPr lang="de-DE" dirty="0"/>
          </a:p>
          <a:p>
            <a:pPr lvl="1"/>
            <a:endParaRPr lang="de-DE" dirty="0"/>
          </a:p>
          <a:p>
            <a:r>
              <a:rPr lang="de-AT" dirty="0"/>
              <a:t>Questions?  ACP </a:t>
            </a:r>
            <a:r>
              <a:rPr lang="de-AT" dirty="0" smtClean="0"/>
              <a:t>CH – Sébastien Rieben </a:t>
            </a:r>
            <a:r>
              <a:rPr lang="de-AT" dirty="0"/>
              <a:t/>
            </a:r>
            <a:br>
              <a:rPr lang="de-AT" dirty="0"/>
            </a:br>
            <a:r>
              <a:rPr lang="de-DE" altLang="de-DE" dirty="0" err="1"/>
              <a:t>phone</a:t>
            </a:r>
            <a:r>
              <a:rPr lang="de-DE" altLang="de-DE" dirty="0"/>
              <a:t>: </a:t>
            </a:r>
            <a:r>
              <a:rPr lang="de-DE" altLang="de-DE" dirty="0"/>
              <a:t>+41 (58) 462 40 78, </a:t>
            </a:r>
            <a:r>
              <a:rPr lang="fr-FR" altLang="de-DE" dirty="0"/>
              <a:t>e-mail: </a:t>
            </a:r>
            <a:r>
              <a:rPr lang="fr-FR" altLang="de-DE" dirty="0" smtClean="0">
                <a:hlinkClick r:id="rId2"/>
              </a:rPr>
              <a:t>sebastien.rieben@are.admin.ch</a:t>
            </a:r>
            <a:endParaRPr lang="fr-FR" alt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07214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Lisa horn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12956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Bavarian </a:t>
            </a:r>
            <a:r>
              <a:rPr lang="en-GB" dirty="0"/>
              <a:t>State Ministry for the Environment and Consumer Protection</a:t>
            </a:r>
            <a:endParaRPr lang="en-GB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ACP for Germany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390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22835"/>
                </a:solidFill>
              </a:rPr>
              <a:t>National Requirements: Germany</a:t>
            </a:r>
            <a:endParaRPr lang="de-AT" dirty="0">
              <a:solidFill>
                <a:srgbClr val="B22835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3976727" y="3235338"/>
            <a:ext cx="76271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65922" y="1183535"/>
            <a:ext cx="7700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Two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documents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signature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the legal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representative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669A6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A6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„Verpflichtungserklärung“            &amp;              „Partnerformular“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669A6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9" y="4723181"/>
            <a:ext cx="9906859" cy="20728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2" y="1888481"/>
            <a:ext cx="3014938" cy="42943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024" y="1888481"/>
            <a:ext cx="3072354" cy="44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9" y="4770073"/>
            <a:ext cx="9906859" cy="207282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6971524" cy="8682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22835"/>
                </a:solidFill>
              </a:rPr>
              <a:t>National Requirements: Germany</a:t>
            </a:r>
            <a:endParaRPr lang="de-AT" dirty="0">
              <a:solidFill>
                <a:srgbClr val="B22835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0512" y="1268760"/>
            <a:ext cx="9145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ALL </a:t>
            </a:r>
            <a:r>
              <a:rPr kumimoji="0" lang="de-DE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German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roject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artners (LP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 National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documents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-&gt; „Verpflichtungserklärung“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-&gt; „Partnerformular“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When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Due at the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submission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of the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full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application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in the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second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step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(Call 1: 4th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July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2022) (Small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Scale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Projects: due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cut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-off-date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sent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the ACP Germany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postal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service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mark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All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information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&amp;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adress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our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website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www.alpine-space.eu/for-applicants/national-information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-&gt;DE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8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Chloé</a:t>
            </a:r>
            <a:r>
              <a:rPr lang="en-GB" dirty="0" smtClean="0"/>
              <a:t> </a:t>
            </a:r>
            <a:r>
              <a:rPr lang="en-GB" dirty="0" err="1" smtClean="0"/>
              <a:t>ribaudeau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60512" y="3861544"/>
            <a:ext cx="8713663" cy="12956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dirty="0"/>
              <a:t>Auvergne-Rhône-Alpes Regional </a:t>
            </a:r>
            <a:r>
              <a:rPr lang="en-GB" dirty="0" smtClean="0"/>
              <a:t>Council</a:t>
            </a:r>
            <a:endParaRPr lang="en-GB" dirty="0"/>
          </a:p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ACP for France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736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2021-27 2" id="{2383D2C4-CA02-3243-810D-E65B784C4A81}" vid="{E032FABC-CA3D-4541-918E-41F4A26A95E3}"/>
    </a:ext>
  </a:extLst>
</a:theme>
</file>

<file path=ppt/theme/theme2.xml><?xml version="1.0" encoding="utf-8"?>
<a:theme xmlns:a="http://schemas.openxmlformats.org/drawingml/2006/main" name="1_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_Template_PPT_2022  -  Lecture seule" id="{4C5347BD-D3D4-4824-A12F-055970385EE2}" vid="{292A8E7E-E8DB-403A-8D4B-7BD028C388AB}"/>
    </a:ext>
  </a:extLst>
</a:theme>
</file>

<file path=ppt/theme/theme3.xml><?xml version="1.0" encoding="utf-8"?>
<a:theme xmlns:a="http://schemas.openxmlformats.org/drawingml/2006/main" name="2_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3A74416-47FE-415D-9553-5783D456C9CE}" vid="{EA41E98A-775F-4A7A-81E6-6DDB50AD9379}"/>
    </a:ext>
  </a:extLst>
</a:theme>
</file>

<file path=ppt/theme/theme4.xml><?xml version="1.0" encoding="utf-8"?>
<a:theme xmlns:a="http://schemas.openxmlformats.org/drawingml/2006/main" name="3_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2021-27 2" id="{2383D2C4-CA02-3243-810D-E65B784C4A81}" vid="{E032FABC-CA3D-4541-918E-41F4A26A95E3}"/>
    </a:ext>
  </a:extLst>
</a:theme>
</file>

<file path=ppt/theme/theme5.xml><?xml version="1.0" encoding="utf-8"?>
<a:theme xmlns:a="http://schemas.openxmlformats.org/drawingml/2006/main" name="4_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2021-27 2" id="{2383D2C4-CA02-3243-810D-E65B784C4A81}" vid="{E032FABC-CA3D-4541-918E-41F4A26A95E3}"/>
    </a:ext>
  </a:extLst>
</a:theme>
</file>

<file path=ppt/theme/theme6.xml><?xml version="1.0" encoding="utf-8"?>
<a:theme xmlns:a="http://schemas.openxmlformats.org/drawingml/2006/main" name="5_ASP_powerpoint21-27">
  <a:themeElements>
    <a:clrScheme name="ASP 2021/27">
      <a:dk1>
        <a:srgbClr val="3F3E3E"/>
      </a:dk1>
      <a:lt1>
        <a:srgbClr val="FFFFFF"/>
      </a:lt1>
      <a:dk2>
        <a:srgbClr val="EBF0E9"/>
      </a:dk2>
      <a:lt2>
        <a:srgbClr val="F4F8FB"/>
      </a:lt2>
      <a:accent1>
        <a:srgbClr val="538257"/>
      </a:accent1>
      <a:accent2>
        <a:srgbClr val="8BAA76"/>
      </a:accent2>
      <a:accent3>
        <a:srgbClr val="799641"/>
      </a:accent3>
      <a:accent4>
        <a:srgbClr val="8CAABE"/>
      </a:accent4>
      <a:accent5>
        <a:srgbClr val="D23838"/>
      </a:accent5>
      <a:accent6>
        <a:srgbClr val="AF512B"/>
      </a:accent6>
      <a:hlink>
        <a:srgbClr val="333333"/>
      </a:hlink>
      <a:folHlink>
        <a:srgbClr val="333333"/>
      </a:folHlink>
    </a:clrScheme>
    <a:fontScheme name="ASP_2021-2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2021-27 2" id="{2383D2C4-CA02-3243-810D-E65B784C4A81}" vid="{E032FABC-CA3D-4541-918E-41F4A26A95E3}"/>
    </a:ext>
  </a:ext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ASP_Template_PPT_2022</Template>
  <TotalTime>0</TotalTime>
  <Words>884</Words>
  <Application>Microsoft Office PowerPoint</Application>
  <PresentationFormat>A4-Papier (210 x 297 mm)</PresentationFormat>
  <Paragraphs>163</Paragraphs>
  <Slides>22</Slides>
  <Notes>2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Arial</vt:lpstr>
      <vt:lpstr>Calibri</vt:lpstr>
      <vt:lpstr>Trebuchet MS</vt:lpstr>
      <vt:lpstr>ASP_powerpoint21-27</vt:lpstr>
      <vt:lpstr>1_ASP_powerpoint21-27</vt:lpstr>
      <vt:lpstr>2_ASP_powerpoint21-27</vt:lpstr>
      <vt:lpstr>3_ASP_powerpoint21-27</vt:lpstr>
      <vt:lpstr>4_ASP_powerpoint21-27</vt:lpstr>
      <vt:lpstr>5_ASP_powerpoint21-27</vt:lpstr>
      <vt:lpstr>think-cell Folie</vt:lpstr>
      <vt:lpstr>PowerPoint-Präsentation</vt:lpstr>
      <vt:lpstr>Martina bach</vt:lpstr>
      <vt:lpstr>National information: Austria</vt:lpstr>
      <vt:lpstr>Sébastien rieben</vt:lpstr>
      <vt:lpstr>National information: Switzerland</vt:lpstr>
      <vt:lpstr>Lisa horn</vt:lpstr>
      <vt:lpstr>National Requirements: Germany</vt:lpstr>
      <vt:lpstr>National Requirements: Germany</vt:lpstr>
      <vt:lpstr>Chloé ribaudeau</vt:lpstr>
      <vt:lpstr>National Information - France</vt:lpstr>
      <vt:lpstr>National Information - France</vt:lpstr>
      <vt:lpstr>roberto de marco</vt:lpstr>
      <vt:lpstr>National Requirements for italian PPs</vt:lpstr>
      <vt:lpstr>First Step</vt:lpstr>
      <vt:lpstr>Second Step</vt:lpstr>
      <vt:lpstr>Point of attention</vt:lpstr>
      <vt:lpstr>Share of national co-financing </vt:lpstr>
      <vt:lpstr>First Level Controller</vt:lpstr>
      <vt:lpstr>Danijela kos</vt:lpstr>
      <vt:lpstr>INFO FOR PARTNERS </vt:lpstr>
      <vt:lpstr>NATIONAL REQUIREMENTS - SLOVENIA</vt:lpstr>
      <vt:lpstr>PowerPoint-Präsentation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Danijela Kos</dc:creator>
  <cp:lastModifiedBy>Mahé Clotilde</cp:lastModifiedBy>
  <cp:revision>19</cp:revision>
  <dcterms:created xsi:type="dcterms:W3CDTF">2022-05-17T08:43:42Z</dcterms:created>
  <dcterms:modified xsi:type="dcterms:W3CDTF">2022-05-24T14:28:00Z</dcterms:modified>
</cp:coreProperties>
</file>