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2"/>
  </p:notesMasterIdLst>
  <p:handoutMasterIdLst>
    <p:handoutMasterId r:id="rId23"/>
  </p:handoutMasterIdLst>
  <p:sldIdLst>
    <p:sldId id="279" r:id="rId2"/>
    <p:sldId id="280" r:id="rId3"/>
    <p:sldId id="281" r:id="rId4"/>
    <p:sldId id="282" r:id="rId5"/>
    <p:sldId id="256" r:id="rId6"/>
    <p:sldId id="273" r:id="rId7"/>
    <p:sldId id="272" r:id="rId8"/>
    <p:sldId id="278" r:id="rId9"/>
    <p:sldId id="274" r:id="rId10"/>
    <p:sldId id="275" r:id="rId11"/>
    <p:sldId id="283" r:id="rId12"/>
    <p:sldId id="284" r:id="rId13"/>
    <p:sldId id="285" r:id="rId14"/>
    <p:sldId id="286" r:id="rId15"/>
    <p:sldId id="277" r:id="rId16"/>
    <p:sldId id="271" r:id="rId17"/>
    <p:sldId id="269" r:id="rId18"/>
    <p:sldId id="260" r:id="rId19"/>
    <p:sldId id="262" r:id="rId20"/>
    <p:sldId id="266" r:id="rId21"/>
  </p:sldIdLst>
  <p:sldSz cx="9906000" cy="6858000" type="A4"/>
  <p:notesSz cx="6797675" cy="9928225"/>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15:clr>
            <a:srgbClr val="A4A3A4"/>
          </p15:clr>
        </p15:guide>
        <p15:guide id="4" pos="398" userDrawn="1">
          <p15:clr>
            <a:srgbClr val="A4A3A4"/>
          </p15:clr>
        </p15:guide>
        <p15:guide id="5" pos="5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jan Jana" initials="HJ" lastIdx="1" clrIdx="0">
    <p:extLst>
      <p:ext uri="{19B8F6BF-5375-455C-9EA6-DF929625EA0E}">
        <p15:presenceInfo xmlns:p15="http://schemas.microsoft.com/office/powerpoint/2012/main" userId="S-1-5-21-76752566-823938190-1947940980-145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4E7"/>
    <a:srgbClr val="F4F8F1"/>
    <a:srgbClr val="969696"/>
    <a:srgbClr val="004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2277" autoAdjust="0"/>
  </p:normalViewPr>
  <p:slideViewPr>
    <p:cSldViewPr showGuides="1">
      <p:cViewPr>
        <p:scale>
          <a:sx n="90" d="100"/>
          <a:sy n="90" d="100"/>
        </p:scale>
        <p:origin x="408" y="-1096"/>
      </p:cViewPr>
      <p:guideLst>
        <p:guide orient="horz" pos="663"/>
        <p:guide/>
        <p:guide pos="398"/>
        <p:guide pos="5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8T10:56:01.901"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60C35-DF33-4BA6-9A8C-CD09E4D64A80}" type="doc">
      <dgm:prSet loTypeId="urn:microsoft.com/office/officeart/2005/8/layout/chevron1" loCatId="process" qsTypeId="urn:microsoft.com/office/officeart/2005/8/quickstyle/simple1" qsCatId="simple" csTypeId="urn:microsoft.com/office/officeart/2005/8/colors/colorful4" csCatId="colorful" phldr="1"/>
      <dgm:spPr/>
    </dgm:pt>
    <dgm:pt modelId="{2A1D5C22-4A2D-46FE-8F34-D156B6E3B2F6}">
      <dgm:prSet phldrT="[Text]" custT="1"/>
      <dgm:spPr/>
      <dgm:t>
        <a:bodyPr/>
        <a:lstStyle/>
        <a:p>
          <a:r>
            <a:rPr lang="de-DE" sz="2000" dirty="0" smtClean="0"/>
            <a:t>Project </a:t>
          </a:r>
          <a:r>
            <a:rPr lang="de-DE" sz="2000" dirty="0" err="1" smtClean="0"/>
            <a:t>management</a:t>
          </a:r>
          <a:endParaRPr lang="de-DE" sz="2000" dirty="0"/>
        </a:p>
      </dgm:t>
    </dgm:pt>
    <dgm:pt modelId="{C0D5D205-8129-404D-9A6F-2291A4409AF9}" type="parTrans" cxnId="{17A88116-C8D6-47DE-AFD1-B4947CB93098}">
      <dgm:prSet/>
      <dgm:spPr/>
      <dgm:t>
        <a:bodyPr/>
        <a:lstStyle/>
        <a:p>
          <a:endParaRPr lang="de-DE"/>
        </a:p>
      </dgm:t>
    </dgm:pt>
    <dgm:pt modelId="{7FBEDE7A-DCAB-46E9-8340-1D6E5277A0AC}" type="sibTrans" cxnId="{17A88116-C8D6-47DE-AFD1-B4947CB93098}">
      <dgm:prSet/>
      <dgm:spPr/>
      <dgm:t>
        <a:bodyPr/>
        <a:lstStyle/>
        <a:p>
          <a:endParaRPr lang="de-DE"/>
        </a:p>
      </dgm:t>
    </dgm:pt>
    <dgm:pt modelId="{1E9FDECA-A067-42B2-914C-C9D4B4630E7D}" type="pres">
      <dgm:prSet presAssocID="{96760C35-DF33-4BA6-9A8C-CD09E4D64A80}" presName="Name0" presStyleCnt="0">
        <dgm:presLayoutVars>
          <dgm:dir/>
          <dgm:animLvl val="lvl"/>
          <dgm:resizeHandles val="exact"/>
        </dgm:presLayoutVars>
      </dgm:prSet>
      <dgm:spPr/>
    </dgm:pt>
    <dgm:pt modelId="{38944009-A9E5-4993-BF74-29C995ED3131}" type="pres">
      <dgm:prSet presAssocID="{2A1D5C22-4A2D-46FE-8F34-D156B6E3B2F6}" presName="parTxOnly" presStyleLbl="node1" presStyleIdx="0" presStyleCnt="1" custScaleX="67603" custScaleY="16355" custLinFactNeighborX="-2181" custLinFactNeighborY="52087">
        <dgm:presLayoutVars>
          <dgm:chMax val="0"/>
          <dgm:chPref val="0"/>
          <dgm:bulletEnabled val="1"/>
        </dgm:presLayoutVars>
      </dgm:prSet>
      <dgm:spPr/>
      <dgm:t>
        <a:bodyPr/>
        <a:lstStyle/>
        <a:p>
          <a:endParaRPr lang="de-DE"/>
        </a:p>
      </dgm:t>
    </dgm:pt>
  </dgm:ptLst>
  <dgm:cxnLst>
    <dgm:cxn modelId="{B4957593-5FC0-4798-9030-667585075D65}" type="presOf" srcId="{96760C35-DF33-4BA6-9A8C-CD09E4D64A80}" destId="{1E9FDECA-A067-42B2-914C-C9D4B4630E7D}" srcOrd="0" destOrd="0" presId="urn:microsoft.com/office/officeart/2005/8/layout/chevron1"/>
    <dgm:cxn modelId="{17A88116-C8D6-47DE-AFD1-B4947CB93098}" srcId="{96760C35-DF33-4BA6-9A8C-CD09E4D64A80}" destId="{2A1D5C22-4A2D-46FE-8F34-D156B6E3B2F6}" srcOrd="0" destOrd="0" parTransId="{C0D5D205-8129-404D-9A6F-2291A4409AF9}" sibTransId="{7FBEDE7A-DCAB-46E9-8340-1D6E5277A0AC}"/>
    <dgm:cxn modelId="{318CAEB7-770B-4460-BDB5-B7D525FEF66D}" type="presOf" srcId="{2A1D5C22-4A2D-46FE-8F34-D156B6E3B2F6}" destId="{38944009-A9E5-4993-BF74-29C995ED3131}" srcOrd="0" destOrd="0" presId="urn:microsoft.com/office/officeart/2005/8/layout/chevron1"/>
    <dgm:cxn modelId="{19B84761-EC26-4B23-882C-F16DCB57545F}" type="presParOf" srcId="{1E9FDECA-A067-42B2-914C-C9D4B4630E7D}" destId="{38944009-A9E5-4993-BF74-29C995ED3131}"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4009-A9E5-4993-BF74-29C995ED3131}">
      <dsp:nvSpPr>
        <dsp:cNvPr id="0" name=""/>
        <dsp:cNvSpPr/>
      </dsp:nvSpPr>
      <dsp:spPr>
        <a:xfrm>
          <a:off x="925715" y="3361246"/>
          <a:ext cx="4464502" cy="43203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Project </a:t>
          </a:r>
          <a:r>
            <a:rPr lang="de-DE" sz="2000" kern="1200" dirty="0" err="1" smtClean="0"/>
            <a:t>management</a:t>
          </a:r>
          <a:endParaRPr lang="de-DE" sz="2000" kern="1200" dirty="0"/>
        </a:p>
      </dsp:txBody>
      <dsp:txXfrm>
        <a:off x="1141732" y="3361246"/>
        <a:ext cx="4032469" cy="4320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34755CB-9E63-4F4E-BC40-12472756D8F6}" type="datetimeFigureOut">
              <a:rPr lang="en-GB" smtClean="0"/>
              <a:t>23/05/2022</a:t>
            </a:fld>
            <a:endParaRPr lang="en-GB"/>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CCA103F-B8C8-46DF-9AD1-0E7345031F02}" type="slidenum">
              <a:rPr lang="en-GB" smtClean="0"/>
              <a:t>‹Nr.›</a:t>
            </a:fld>
            <a:endParaRPr lang="en-GB"/>
          </a:p>
        </p:txBody>
      </p:sp>
    </p:spTree>
    <p:extLst>
      <p:ext uri="{BB962C8B-B14F-4D97-AF65-F5344CB8AC3E}">
        <p14:creationId xmlns:p14="http://schemas.microsoft.com/office/powerpoint/2010/main" val="211414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CD91A0D-1A70-41E1-BC73-70A1729D0F04}" type="datetimeFigureOut">
              <a:rPr lang="de-DE" smtClean="0"/>
              <a:t>23.05.2022</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1E8E322-E53A-4292-A0BC-6248CBB672D0}" type="slidenum">
              <a:rPr lang="de-DE" smtClean="0"/>
              <a:t>‹Nr.›</a:t>
            </a:fld>
            <a:endParaRPr lang="de-DE"/>
          </a:p>
        </p:txBody>
      </p:sp>
    </p:spTree>
    <p:extLst>
      <p:ext uri="{BB962C8B-B14F-4D97-AF65-F5344CB8AC3E}">
        <p14:creationId xmlns:p14="http://schemas.microsoft.com/office/powerpoint/2010/main" val="43416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a:t>
            </a:fld>
            <a:endParaRPr lang="de-DE"/>
          </a:p>
        </p:txBody>
      </p:sp>
    </p:spTree>
    <p:extLst>
      <p:ext uri="{BB962C8B-B14F-4D97-AF65-F5344CB8AC3E}">
        <p14:creationId xmlns:p14="http://schemas.microsoft.com/office/powerpoint/2010/main" val="105916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Drafting of the</a:t>
            </a:r>
            <a:r>
              <a:rPr lang="en-GB" baseline="0" dirty="0" smtClean="0"/>
              <a:t> AF. in which projects are encouraged to make use of project management tools.</a:t>
            </a:r>
          </a:p>
          <a:p>
            <a:r>
              <a:rPr lang="en-GB" baseline="0" dirty="0" smtClean="0"/>
              <a:t>Preparation, organisation and implementation of the Kick-off meeting, fine-tuning of the planning. </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10</a:t>
            </a:fld>
            <a:endParaRPr lang="de-DE"/>
          </a:p>
        </p:txBody>
      </p:sp>
    </p:spTree>
    <p:extLst>
      <p:ext uri="{BB962C8B-B14F-4D97-AF65-F5344CB8AC3E}">
        <p14:creationId xmlns:p14="http://schemas.microsoft.com/office/powerpoint/2010/main" val="41599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11</a:t>
            </a:fld>
            <a:endParaRPr lang="de-DE"/>
          </a:p>
        </p:txBody>
      </p:sp>
    </p:spTree>
    <p:extLst>
      <p:ext uri="{BB962C8B-B14F-4D97-AF65-F5344CB8AC3E}">
        <p14:creationId xmlns:p14="http://schemas.microsoft.com/office/powerpoint/2010/main" val="25405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Qualitty</a:t>
            </a:r>
            <a:r>
              <a:rPr lang="en-GB" dirty="0" smtClean="0"/>
              <a:t> control (i.e. monitor progress and review it, if needed).</a:t>
            </a:r>
            <a:r>
              <a:rPr lang="en-GB" baseline="0" dirty="0" smtClean="0"/>
              <a:t> </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12</a:t>
            </a:fld>
            <a:endParaRPr lang="de-DE"/>
          </a:p>
        </p:txBody>
      </p:sp>
    </p:spTree>
    <p:extLst>
      <p:ext uri="{BB962C8B-B14F-4D97-AF65-F5344CB8AC3E}">
        <p14:creationId xmlns:p14="http://schemas.microsoft.com/office/powerpoint/2010/main" val="165834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Wrap-up</a:t>
            </a:r>
            <a:r>
              <a:rPr lang="en-GB" baseline="0" dirty="0" smtClean="0"/>
              <a:t> of project activities, payments, drafting of the last and final report, definition of tasks and responsibilities after project closure.</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13</a:t>
            </a:fld>
            <a:endParaRPr lang="de-DE"/>
          </a:p>
        </p:txBody>
      </p:sp>
    </p:spTree>
    <p:extLst>
      <p:ext uri="{BB962C8B-B14F-4D97-AF65-F5344CB8AC3E}">
        <p14:creationId xmlns:p14="http://schemas.microsoft.com/office/powerpoint/2010/main" val="31037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Administrative closure of the project (submission</a:t>
            </a:r>
            <a:r>
              <a:rPr lang="en-GB" baseline="0" dirty="0" smtClean="0"/>
              <a:t> of the last and final report, follow-up actions at programme level, e.g. audits). </a:t>
            </a:r>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14</a:t>
            </a:fld>
            <a:endParaRPr lang="de-DE"/>
          </a:p>
        </p:txBody>
      </p:sp>
    </p:spTree>
    <p:extLst>
      <p:ext uri="{BB962C8B-B14F-4D97-AF65-F5344CB8AC3E}">
        <p14:creationId xmlns:p14="http://schemas.microsoft.com/office/powerpoint/2010/main" val="270888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15</a:t>
            </a:fld>
            <a:endParaRPr lang="de-DE"/>
          </a:p>
        </p:txBody>
      </p:sp>
    </p:spTree>
    <p:extLst>
      <p:ext uri="{BB962C8B-B14F-4D97-AF65-F5344CB8AC3E}">
        <p14:creationId xmlns:p14="http://schemas.microsoft.com/office/powerpoint/2010/main" val="230136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16</a:t>
            </a:fld>
            <a:endParaRPr lang="de-DE"/>
          </a:p>
        </p:txBody>
      </p:sp>
    </p:spTree>
    <p:extLst>
      <p:ext uri="{BB962C8B-B14F-4D97-AF65-F5344CB8AC3E}">
        <p14:creationId xmlns:p14="http://schemas.microsoft.com/office/powerpoint/2010/main" val="216163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17</a:t>
            </a:fld>
            <a:endParaRPr lang="de-DE"/>
          </a:p>
        </p:txBody>
      </p:sp>
    </p:spTree>
    <p:extLst>
      <p:ext uri="{BB962C8B-B14F-4D97-AF65-F5344CB8AC3E}">
        <p14:creationId xmlns:p14="http://schemas.microsoft.com/office/powerpoint/2010/main" val="380794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18</a:t>
            </a:fld>
            <a:endParaRPr lang="de-DE"/>
          </a:p>
        </p:txBody>
      </p:sp>
    </p:spTree>
    <p:extLst>
      <p:ext uri="{BB962C8B-B14F-4D97-AF65-F5344CB8AC3E}">
        <p14:creationId xmlns:p14="http://schemas.microsoft.com/office/powerpoint/2010/main" val="411666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19</a:t>
            </a:fld>
            <a:endParaRPr lang="de-DE"/>
          </a:p>
        </p:txBody>
      </p:sp>
    </p:spTree>
    <p:extLst>
      <p:ext uri="{BB962C8B-B14F-4D97-AF65-F5344CB8AC3E}">
        <p14:creationId xmlns:p14="http://schemas.microsoft.com/office/powerpoint/2010/main" val="266221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2</a:t>
            </a:fld>
            <a:endParaRPr lang="de-DE"/>
          </a:p>
        </p:txBody>
      </p:sp>
    </p:spTree>
    <p:extLst>
      <p:ext uri="{BB962C8B-B14F-4D97-AF65-F5344CB8AC3E}">
        <p14:creationId xmlns:p14="http://schemas.microsoft.com/office/powerpoint/2010/main" val="328307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20</a:t>
            </a:fld>
            <a:endParaRPr lang="de-DE"/>
          </a:p>
        </p:txBody>
      </p:sp>
    </p:spTree>
    <p:extLst>
      <p:ext uri="{BB962C8B-B14F-4D97-AF65-F5344CB8AC3E}">
        <p14:creationId xmlns:p14="http://schemas.microsoft.com/office/powerpoint/2010/main" val="288247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3</a:t>
            </a:fld>
            <a:endParaRPr lang="de-DE"/>
          </a:p>
        </p:txBody>
      </p:sp>
    </p:spTree>
    <p:extLst>
      <p:ext uri="{BB962C8B-B14F-4D97-AF65-F5344CB8AC3E}">
        <p14:creationId xmlns:p14="http://schemas.microsoft.com/office/powerpoint/2010/main" val="298770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4</a:t>
            </a:fld>
            <a:endParaRPr lang="de-DE"/>
          </a:p>
        </p:txBody>
      </p:sp>
    </p:spTree>
    <p:extLst>
      <p:ext uri="{BB962C8B-B14F-4D97-AF65-F5344CB8AC3E}">
        <p14:creationId xmlns:p14="http://schemas.microsoft.com/office/powerpoint/2010/main" val="67893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5</a:t>
            </a:fld>
            <a:endParaRPr lang="de-DE"/>
          </a:p>
        </p:txBody>
      </p:sp>
    </p:spTree>
    <p:extLst>
      <p:ext uri="{BB962C8B-B14F-4D97-AF65-F5344CB8AC3E}">
        <p14:creationId xmlns:p14="http://schemas.microsoft.com/office/powerpoint/2010/main" val="206585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 purpose of this presentation is to provide support in structuring projects, mostly in terms of project management structure, processes and tools. </a:t>
            </a:r>
          </a:p>
          <a:p>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6</a:t>
            </a:fld>
            <a:endParaRPr lang="de-DE"/>
          </a:p>
        </p:txBody>
      </p:sp>
    </p:spTree>
    <p:extLst>
      <p:ext uri="{BB962C8B-B14F-4D97-AF65-F5344CB8AC3E}">
        <p14:creationId xmlns:p14="http://schemas.microsoft.com/office/powerpoint/2010/main" val="72038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7</a:t>
            </a:fld>
            <a:endParaRPr lang="de-DE"/>
          </a:p>
        </p:txBody>
      </p:sp>
    </p:spTree>
    <p:extLst>
      <p:ext uri="{BB962C8B-B14F-4D97-AF65-F5344CB8AC3E}">
        <p14:creationId xmlns:p14="http://schemas.microsoft.com/office/powerpoint/2010/main" val="17933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71E8E322-E53A-4292-A0BC-6248CBB672D0}" type="slidenum">
              <a:rPr lang="de-DE" smtClean="0"/>
              <a:t>8</a:t>
            </a:fld>
            <a:endParaRPr lang="de-DE"/>
          </a:p>
        </p:txBody>
      </p:sp>
    </p:spTree>
    <p:extLst>
      <p:ext uri="{BB962C8B-B14F-4D97-AF65-F5344CB8AC3E}">
        <p14:creationId xmlns:p14="http://schemas.microsoft.com/office/powerpoint/2010/main" val="46051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A well-functioning project management structure is essential for the success of the project. Thus sufficient resources should be </a:t>
            </a:r>
            <a:r>
              <a:rPr lang="en-GB" dirty="0" err="1" smtClean="0"/>
              <a:t>alocated</a:t>
            </a:r>
            <a:r>
              <a:rPr lang="en-GB" dirty="0" smtClean="0"/>
              <a:t> for the different project stages, from start to closure.</a:t>
            </a:r>
          </a:p>
          <a:p>
            <a:r>
              <a:rPr lang="en-GB" dirty="0" smtClean="0"/>
              <a:t>The organisational structure within an AS project foresees the following bodies:</a:t>
            </a:r>
          </a:p>
          <a:p>
            <a:endParaRPr lang="en-GB" dirty="0" smtClean="0"/>
          </a:p>
          <a:p>
            <a:r>
              <a:rPr lang="en-GB" dirty="0" smtClean="0"/>
              <a:t>1) PSG as decision-making body as established in article 6 of the partnership agreement;</a:t>
            </a:r>
          </a:p>
          <a:p>
            <a:r>
              <a:rPr lang="en-GB" dirty="0" smtClean="0"/>
              <a:t>2) Project Management Team at the LP organisation </a:t>
            </a:r>
            <a:r>
              <a:rPr lang="en-GB" dirty="0" smtClean="0"/>
              <a:t>consisting of </a:t>
            </a:r>
            <a:r>
              <a:rPr lang="en-GB" dirty="0" smtClean="0"/>
              <a:t>a project manager, a finance manager and a communication manager who altogether will ensure the operative management of the project;</a:t>
            </a:r>
          </a:p>
          <a:p>
            <a:r>
              <a:rPr lang="en-GB" dirty="0" smtClean="0"/>
              <a:t>3) WP Leader who </a:t>
            </a:r>
            <a:r>
              <a:rPr lang="en-GB" dirty="0" err="1" smtClean="0"/>
              <a:t>willl</a:t>
            </a:r>
            <a:r>
              <a:rPr lang="en-GB" dirty="0" smtClean="0"/>
              <a:t> be responsible for taking over the coordination of the WP tasks and activities.</a:t>
            </a:r>
          </a:p>
          <a:p>
            <a:endParaRPr lang="en-GB" dirty="0"/>
          </a:p>
        </p:txBody>
      </p:sp>
      <p:sp>
        <p:nvSpPr>
          <p:cNvPr id="4" name="Foliennummernplatzhalter 3"/>
          <p:cNvSpPr>
            <a:spLocks noGrp="1"/>
          </p:cNvSpPr>
          <p:nvPr>
            <p:ph type="sldNum" sz="quarter" idx="10"/>
          </p:nvPr>
        </p:nvSpPr>
        <p:spPr/>
        <p:txBody>
          <a:bodyPr/>
          <a:lstStyle/>
          <a:p>
            <a:fld id="{71E8E322-E53A-4292-A0BC-6248CBB672D0}" type="slidenum">
              <a:rPr lang="de-DE" smtClean="0"/>
              <a:t>9</a:t>
            </a:fld>
            <a:endParaRPr lang="de-DE"/>
          </a:p>
        </p:txBody>
      </p:sp>
    </p:spTree>
    <p:extLst>
      <p:ext uri="{BB962C8B-B14F-4D97-AF65-F5344CB8AC3E}">
        <p14:creationId xmlns:p14="http://schemas.microsoft.com/office/powerpoint/2010/main" val="33711801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8.xml"/><Relationship Id="rId9"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Master" Target="../slideMasters/slideMaster1.xml"/><Relationship Id="rId10" Type="http://schemas.openxmlformats.org/officeDocument/2006/relationships/image" Target="../media/image4.emf"/><Relationship Id="rId4" Type="http://schemas.openxmlformats.org/officeDocument/2006/relationships/tags" Target="../tags/tag11.xml"/><Relationship Id="rId9"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14.xml"/><Relationship Id="rId9"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88840"/>
            <a:ext cx="9906000" cy="4863807"/>
          </a:xfrm>
          <a:prstGeom prst="rect">
            <a:avLst/>
          </a:prstGeom>
        </p:spPr>
      </p:pic>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808157510"/>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9522"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721" y="1589"/>
                        <a:ext cx="1719" cy="1587"/>
                      </a:xfrm>
                      <a:prstGeom prst="rect">
                        <a:avLst/>
                      </a:prstGeom>
                    </p:spPr>
                  </p:pic>
                </p:oleObj>
              </mc:Fallback>
            </mc:AlternateContent>
          </a:graphicData>
        </a:graphic>
      </p:graphicFrame>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1825" y="1810597"/>
            <a:ext cx="4969247" cy="4154043"/>
          </a:xfrm>
          <a:prstGeom prst="rect">
            <a:avLst/>
          </a:prstGeom>
        </p:spPr>
      </p:pic>
      <p:cxnSp>
        <p:nvCxnSpPr>
          <p:cNvPr id="5" name="Gerade Verbindung 12"/>
          <p:cNvCxnSpPr/>
          <p:nvPr userDrawn="1"/>
        </p:nvCxnSpPr>
        <p:spPr>
          <a:xfrm>
            <a:off x="632520" y="2708920"/>
            <a:ext cx="388843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Gerade Verbindung 12"/>
          <p:cNvCxnSpPr/>
          <p:nvPr userDrawn="1"/>
        </p:nvCxnSpPr>
        <p:spPr>
          <a:xfrm>
            <a:off x="5745088" y="2708920"/>
            <a:ext cx="352908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21B70580-6681-7688-B4B9-2856F3E97BB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8640" y="332656"/>
            <a:ext cx="4064000" cy="1219200"/>
          </a:xfrm>
          <a:prstGeom prst="rect">
            <a:avLst/>
          </a:prstGeom>
        </p:spPr>
      </p:pic>
    </p:spTree>
    <p:extLst>
      <p:ext uri="{BB962C8B-B14F-4D97-AF65-F5344CB8AC3E}">
        <p14:creationId xmlns:p14="http://schemas.microsoft.com/office/powerpoint/2010/main" val="31940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with Symbo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8756365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78"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smtClean="0"/>
              <a:t>Formatvorlagen des Textmasters bearbeiten</a:t>
            </a:r>
          </a:p>
          <a:p>
            <a:pPr lvl="1"/>
            <a:r>
              <a:rPr lang="de-DE" noProof="0" smtClean="0"/>
              <a:t>Zweite Ebene</a:t>
            </a:r>
          </a:p>
          <a:p>
            <a:pPr lvl="2"/>
            <a:r>
              <a:rPr lang="de-DE" noProof="0" smtClean="0"/>
              <a:t>Dritte Ebene</a:t>
            </a:r>
          </a:p>
        </p:txBody>
      </p:sp>
      <p:cxnSp>
        <p:nvCxnSpPr>
          <p:cNvPr id="12"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3447347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79"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9"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2309436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0" name="think-cell Folie" r:id="rId10" imgW="270" imgH="270" progId="TCLayout.ActiveDocument.1">
                  <p:embed/>
                </p:oleObj>
              </mc:Choice>
              <mc:Fallback>
                <p:oleObj name="think-cell Folie" r:id="rId10"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14" name="Gerade Verbindung 12"/>
          <p:cNvCxnSpPr/>
          <p:nvPr userDrawn="1"/>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pic>
        <p:nvPicPr>
          <p:cNvPr id="18" name="Grafik 17">
            <a:extLst>
              <a:ext uri="{FF2B5EF4-FFF2-40B4-BE49-F238E27FC236}">
                <a16:creationId xmlns:a16="http://schemas.microsoft.com/office/drawing/2014/main" id="{105942E9-1EF4-78E7-D9C8-29BD06B750B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293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4013997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02"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smtClean="0"/>
              <a:t>Formatvorlagen des Textmasters bearbeiten</a:t>
            </a:r>
          </a:p>
          <a:p>
            <a:pPr lvl="1"/>
            <a:r>
              <a:rPr lang="de-DE" noProof="0" smtClean="0"/>
              <a:t>Zweite Ebene</a:t>
            </a:r>
          </a:p>
          <a:p>
            <a:pPr lvl="2"/>
            <a:r>
              <a:rPr lang="de-DE" noProof="0" smtClean="0"/>
              <a:t>Dritte Ebene</a:t>
            </a:r>
          </a:p>
        </p:txBody>
      </p:sp>
      <p:cxnSp>
        <p:nvCxnSpPr>
          <p:cNvPr id="12" name="Gerade Verbindung 12"/>
          <p:cNvCxnSpPr/>
          <p:nvPr userDrawn="1"/>
        </p:nvCxnSpPr>
        <p:spPr>
          <a:xfrm>
            <a:off x="632520" y="1124744"/>
            <a:ext cx="892899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273335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03" name="think-cell Folie" r:id="rId8" imgW="270" imgH="270" progId="TCLayout.ActiveDocument.1">
                  <p:embed/>
                </p:oleObj>
              </mc:Choice>
              <mc:Fallback>
                <p:oleObj name="think-cell Folie" r:id="rId8"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11" name="Objekt 10" hidden="1"/>
          <p:cNvGraphicFramePr>
            <a:graphicFrameLocks noChangeAspect="1"/>
          </p:cNvGraphicFramePr>
          <p:nvPr userDrawn="1">
            <p:custDataLst>
              <p:tags r:id="rId4"/>
            </p:custDataLst>
            <p:extLst>
              <p:ext uri="{D42A27DB-BD31-4B8C-83A1-F6EECF244321}">
                <p14:modId xmlns:p14="http://schemas.microsoft.com/office/powerpoint/2010/main" val="3955663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04"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3" name="Grafik 12">
            <a:extLst>
              <a:ext uri="{FF2B5EF4-FFF2-40B4-BE49-F238E27FC236}">
                <a16:creationId xmlns:a16="http://schemas.microsoft.com/office/drawing/2014/main" id="{F4F5184C-9664-DAAA-9CCF-D5739C70299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96541" y="360041"/>
            <a:ext cx="2308987" cy="692696"/>
          </a:xfrm>
          <a:prstGeom prst="rect">
            <a:avLst/>
          </a:prstGeom>
        </p:spPr>
      </p:pic>
    </p:spTree>
    <p:extLst>
      <p:ext uri="{BB962C8B-B14F-4D97-AF65-F5344CB8AC3E}">
        <p14:creationId xmlns:p14="http://schemas.microsoft.com/office/powerpoint/2010/main" val="7452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or Chapter">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866125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62"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2493392"/>
            <a:ext cx="8713663" cy="868220"/>
          </a:xfrm>
        </p:spPr>
        <p:txBody>
          <a:bodyPr anchor="ctr">
            <a:normAutofit/>
          </a:bodyPr>
          <a:lstStyle>
            <a:lvl1pPr algn="l">
              <a:defRPr sz="3600" b="1" cap="all" baseline="0">
                <a:solidFill>
                  <a:schemeClr val="accent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124300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63"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643847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64" name="think-cell Folie" r:id="rId10" imgW="270" imgH="270" progId="TCLayout.ActiveDocument.1">
                  <p:embed/>
                </p:oleObj>
              </mc:Choice>
              <mc:Fallback>
                <p:oleObj name="think-cell Folie" r:id="rId10" imgW="270" imgH="270" progId="TCLayout.ActiveDocument.1">
                  <p:embed/>
                  <p:pic>
                    <p:nvPicPr>
                      <p:cNvPr id="13" name="Objekt 1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cxnSp>
        <p:nvCxnSpPr>
          <p:cNvPr id="17" name="Gerade Verbindung 12"/>
          <p:cNvCxnSpPr/>
          <p:nvPr userDrawn="1"/>
        </p:nvCxnSpPr>
        <p:spPr>
          <a:xfrm>
            <a:off x="632520" y="3645520"/>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12"/>
          <p:cNvCxnSpPr/>
          <p:nvPr userDrawn="1"/>
        </p:nvCxnSpPr>
        <p:spPr>
          <a:xfrm>
            <a:off x="632520" y="2133352"/>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Inhaltsplatzhalter 28"/>
          <p:cNvSpPr>
            <a:spLocks noGrp="1"/>
          </p:cNvSpPr>
          <p:nvPr>
            <p:ph sz="quarter" idx="11"/>
          </p:nvPr>
        </p:nvSpPr>
        <p:spPr>
          <a:xfrm>
            <a:off x="560512" y="3861544"/>
            <a:ext cx="8713663" cy="863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pic>
        <p:nvPicPr>
          <p:cNvPr id="19" name="Grafik 18">
            <a:extLst>
              <a:ext uri="{FF2B5EF4-FFF2-40B4-BE49-F238E27FC236}">
                <a16:creationId xmlns:a16="http://schemas.microsoft.com/office/drawing/2014/main" id="{A6B47174-D338-8A0A-E6EC-B8C50A7984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3585048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8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7"/>
            </p:custDataLst>
            <p:extLst>
              <p:ext uri="{D42A27DB-BD31-4B8C-83A1-F6EECF244321}">
                <p14:modId xmlns:p14="http://schemas.microsoft.com/office/powerpoint/2010/main" val="288076112"/>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509" name="think-cell Folie" r:id="rId10" imgW="270" imgH="270" progId="TCLayout.ActiveDocument.1">
                  <p:embed/>
                </p:oleObj>
              </mc:Choice>
              <mc:Fallback>
                <p:oleObj name="think-cell Folie" r:id="rId10" imgW="270" imgH="270" progId="TCLayout.ActiveDocument.1">
                  <p:embed/>
                  <p:pic>
                    <p:nvPicPr>
                      <p:cNvPr id="7" name="Objekt 6" hidden="1"/>
                      <p:cNvPicPr/>
                      <p:nvPr/>
                    </p:nvPicPr>
                    <p:blipFill>
                      <a:blip r:embed="rId11"/>
                      <a:stretch>
                        <a:fillRect/>
                      </a:stretch>
                    </p:blipFill>
                    <p:spPr>
                      <a:xfrm>
                        <a:off x="1721" y="1589"/>
                        <a:ext cx="1719" cy="1587"/>
                      </a:xfrm>
                      <a:prstGeom prst="rect">
                        <a:avLst/>
                      </a:prstGeom>
                    </p:spPr>
                  </p:pic>
                </p:oleObj>
              </mc:Fallback>
            </mc:AlternateContent>
          </a:graphicData>
        </a:graphic>
      </p:graphicFrame>
      <p:sp>
        <p:nvSpPr>
          <p:cNvPr id="2" name="Titelplatzhalter 1"/>
          <p:cNvSpPr>
            <a:spLocks noGrp="1"/>
          </p:cNvSpPr>
          <p:nvPr>
            <p:ph type="title"/>
          </p:nvPr>
        </p:nvSpPr>
        <p:spPr>
          <a:xfrm>
            <a:off x="560512" y="1056048"/>
            <a:ext cx="8915400" cy="7969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95300" y="2348880"/>
            <a:ext cx="8915400" cy="37772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lumMod val="60000"/>
                    <a:lumOff val="40000"/>
                  </a:schemeClr>
                </a:solidFill>
                <a:latin typeface="Trebuchet MS" panose="020B0603020202020204" pitchFamily="34" charset="0"/>
              </a:defRPr>
            </a:lvl1pPr>
          </a:lstStyle>
          <a:p>
            <a:endParaRPr lang="de-DE" dirty="0"/>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lumMod val="60000"/>
                    <a:lumOff val="40000"/>
                  </a:schemeClr>
                </a:solidFill>
                <a:latin typeface="Trebuchet MS" panose="020B0603020202020204" pitchFamily="34" charset="0"/>
              </a:defRPr>
            </a:lvl1pPr>
          </a:lstStyle>
          <a:p>
            <a:fld id="{4F18E5E4-5C88-4B33-BD4A-6B3AF07FB8EA}" type="slidenum">
              <a:rPr lang="de-DE" smtClean="0"/>
              <a:pPr/>
              <a:t>‹Nr.›</a:t>
            </a:fld>
            <a:endParaRPr lang="de-DE"/>
          </a:p>
        </p:txBody>
      </p:sp>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708507485"/>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510" name="think-cell Folie" r:id="rId12" imgW="270" imgH="270" progId="TCLayout.ActiveDocument.1">
                  <p:embed/>
                </p:oleObj>
              </mc:Choice>
              <mc:Fallback>
                <p:oleObj name="think-cell Folie" r:id="rId12"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graphicFrame>
        <p:nvGraphicFramePr>
          <p:cNvPr id="9" name="Objekt 8" hidden="1"/>
          <p:cNvGraphicFramePr>
            <a:graphicFrameLocks noChangeAspect="1"/>
          </p:cNvGraphicFramePr>
          <p:nvPr userDrawn="1">
            <p:custDataLst>
              <p:tags r:id="rId9"/>
            </p:custDataLst>
            <p:extLst>
              <p:ext uri="{D42A27DB-BD31-4B8C-83A1-F6EECF244321}">
                <p14:modId xmlns:p14="http://schemas.microsoft.com/office/powerpoint/2010/main" val="1391221618"/>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511" name="think-cell Folie" r:id="rId13" imgW="270" imgH="270" progId="TCLayout.ActiveDocument.1">
                  <p:embed/>
                </p:oleObj>
              </mc:Choice>
              <mc:Fallback>
                <p:oleObj name="think-cell Folie" r:id="rId13"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spTree>
    <p:extLst>
      <p:ext uri="{BB962C8B-B14F-4D97-AF65-F5344CB8AC3E}">
        <p14:creationId xmlns:p14="http://schemas.microsoft.com/office/powerpoint/2010/main" val="186034021"/>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3" r:id="rId3"/>
    <p:sldLayoutId id="2147483666" r:id="rId4"/>
  </p:sldLayoutIdLst>
  <p:hf hdr="0" ftr="0" dt="0"/>
  <p:txStyles>
    <p:titleStyle>
      <a:lvl1pPr algn="l" defTabSz="914400" rtl="0" eaLnBrk="1" latinLnBrk="0" hangingPunct="1">
        <a:spcBef>
          <a:spcPct val="0"/>
        </a:spcBef>
        <a:buNone/>
        <a:defRPr sz="32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n-documents.net/our-common-futur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clima/policies/strategies/2050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 </a:t>
            </a:r>
            <a:r>
              <a:rPr lang="en-GB" i="1" dirty="0"/>
              <a:t>“What you do makes a difference, </a:t>
            </a:r>
            <a:r>
              <a:rPr lang="en-GB" b="0" i="1" dirty="0"/>
              <a:t>and you have to decide what kind of difference you want to make.”</a:t>
            </a:r>
            <a:endParaRPr lang="en-GB" b="0" dirty="0"/>
          </a:p>
        </p:txBody>
      </p:sp>
      <p:sp>
        <p:nvSpPr>
          <p:cNvPr id="3" name="Inhaltsplatzhalter 2"/>
          <p:cNvSpPr>
            <a:spLocks noGrp="1"/>
          </p:cNvSpPr>
          <p:nvPr>
            <p:ph sz="quarter" idx="11"/>
          </p:nvPr>
        </p:nvSpPr>
        <p:spPr/>
        <p:txBody>
          <a:bodyPr/>
          <a:lstStyle/>
          <a:p>
            <a:pPr marL="0" indent="0">
              <a:buNone/>
            </a:pPr>
            <a:r>
              <a:rPr lang="en-GB" dirty="0"/>
              <a:t> </a:t>
            </a:r>
            <a:r>
              <a:rPr lang="en-GB" sz="1100" i="1" dirty="0"/>
              <a:t>Dr Jane Goodall, Scientist &amp; Activist</a:t>
            </a:r>
          </a:p>
        </p:txBody>
      </p:sp>
    </p:spTree>
    <p:extLst>
      <p:ext uri="{BB962C8B-B14F-4D97-AF65-F5344CB8AC3E}">
        <p14:creationId xmlns:p14="http://schemas.microsoft.com/office/powerpoint/2010/main" val="4012972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a:t>
            </a:r>
            <a:r>
              <a:rPr lang="en-GB" dirty="0" smtClean="0"/>
              <a:t>management: PROCESS</a:t>
            </a:r>
            <a:endParaRPr lang="en-GB" dirty="0"/>
          </a:p>
        </p:txBody>
      </p:sp>
      <p:pic>
        <p:nvPicPr>
          <p:cNvPr id="9" name="Grafik 8"/>
          <p:cNvPicPr>
            <a:picLocks noChangeAspect="1"/>
          </p:cNvPicPr>
          <p:nvPr/>
        </p:nvPicPr>
        <p:blipFill>
          <a:blip r:embed="rId3"/>
          <a:stretch>
            <a:fillRect/>
          </a:stretch>
        </p:blipFill>
        <p:spPr>
          <a:xfrm>
            <a:off x="1136576" y="2285801"/>
            <a:ext cx="7274594" cy="2224462"/>
          </a:xfrm>
          <a:prstGeom prst="rect">
            <a:avLst/>
          </a:prstGeom>
        </p:spPr>
      </p:pic>
      <p:sp>
        <p:nvSpPr>
          <p:cNvPr id="10" name="Rectangle 10"/>
          <p:cNvSpPr/>
          <p:nvPr/>
        </p:nvSpPr>
        <p:spPr>
          <a:xfrm>
            <a:off x="1136576" y="2297141"/>
            <a:ext cx="1752600" cy="2895600"/>
          </a:xfrm>
          <a:prstGeom prst="rect">
            <a:avLst/>
          </a:prstGeom>
          <a:noFill/>
          <a:ln w="3175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889176" y="2276872"/>
            <a:ext cx="1752600" cy="2895600"/>
          </a:xfrm>
          <a:prstGeom prst="rect">
            <a:avLst/>
          </a:prstGeom>
          <a:noFill/>
          <a:ln w="3175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3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Project start process</a:t>
            </a:r>
            <a:endParaRPr lang="en-GB" dirty="0"/>
          </a:p>
        </p:txBody>
      </p:sp>
      <p:pic>
        <p:nvPicPr>
          <p:cNvPr id="4" name="Inhaltsplatzhalter 3"/>
          <p:cNvPicPr>
            <a:picLocks noGrp="1" noChangeAspect="1"/>
          </p:cNvPicPr>
          <p:nvPr>
            <p:ph idx="1"/>
          </p:nvPr>
        </p:nvPicPr>
        <p:blipFill>
          <a:blip r:embed="rId3"/>
          <a:stretch>
            <a:fillRect/>
          </a:stretch>
        </p:blipFill>
        <p:spPr>
          <a:xfrm>
            <a:off x="560388" y="1799550"/>
            <a:ext cx="8713787" cy="3463687"/>
          </a:xfrm>
          <a:prstGeom prst="rect">
            <a:avLst/>
          </a:prstGeom>
        </p:spPr>
      </p:pic>
    </p:spTree>
    <p:extLst>
      <p:ext uri="{BB962C8B-B14F-4D97-AF65-F5344CB8AC3E}">
        <p14:creationId xmlns:p14="http://schemas.microsoft.com/office/powerpoint/2010/main" val="251452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management: PROCESS</a:t>
            </a:r>
          </a:p>
        </p:txBody>
      </p:sp>
      <p:pic>
        <p:nvPicPr>
          <p:cNvPr id="4" name="Inhaltsplatzhalter 3"/>
          <p:cNvPicPr>
            <a:picLocks noGrp="1" noChangeAspect="1"/>
          </p:cNvPicPr>
          <p:nvPr>
            <p:ph idx="1"/>
          </p:nvPr>
        </p:nvPicPr>
        <p:blipFill>
          <a:blip r:embed="rId3"/>
          <a:stretch>
            <a:fillRect/>
          </a:stretch>
        </p:blipFill>
        <p:spPr>
          <a:xfrm>
            <a:off x="560512" y="2060848"/>
            <a:ext cx="8713787" cy="2664546"/>
          </a:xfrm>
          <a:prstGeom prst="rect">
            <a:avLst/>
          </a:prstGeom>
        </p:spPr>
      </p:pic>
      <p:sp>
        <p:nvSpPr>
          <p:cNvPr id="5" name="Rectangle 10"/>
          <p:cNvSpPr/>
          <p:nvPr/>
        </p:nvSpPr>
        <p:spPr>
          <a:xfrm>
            <a:off x="4016896" y="2420888"/>
            <a:ext cx="1752600" cy="2895600"/>
          </a:xfrm>
          <a:prstGeom prst="rect">
            <a:avLst/>
          </a:prstGeom>
          <a:noFill/>
          <a:ln w="3175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Diagramm 5"/>
          <p:cNvGraphicFramePr/>
          <p:nvPr>
            <p:extLst>
              <p:ext uri="{D42A27DB-BD31-4B8C-83A1-F6EECF244321}">
                <p14:modId xmlns:p14="http://schemas.microsoft.com/office/powerpoint/2010/main" val="3709146881"/>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793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management: PROCESS</a:t>
            </a:r>
          </a:p>
        </p:txBody>
      </p:sp>
      <p:pic>
        <p:nvPicPr>
          <p:cNvPr id="4" name="Inhaltsplatzhalter 3"/>
          <p:cNvPicPr>
            <a:picLocks noGrp="1" noChangeAspect="1"/>
          </p:cNvPicPr>
          <p:nvPr>
            <p:ph idx="1"/>
          </p:nvPr>
        </p:nvPicPr>
        <p:blipFill>
          <a:blip r:embed="rId3"/>
          <a:stretch>
            <a:fillRect/>
          </a:stretch>
        </p:blipFill>
        <p:spPr>
          <a:xfrm>
            <a:off x="560388" y="2199121"/>
            <a:ext cx="8713787" cy="2664546"/>
          </a:xfrm>
          <a:prstGeom prst="rect">
            <a:avLst/>
          </a:prstGeom>
        </p:spPr>
      </p:pic>
      <p:grpSp>
        <p:nvGrpSpPr>
          <p:cNvPr id="5" name="Gruppieren 4"/>
          <p:cNvGrpSpPr/>
          <p:nvPr/>
        </p:nvGrpSpPr>
        <p:grpSpPr>
          <a:xfrm>
            <a:off x="2576736" y="4725144"/>
            <a:ext cx="4464502" cy="432033"/>
            <a:chOff x="925715" y="3361246"/>
            <a:chExt cx="4464502" cy="432033"/>
          </a:xfrm>
        </p:grpSpPr>
        <p:sp>
          <p:nvSpPr>
            <p:cNvPr id="6" name="Chevron 5"/>
            <p:cNvSpPr/>
            <p:nvPr/>
          </p:nvSpPr>
          <p:spPr>
            <a:xfrm>
              <a:off x="925715" y="3361246"/>
              <a:ext cx="4464502" cy="432033"/>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Chevron 4"/>
            <p:cNvSpPr txBox="1"/>
            <p:nvPr/>
          </p:nvSpPr>
          <p:spPr>
            <a:xfrm>
              <a:off x="1141732" y="3361246"/>
              <a:ext cx="4032469" cy="432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Project </a:t>
              </a:r>
              <a:r>
                <a:rPr lang="de-DE" sz="2000" kern="1200" dirty="0" err="1" smtClean="0"/>
                <a:t>management</a:t>
              </a:r>
              <a:endParaRPr lang="de-DE" sz="2000" kern="1200" dirty="0"/>
            </a:p>
          </p:txBody>
        </p:sp>
      </p:grpSp>
      <p:sp>
        <p:nvSpPr>
          <p:cNvPr id="8" name="Rectangle 10"/>
          <p:cNvSpPr/>
          <p:nvPr/>
        </p:nvSpPr>
        <p:spPr>
          <a:xfrm>
            <a:off x="5385048" y="2348880"/>
            <a:ext cx="1838817" cy="3384376"/>
          </a:xfrm>
          <a:prstGeom prst="rect">
            <a:avLst/>
          </a:prstGeom>
          <a:noFill/>
          <a:ln w="3175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1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management: PROCESS</a:t>
            </a:r>
          </a:p>
        </p:txBody>
      </p:sp>
      <p:pic>
        <p:nvPicPr>
          <p:cNvPr id="4" name="Inhaltsplatzhalter 3"/>
          <p:cNvPicPr>
            <a:picLocks noGrp="1" noChangeAspect="1"/>
          </p:cNvPicPr>
          <p:nvPr>
            <p:ph idx="1"/>
          </p:nvPr>
        </p:nvPicPr>
        <p:blipFill>
          <a:blip r:embed="rId3"/>
          <a:stretch>
            <a:fillRect/>
          </a:stretch>
        </p:blipFill>
        <p:spPr>
          <a:xfrm>
            <a:off x="560388" y="2199121"/>
            <a:ext cx="8713787" cy="2664546"/>
          </a:xfrm>
          <a:prstGeom prst="rect">
            <a:avLst/>
          </a:prstGeom>
        </p:spPr>
      </p:pic>
      <p:sp>
        <p:nvSpPr>
          <p:cNvPr id="5" name="Rectangle 10"/>
          <p:cNvSpPr/>
          <p:nvPr/>
        </p:nvSpPr>
        <p:spPr>
          <a:xfrm>
            <a:off x="7185248" y="2132856"/>
            <a:ext cx="1910825" cy="3384376"/>
          </a:xfrm>
          <a:prstGeom prst="rect">
            <a:avLst/>
          </a:prstGeom>
          <a:noFill/>
          <a:ln w="3175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fik 5"/>
          <p:cNvPicPr>
            <a:picLocks noChangeAspect="1"/>
          </p:cNvPicPr>
          <p:nvPr/>
        </p:nvPicPr>
        <p:blipFill>
          <a:blip r:embed="rId4"/>
          <a:stretch>
            <a:fillRect/>
          </a:stretch>
        </p:blipFill>
        <p:spPr>
          <a:xfrm>
            <a:off x="2935049" y="3157704"/>
            <a:ext cx="4035902" cy="542591"/>
          </a:xfrm>
          <a:prstGeom prst="rect">
            <a:avLst/>
          </a:prstGeom>
        </p:spPr>
      </p:pic>
      <p:grpSp>
        <p:nvGrpSpPr>
          <p:cNvPr id="7" name="Gruppieren 6"/>
          <p:cNvGrpSpPr/>
          <p:nvPr/>
        </p:nvGrpSpPr>
        <p:grpSpPr>
          <a:xfrm>
            <a:off x="2576736" y="4725144"/>
            <a:ext cx="4464502" cy="432033"/>
            <a:chOff x="925715" y="3361246"/>
            <a:chExt cx="4464502" cy="432033"/>
          </a:xfrm>
        </p:grpSpPr>
        <p:sp>
          <p:nvSpPr>
            <p:cNvPr id="8" name="Chevron 7"/>
            <p:cNvSpPr/>
            <p:nvPr/>
          </p:nvSpPr>
          <p:spPr>
            <a:xfrm>
              <a:off x="925715" y="3361246"/>
              <a:ext cx="4464502" cy="432033"/>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Chevron 4"/>
            <p:cNvSpPr txBox="1"/>
            <p:nvPr/>
          </p:nvSpPr>
          <p:spPr>
            <a:xfrm>
              <a:off x="1141732" y="3361246"/>
              <a:ext cx="4032469" cy="432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kern="1200" dirty="0" smtClean="0"/>
                <a:t>Project </a:t>
              </a:r>
              <a:r>
                <a:rPr lang="de-DE" sz="2000" kern="1200" dirty="0" err="1" smtClean="0"/>
                <a:t>management</a:t>
              </a:r>
              <a:endParaRPr lang="de-DE" sz="2000" kern="1200" dirty="0"/>
            </a:p>
          </p:txBody>
        </p:sp>
      </p:grpSp>
    </p:spTree>
    <p:extLst>
      <p:ext uri="{BB962C8B-B14F-4D97-AF65-F5344CB8AC3E}">
        <p14:creationId xmlns:p14="http://schemas.microsoft.com/office/powerpoint/2010/main" val="33558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Project management: TOOLS</a:t>
            </a:r>
            <a:endParaRPr lang="en-GB" dirty="0"/>
          </a:p>
        </p:txBody>
      </p:sp>
      <p:sp>
        <p:nvSpPr>
          <p:cNvPr id="3" name="Inhaltsplatzhalter 2"/>
          <p:cNvSpPr>
            <a:spLocks noGrp="1"/>
          </p:cNvSpPr>
          <p:nvPr>
            <p:ph idx="1"/>
          </p:nvPr>
        </p:nvSpPr>
        <p:spPr/>
        <p:txBody>
          <a:bodyPr>
            <a:normAutofit lnSpcReduction="10000"/>
          </a:bodyPr>
          <a:lstStyle/>
          <a:p>
            <a:pPr>
              <a:lnSpc>
                <a:spcPct val="250000"/>
              </a:lnSpc>
              <a:buFont typeface="Wingdings" panose="05000000000000000000" pitchFamily="2" charset="2"/>
              <a:buChar char="Ø"/>
            </a:pPr>
            <a:r>
              <a:rPr lang="en-GB" sz="2400" dirty="0" smtClean="0"/>
              <a:t>No WP on Management &amp; Communication</a:t>
            </a:r>
            <a:r>
              <a:rPr lang="en-GB" sz="2400" b="1" dirty="0" smtClean="0"/>
              <a:t> </a:t>
            </a:r>
            <a:r>
              <a:rPr lang="en-GB" sz="2400" b="1" dirty="0" smtClean="0">
                <a:solidFill>
                  <a:srgbClr val="FF0000"/>
                </a:solidFill>
              </a:rPr>
              <a:t>BUT </a:t>
            </a:r>
            <a:r>
              <a:rPr lang="en-GB" sz="2400" b="1" dirty="0" smtClean="0"/>
              <a:t>clear description in AF Step 2/ C.7 PM</a:t>
            </a:r>
          </a:p>
          <a:p>
            <a:pPr>
              <a:lnSpc>
                <a:spcPct val="250000"/>
              </a:lnSpc>
              <a:buFont typeface="Wingdings" panose="05000000000000000000" pitchFamily="2" charset="2"/>
              <a:buChar char="Ø"/>
            </a:pPr>
            <a:r>
              <a:rPr lang="en-GB" sz="2400" dirty="0" smtClean="0"/>
              <a:t>AF, JEMS </a:t>
            </a:r>
            <a:r>
              <a:rPr lang="en-GB" sz="2400" dirty="0" smtClean="0">
                <a:latin typeface="Arial" panose="020B0604020202020204" pitchFamily="34" charset="0"/>
              </a:rPr>
              <a:t>≠ PM Tools</a:t>
            </a:r>
            <a:endParaRPr lang="en-GB" sz="2400" dirty="0"/>
          </a:p>
          <a:p>
            <a:pPr>
              <a:lnSpc>
                <a:spcPct val="250000"/>
              </a:lnSpc>
              <a:buFont typeface="Wingdings" panose="05000000000000000000" pitchFamily="2" charset="2"/>
              <a:buChar char="Ø"/>
            </a:pPr>
            <a:r>
              <a:rPr lang="en-GB" sz="2400" dirty="0" smtClean="0"/>
              <a:t>Operational management </a:t>
            </a:r>
            <a:r>
              <a:rPr lang="en-GB" sz="2400" dirty="0" smtClean="0">
                <a:latin typeface="Arial" panose="020B0604020202020204" pitchFamily="34" charset="0"/>
              </a:rPr>
              <a:t>→ </a:t>
            </a:r>
            <a:r>
              <a:rPr lang="en-GB" sz="1900" dirty="0" smtClean="0">
                <a:solidFill>
                  <a:schemeClr val="accent2"/>
                </a:solidFill>
                <a:latin typeface="Arial" panose="020B0604020202020204" pitchFamily="34" charset="0"/>
              </a:rPr>
              <a:t>Gantt Chart, Work Breakdown Structure, Stakeholder analysis, etc. </a:t>
            </a:r>
          </a:p>
          <a:p>
            <a:pPr marL="0" indent="0">
              <a:lnSpc>
                <a:spcPct val="250000"/>
              </a:lnSpc>
              <a:buNone/>
            </a:pPr>
            <a:endParaRPr lang="en-GB" sz="1900" dirty="0" smtClean="0">
              <a:latin typeface="Arial" panose="020B0604020202020204" pitchFamily="34" charset="0"/>
            </a:endParaRPr>
          </a:p>
        </p:txBody>
      </p:sp>
    </p:spTree>
    <p:extLst>
      <p:ext uri="{BB962C8B-B14F-4D97-AF65-F5344CB8AC3E}">
        <p14:creationId xmlns:p14="http://schemas.microsoft.com/office/powerpoint/2010/main" val="2362584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smtClean="0"/>
              <a:t>sustainability</a:t>
            </a:r>
            <a:endParaRPr lang="de-AT" dirty="0"/>
          </a:p>
        </p:txBody>
      </p:sp>
      <p:sp>
        <p:nvSpPr>
          <p:cNvPr id="4" name="Inhaltsplatzhalter 3"/>
          <p:cNvSpPr>
            <a:spLocks noGrp="1"/>
          </p:cNvSpPr>
          <p:nvPr>
            <p:ph sz="quarter" idx="11"/>
          </p:nvPr>
        </p:nvSpPr>
        <p:spPr/>
        <p:txBody>
          <a:bodyPr/>
          <a:lstStyle/>
          <a:p>
            <a:pPr marL="0" indent="0">
              <a:buNone/>
            </a:pPr>
            <a:r>
              <a:rPr lang="de-AT" dirty="0" smtClean="0"/>
              <a:t>Project </a:t>
            </a:r>
            <a:r>
              <a:rPr lang="de-AT" dirty="0" err="1" smtClean="0"/>
              <a:t>greening</a:t>
            </a:r>
            <a:r>
              <a:rPr lang="de-AT" dirty="0" err="1" smtClean="0">
                <a:latin typeface="Verdana" panose="020B0604030504040204" pitchFamily="34" charset="0"/>
                <a:ea typeface="Verdana" panose="020B0604030504040204" pitchFamily="34" charset="0"/>
              </a:rPr>
              <a:t>│Promotion</a:t>
            </a:r>
            <a:endParaRPr lang="de-AT" dirty="0"/>
          </a:p>
        </p:txBody>
      </p:sp>
    </p:spTree>
    <p:extLst>
      <p:ext uri="{BB962C8B-B14F-4D97-AF65-F5344CB8AC3E}">
        <p14:creationId xmlns:p14="http://schemas.microsoft.com/office/powerpoint/2010/main" val="159957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 y="4365104"/>
            <a:ext cx="9906001" cy="2625090"/>
          </a:xfrm>
          <a:prstGeom prst="rect">
            <a:avLst/>
          </a:prstGeom>
        </p:spPr>
      </p:pic>
      <p:sp>
        <p:nvSpPr>
          <p:cNvPr id="8" name="Titel 7"/>
          <p:cNvSpPr>
            <a:spLocks noGrp="1"/>
          </p:cNvSpPr>
          <p:nvPr>
            <p:ph type="title"/>
          </p:nvPr>
        </p:nvSpPr>
        <p:spPr/>
        <p:txBody>
          <a:bodyPr/>
          <a:lstStyle/>
          <a:p>
            <a:r>
              <a:rPr lang="de-AT" dirty="0" err="1" smtClean="0"/>
              <a:t>Why</a:t>
            </a:r>
            <a:r>
              <a:rPr lang="de-AT" dirty="0" smtClean="0"/>
              <a:t> </a:t>
            </a:r>
            <a:r>
              <a:rPr lang="de-AT" dirty="0" err="1" smtClean="0"/>
              <a:t>project</a:t>
            </a:r>
            <a:r>
              <a:rPr lang="de-AT" dirty="0" smtClean="0"/>
              <a:t> </a:t>
            </a:r>
            <a:r>
              <a:rPr lang="de-AT" dirty="0" err="1" smtClean="0"/>
              <a:t>greening</a:t>
            </a:r>
            <a:r>
              <a:rPr lang="de-AT" dirty="0" smtClean="0"/>
              <a:t>? </a:t>
            </a:r>
            <a:endParaRPr lang="de-AT" dirty="0"/>
          </a:p>
        </p:txBody>
      </p:sp>
      <p:sp>
        <p:nvSpPr>
          <p:cNvPr id="10" name="Inhaltsplatzhalter 8"/>
          <p:cNvSpPr>
            <a:spLocks noGrp="1"/>
          </p:cNvSpPr>
          <p:nvPr>
            <p:ph idx="1"/>
          </p:nvPr>
        </p:nvSpPr>
        <p:spPr/>
        <p:txBody>
          <a:bodyPr/>
          <a:lstStyle/>
          <a:p>
            <a:pPr>
              <a:lnSpc>
                <a:spcPct val="150000"/>
              </a:lnSpc>
              <a:buFont typeface="Wingdings" panose="05000000000000000000" pitchFamily="2" charset="2"/>
              <a:buChar char="Ø"/>
            </a:pPr>
            <a:r>
              <a:rPr lang="en-GB" dirty="0" smtClean="0"/>
              <a:t>Horizontal principle</a:t>
            </a:r>
          </a:p>
          <a:p>
            <a:pPr>
              <a:lnSpc>
                <a:spcPct val="150000"/>
              </a:lnSpc>
              <a:buFont typeface="Wingdings" panose="05000000000000000000" pitchFamily="2" charset="2"/>
              <a:buChar char="Ø"/>
            </a:pPr>
            <a:r>
              <a:rPr lang="en-GB" dirty="0" smtClean="0"/>
              <a:t>NEUTRAL or POSITIVE on sustainable development</a:t>
            </a:r>
          </a:p>
          <a:p>
            <a:pPr>
              <a:lnSpc>
                <a:spcPct val="150000"/>
              </a:lnSpc>
              <a:buFont typeface="Wingdings" panose="05000000000000000000" pitchFamily="2" charset="2"/>
              <a:buChar char="Ø"/>
            </a:pPr>
            <a:r>
              <a:rPr lang="en-GB" dirty="0" smtClean="0"/>
              <a:t>What about the daily project implementation? </a:t>
            </a:r>
          </a:p>
          <a:p>
            <a:pPr>
              <a:buFont typeface="Wingdings" panose="05000000000000000000" pitchFamily="2" charset="2"/>
              <a:buChar char="Ø"/>
            </a:pPr>
            <a:endParaRPr lang="en-GB" dirty="0"/>
          </a:p>
          <a:p>
            <a:pPr marL="0" indent="0">
              <a:buNone/>
            </a:pPr>
            <a:endParaRPr lang="de-AT" dirty="0"/>
          </a:p>
        </p:txBody>
      </p:sp>
      <p:pic>
        <p:nvPicPr>
          <p:cNvPr id="3" name="Grafik 2"/>
          <p:cNvPicPr>
            <a:picLocks noChangeAspect="1"/>
          </p:cNvPicPr>
          <p:nvPr/>
        </p:nvPicPr>
        <p:blipFill>
          <a:blip r:embed="rId4"/>
          <a:stretch>
            <a:fillRect/>
          </a:stretch>
        </p:blipFill>
        <p:spPr>
          <a:xfrm>
            <a:off x="2360712" y="3140968"/>
            <a:ext cx="4074790" cy="2817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3516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smtClean="0"/>
              <a:t>Project </a:t>
            </a:r>
            <a:r>
              <a:rPr lang="de-AT" dirty="0" err="1" smtClean="0"/>
              <a:t>greening</a:t>
            </a:r>
            <a:endParaRPr lang="de-AT" dirty="0"/>
          </a:p>
        </p:txBody>
      </p:sp>
      <p:sp>
        <p:nvSpPr>
          <p:cNvPr id="3" name="Inhaltsplatzhalter 2"/>
          <p:cNvSpPr>
            <a:spLocks noGrp="1"/>
          </p:cNvSpPr>
          <p:nvPr>
            <p:ph idx="1"/>
          </p:nvPr>
        </p:nvSpPr>
        <p:spPr>
          <a:xfrm>
            <a:off x="596686" y="1268760"/>
            <a:ext cx="5292418" cy="4464496"/>
          </a:xfrm>
        </p:spPr>
        <p:txBody>
          <a:bodyPr/>
          <a:lstStyle/>
          <a:p>
            <a:pPr>
              <a:lnSpc>
                <a:spcPct val="150000"/>
              </a:lnSpc>
              <a:buFont typeface="Wingdings" panose="05000000000000000000" pitchFamily="2" charset="2"/>
              <a:buChar char="Ø"/>
            </a:pPr>
            <a:r>
              <a:rPr lang="en-GB" dirty="0" smtClean="0"/>
              <a:t>Eco-friendly practices, </a:t>
            </a:r>
            <a:r>
              <a:rPr lang="en-GB" dirty="0"/>
              <a:t>especially </a:t>
            </a:r>
            <a:r>
              <a:rPr lang="en-GB" dirty="0" smtClean="0"/>
              <a:t>for </a:t>
            </a:r>
            <a:r>
              <a:rPr lang="en-GB" dirty="0" smtClean="0">
                <a:solidFill>
                  <a:srgbClr val="00B050"/>
                </a:solidFill>
              </a:rPr>
              <a:t>events </a:t>
            </a:r>
            <a:r>
              <a:rPr lang="en-GB" dirty="0">
                <a:solidFill>
                  <a:srgbClr val="00B050"/>
                </a:solidFill>
              </a:rPr>
              <a:t>and </a:t>
            </a:r>
            <a:r>
              <a:rPr lang="en-GB" dirty="0" smtClean="0">
                <a:solidFill>
                  <a:srgbClr val="00B050"/>
                </a:solidFill>
              </a:rPr>
              <a:t>meetings</a:t>
            </a:r>
            <a:r>
              <a:rPr lang="en-GB" dirty="0" smtClean="0"/>
              <a:t>.</a:t>
            </a:r>
          </a:p>
          <a:p>
            <a:pPr>
              <a:lnSpc>
                <a:spcPct val="150000"/>
              </a:lnSpc>
              <a:buFont typeface="Wingdings" panose="05000000000000000000" pitchFamily="2" charset="2"/>
              <a:buChar char="Ø"/>
            </a:pPr>
            <a:r>
              <a:rPr lang="en-GB" dirty="0" smtClean="0"/>
              <a:t>Energy </a:t>
            </a:r>
            <a:r>
              <a:rPr lang="en-GB" dirty="0"/>
              <a:t>efficient and sustainable </a:t>
            </a:r>
            <a:r>
              <a:rPr lang="en-GB" dirty="0" smtClean="0"/>
              <a:t>principles: </a:t>
            </a:r>
          </a:p>
          <a:p>
            <a:pPr lvl="2">
              <a:buFont typeface="Courier New" panose="02070309020205020404" pitchFamily="49" charset="0"/>
              <a:buChar char="o"/>
            </a:pPr>
            <a:r>
              <a:rPr lang="en-GB" dirty="0" smtClean="0"/>
              <a:t>Project </a:t>
            </a:r>
            <a:r>
              <a:rPr lang="en-GB" dirty="0"/>
              <a:t>publications and </a:t>
            </a:r>
            <a:r>
              <a:rPr lang="en-GB" dirty="0" smtClean="0"/>
              <a:t>promotional products</a:t>
            </a:r>
          </a:p>
          <a:p>
            <a:pPr lvl="2">
              <a:buFont typeface="Courier New" panose="02070309020205020404" pitchFamily="49" charset="0"/>
              <a:buChar char="o"/>
            </a:pPr>
            <a:r>
              <a:rPr lang="en-GB" dirty="0" smtClean="0"/>
              <a:t>Events </a:t>
            </a:r>
            <a:r>
              <a:rPr lang="en-GB" dirty="0"/>
              <a:t>and </a:t>
            </a:r>
            <a:r>
              <a:rPr lang="en-GB" dirty="0" smtClean="0"/>
              <a:t>meetings</a:t>
            </a:r>
          </a:p>
          <a:p>
            <a:pPr lvl="2">
              <a:buFont typeface="Courier New" panose="02070309020205020404" pitchFamily="49" charset="0"/>
              <a:buChar char="o"/>
            </a:pPr>
            <a:r>
              <a:rPr lang="en-GB" dirty="0" smtClean="0"/>
              <a:t>Office daily activities.</a:t>
            </a: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8105"/>
            <a:ext cx="9906000" cy="1025271"/>
          </a:xfrm>
          <a:prstGeom prst="rect">
            <a:avLst/>
          </a:prstGeom>
        </p:spPr>
      </p:pic>
      <p:pic>
        <p:nvPicPr>
          <p:cNvPr id="2" name="Grafik 1"/>
          <p:cNvPicPr>
            <a:picLocks noChangeAspect="1"/>
          </p:cNvPicPr>
          <p:nvPr/>
        </p:nvPicPr>
        <p:blipFill>
          <a:blip r:embed="rId4"/>
          <a:stretch>
            <a:fillRect/>
          </a:stretch>
        </p:blipFill>
        <p:spPr>
          <a:xfrm rot="166526">
            <a:off x="6249144" y="1308770"/>
            <a:ext cx="3168352" cy="4477342"/>
          </a:xfrm>
          <a:prstGeom prst="rect">
            <a:avLst/>
          </a:prstGeom>
        </p:spPr>
      </p:pic>
    </p:spTree>
    <p:extLst>
      <p:ext uri="{BB962C8B-B14F-4D97-AF65-F5344CB8AC3E}">
        <p14:creationId xmlns:p14="http://schemas.microsoft.com/office/powerpoint/2010/main" val="780502641"/>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en-GB" sz="2200" dirty="0"/>
              <a:t>Promoting the project ́s environmental </a:t>
            </a:r>
            <a:r>
              <a:rPr lang="en-GB" sz="2200" dirty="0" smtClean="0"/>
              <a:t>achievements</a:t>
            </a:r>
            <a:endParaRPr lang="de-AT" sz="2200" dirty="0"/>
          </a:p>
        </p:txBody>
      </p:sp>
      <p:sp>
        <p:nvSpPr>
          <p:cNvPr id="3" name="Inhaltsplatzhalter 2"/>
          <p:cNvSpPr>
            <a:spLocks noGrp="1"/>
          </p:cNvSpPr>
          <p:nvPr>
            <p:ph idx="1"/>
          </p:nvPr>
        </p:nvSpPr>
        <p:spPr>
          <a:xfrm>
            <a:off x="560852" y="1268760"/>
            <a:ext cx="8712628" cy="4464496"/>
          </a:xfrm>
        </p:spPr>
        <p:txBody>
          <a:bodyPr>
            <a:normAutofit/>
          </a:bodyPr>
          <a:lstStyle/>
          <a:p>
            <a:pPr>
              <a:lnSpc>
                <a:spcPct val="250000"/>
              </a:lnSpc>
            </a:pPr>
            <a:r>
              <a:rPr lang="en-GB" sz="2400" dirty="0" smtClean="0"/>
              <a:t>Sustainable </a:t>
            </a:r>
            <a:r>
              <a:rPr lang="en-GB" sz="2400" dirty="0"/>
              <a:t>practices of your daily </a:t>
            </a:r>
            <a:r>
              <a:rPr lang="en-GB" sz="2400" dirty="0" smtClean="0"/>
              <a:t>work</a:t>
            </a:r>
          </a:p>
          <a:p>
            <a:pPr>
              <a:lnSpc>
                <a:spcPct val="250000"/>
              </a:lnSpc>
            </a:pPr>
            <a:r>
              <a:rPr lang="en-GB" sz="2400" dirty="0" smtClean="0"/>
              <a:t>#</a:t>
            </a:r>
            <a:r>
              <a:rPr lang="en-GB" sz="2400" dirty="0" err="1" smtClean="0"/>
              <a:t>EUGreenDeal</a:t>
            </a:r>
            <a:endParaRPr lang="en-GB" sz="2400" dirty="0"/>
          </a:p>
          <a:p>
            <a:pPr>
              <a:lnSpc>
                <a:spcPct val="250000"/>
              </a:lnSpc>
            </a:pPr>
            <a:r>
              <a:rPr lang="en-GB" sz="2400" dirty="0"/>
              <a:t>Encourage </a:t>
            </a:r>
            <a:r>
              <a:rPr lang="en-GB" sz="2400" dirty="0" smtClean="0"/>
              <a:t>and inspire</a:t>
            </a:r>
            <a:endParaRPr lang="de-AT" sz="24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1128"/>
            <a:ext cx="9906000" cy="2590419"/>
          </a:xfrm>
          <a:prstGeom prst="rect">
            <a:avLst/>
          </a:prstGeom>
        </p:spPr>
      </p:pic>
    </p:spTree>
    <p:extLst>
      <p:ext uri="{BB962C8B-B14F-4D97-AF65-F5344CB8AC3E}">
        <p14:creationId xmlns:p14="http://schemas.microsoft.com/office/powerpoint/2010/main" val="77687014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WARM-UP </a:t>
            </a:r>
            <a:endParaRPr lang="en-GB" dirty="0"/>
          </a:p>
        </p:txBody>
      </p:sp>
      <p:sp>
        <p:nvSpPr>
          <p:cNvPr id="3" name="Inhaltsplatzhalter 2"/>
          <p:cNvSpPr>
            <a:spLocks noGrp="1"/>
          </p:cNvSpPr>
          <p:nvPr>
            <p:ph idx="1"/>
          </p:nvPr>
        </p:nvSpPr>
        <p:spPr/>
        <p:txBody>
          <a:bodyPr>
            <a:normAutofit fontScale="92500"/>
          </a:bodyPr>
          <a:lstStyle/>
          <a:p>
            <a:pPr marL="457200" indent="-457200">
              <a:buAutoNum type="arabicPeriod"/>
            </a:pPr>
            <a:r>
              <a:rPr lang="en-GB" b="1" dirty="0" smtClean="0"/>
              <a:t>What </a:t>
            </a:r>
            <a:r>
              <a:rPr lang="en-GB" b="1" dirty="0"/>
              <a:t>does the term 'sustainable' mean</a:t>
            </a:r>
            <a:r>
              <a:rPr lang="en-GB" b="1" dirty="0" smtClean="0"/>
              <a:t>?</a:t>
            </a:r>
          </a:p>
          <a:p>
            <a:pPr marL="0" indent="0">
              <a:buNone/>
            </a:pPr>
            <a:endParaRPr lang="en-GB" dirty="0"/>
          </a:p>
          <a:p>
            <a:pPr marL="0" indent="0">
              <a:buNone/>
            </a:pPr>
            <a:r>
              <a:rPr lang="en-GB" dirty="0"/>
              <a:t>a) The implementation of eco-friendly technologies.</a:t>
            </a:r>
          </a:p>
          <a:p>
            <a:pPr marL="0" indent="0">
              <a:buNone/>
            </a:pPr>
            <a:r>
              <a:rPr lang="en-GB" dirty="0"/>
              <a:t>b) A balance between meeting today's needs with those of the future.</a:t>
            </a:r>
          </a:p>
          <a:p>
            <a:pPr marL="0" indent="0">
              <a:buNone/>
            </a:pPr>
            <a:r>
              <a:rPr lang="en-GB" dirty="0"/>
              <a:t>c) The use of alternative energies</a:t>
            </a:r>
            <a:r>
              <a:rPr lang="en-GB" dirty="0" smtClean="0"/>
              <a:t>.</a:t>
            </a:r>
          </a:p>
          <a:p>
            <a:pPr marL="0" indent="0">
              <a:buNone/>
            </a:pPr>
            <a:endParaRPr lang="en-GB" dirty="0"/>
          </a:p>
          <a:p>
            <a:pPr marL="0" indent="0">
              <a:buNone/>
            </a:pPr>
            <a:r>
              <a:rPr lang="en-GB" b="1" dirty="0" smtClean="0">
                <a:solidFill>
                  <a:srgbClr val="00B050"/>
                </a:solidFill>
              </a:rPr>
              <a:t>b</a:t>
            </a:r>
            <a:r>
              <a:rPr lang="en-GB" b="1" dirty="0">
                <a:solidFill>
                  <a:srgbClr val="00B050"/>
                </a:solidFill>
              </a:rPr>
              <a:t>) </a:t>
            </a:r>
            <a:r>
              <a:rPr lang="en-GB" dirty="0">
                <a:solidFill>
                  <a:srgbClr val="00B050"/>
                </a:solidFill>
              </a:rPr>
              <a:t>Paragraph 27 of the </a:t>
            </a:r>
            <a:r>
              <a:rPr lang="en-GB" dirty="0">
                <a:solidFill>
                  <a:srgbClr val="00B050"/>
                </a:solidFill>
                <a:hlinkClick r:id="rId3"/>
              </a:rPr>
              <a:t>report entitled 'Our Common Future' issued by the World Commission on Environment and Development</a:t>
            </a:r>
            <a:r>
              <a:rPr lang="en-GB" dirty="0">
                <a:solidFill>
                  <a:srgbClr val="00B050"/>
                </a:solidFill>
              </a:rPr>
              <a:t> states that Humanity has the ability to make development sustainable </a:t>
            </a:r>
            <a:r>
              <a:rPr lang="en-GB" i="1" dirty="0">
                <a:solidFill>
                  <a:srgbClr val="00B050"/>
                </a:solidFill>
              </a:rPr>
              <a:t>to ensure that it meets the needs of the present without compromising the ability of future generations to meet their own needs</a:t>
            </a:r>
            <a:r>
              <a:rPr lang="en-GB" dirty="0">
                <a:solidFill>
                  <a:srgbClr val="00B050"/>
                </a:solidFill>
              </a:rPr>
              <a:t>. The concept of sustainable development does imply limits - not absolute limits but limitations imposed by the present state of technology and social organization on environmental resources and by the ability of the biosphere to absorb the effects of human activities.</a:t>
            </a:r>
          </a:p>
          <a:p>
            <a:endParaRPr lang="en-GB" dirty="0"/>
          </a:p>
        </p:txBody>
      </p:sp>
    </p:spTree>
    <p:extLst>
      <p:ext uri="{BB962C8B-B14F-4D97-AF65-F5344CB8AC3E}">
        <p14:creationId xmlns:p14="http://schemas.microsoft.com/office/powerpoint/2010/main" val="21770671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a:xfrm>
            <a:off x="560512" y="116632"/>
            <a:ext cx="6840760" cy="868220"/>
          </a:xfrm>
        </p:spPr>
        <p:txBody>
          <a:bodyPr>
            <a:normAutofit/>
          </a:bodyPr>
          <a:lstStyle/>
          <a:p>
            <a:r>
              <a:rPr lang="de-AT" sz="2400" dirty="0" smtClean="0"/>
              <a:t>More on Project </a:t>
            </a:r>
            <a:r>
              <a:rPr lang="de-AT" sz="2400" dirty="0" err="1" smtClean="0"/>
              <a:t>management</a:t>
            </a:r>
            <a:r>
              <a:rPr lang="de-AT" sz="2400" dirty="0" smtClean="0"/>
              <a:t> &amp; </a:t>
            </a:r>
            <a:r>
              <a:rPr lang="de-AT" sz="2400" dirty="0" err="1"/>
              <a:t>S</a:t>
            </a:r>
            <a:r>
              <a:rPr lang="de-AT" sz="2400" dirty="0" err="1" smtClean="0"/>
              <a:t>ustainability</a:t>
            </a:r>
            <a:r>
              <a:rPr lang="de-AT" sz="2400" dirty="0" smtClean="0"/>
              <a:t>…</a:t>
            </a:r>
            <a:endParaRPr lang="de-AT" sz="2400" dirty="0"/>
          </a:p>
        </p:txBody>
      </p:sp>
      <p:sp>
        <p:nvSpPr>
          <p:cNvPr id="3" name="Inhaltsplatzhalter 2"/>
          <p:cNvSpPr>
            <a:spLocks noGrp="1"/>
          </p:cNvSpPr>
          <p:nvPr>
            <p:ph idx="1"/>
          </p:nvPr>
        </p:nvSpPr>
        <p:spPr>
          <a:xfrm>
            <a:off x="560852" y="1268760"/>
            <a:ext cx="8712628" cy="4464496"/>
          </a:xfrm>
        </p:spPr>
        <p:txBody>
          <a:bodyPr>
            <a:normAutofit lnSpcReduction="10000"/>
          </a:bodyPr>
          <a:lstStyle/>
          <a:p>
            <a:pPr>
              <a:lnSpc>
                <a:spcPct val="200000"/>
              </a:lnSpc>
              <a:buFont typeface="Wingdings" panose="05000000000000000000" pitchFamily="2" charset="2"/>
              <a:buChar char="Ø"/>
            </a:pPr>
            <a:r>
              <a:rPr lang="de-AT" dirty="0"/>
              <a:t>Programme </a:t>
            </a:r>
            <a:r>
              <a:rPr lang="de-AT" dirty="0" err="1"/>
              <a:t>manual</a:t>
            </a:r>
            <a:r>
              <a:rPr lang="de-AT" dirty="0"/>
              <a:t> </a:t>
            </a:r>
            <a:r>
              <a:rPr lang="de-AT" dirty="0" err="1"/>
              <a:t>chapter</a:t>
            </a:r>
            <a:r>
              <a:rPr lang="de-AT" dirty="0"/>
              <a:t> </a:t>
            </a:r>
            <a:r>
              <a:rPr lang="de-AT" dirty="0" smtClean="0"/>
              <a:t>A.4</a:t>
            </a:r>
          </a:p>
          <a:p>
            <a:pPr>
              <a:lnSpc>
                <a:spcPct val="200000"/>
              </a:lnSpc>
              <a:buFont typeface="Wingdings" panose="05000000000000000000" pitchFamily="2" charset="2"/>
              <a:buChar char="Ø"/>
            </a:pPr>
            <a:r>
              <a:rPr lang="en-US" dirty="0" smtClean="0"/>
              <a:t>Greening at national/regional level (look what already </a:t>
            </a:r>
            <a:r>
              <a:rPr lang="en-US" dirty="0" err="1" smtClean="0"/>
              <a:t>exsist</a:t>
            </a:r>
            <a:r>
              <a:rPr lang="en-US" dirty="0" smtClean="0"/>
              <a:t> in your administration)</a:t>
            </a:r>
          </a:p>
          <a:p>
            <a:pPr>
              <a:lnSpc>
                <a:spcPct val="200000"/>
              </a:lnSpc>
              <a:buFont typeface="Wingdings" panose="05000000000000000000" pitchFamily="2" charset="2"/>
              <a:buChar char="Ø"/>
            </a:pPr>
            <a:r>
              <a:rPr lang="en-US" dirty="0" smtClean="0"/>
              <a:t>UNEP Guide to Climate neutrality: „Kick the habit“ </a:t>
            </a:r>
          </a:p>
          <a:p>
            <a:pPr>
              <a:lnSpc>
                <a:spcPct val="200000"/>
              </a:lnSpc>
              <a:buFont typeface="Wingdings" panose="05000000000000000000" pitchFamily="2" charset="2"/>
              <a:buChar char="Ø"/>
            </a:pPr>
            <a:r>
              <a:rPr lang="en-US" dirty="0" smtClean="0"/>
              <a:t>UNEP: Green meeting guide for participants </a:t>
            </a:r>
          </a:p>
          <a:p>
            <a:pPr>
              <a:lnSpc>
                <a:spcPct val="200000"/>
              </a:lnSpc>
              <a:buFont typeface="Wingdings" panose="05000000000000000000" pitchFamily="2" charset="2"/>
              <a:buChar char="Ø"/>
            </a:pPr>
            <a:r>
              <a:rPr lang="en-US" dirty="0" smtClean="0"/>
              <a:t>European green office </a:t>
            </a:r>
          </a:p>
          <a:p>
            <a:pPr>
              <a:lnSpc>
                <a:spcPct val="200000"/>
              </a:lnSpc>
              <a:buFont typeface="Wingdings" panose="05000000000000000000" pitchFamily="2" charset="2"/>
              <a:buChar char="Ø"/>
            </a:pPr>
            <a:r>
              <a:rPr lang="en-GB" dirty="0" smtClean="0">
                <a:hlinkClick r:id="rId3"/>
              </a:rPr>
              <a:t>EU: 2050 </a:t>
            </a:r>
            <a:r>
              <a:rPr lang="en-GB" dirty="0">
                <a:hlinkClick r:id="rId3"/>
              </a:rPr>
              <a:t>long-term strategy</a:t>
            </a:r>
            <a:endParaRPr lang="de-AT" dirty="0"/>
          </a:p>
          <a:p>
            <a:endParaRPr lang="de-AT"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45224"/>
            <a:ext cx="9906000" cy="1495806"/>
          </a:xfrm>
          <a:prstGeom prst="rect">
            <a:avLst/>
          </a:prstGeom>
        </p:spPr>
      </p:pic>
    </p:spTree>
    <p:extLst>
      <p:ext uri="{BB962C8B-B14F-4D97-AF65-F5344CB8AC3E}">
        <p14:creationId xmlns:p14="http://schemas.microsoft.com/office/powerpoint/2010/main" val="181589291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WARM-UP</a:t>
            </a:r>
            <a:endParaRPr lang="en-GB" dirty="0"/>
          </a:p>
        </p:txBody>
      </p:sp>
      <p:sp>
        <p:nvSpPr>
          <p:cNvPr id="3" name="Inhaltsplatzhalter 2"/>
          <p:cNvSpPr>
            <a:spLocks noGrp="1"/>
          </p:cNvSpPr>
          <p:nvPr>
            <p:ph idx="1"/>
          </p:nvPr>
        </p:nvSpPr>
        <p:spPr/>
        <p:txBody>
          <a:bodyPr/>
          <a:lstStyle/>
          <a:p>
            <a:pPr marL="0" indent="0">
              <a:buNone/>
            </a:pPr>
            <a:r>
              <a:rPr lang="en-GB" dirty="0"/>
              <a:t>2. German households produce on average half of the world's waste generation per capita</a:t>
            </a:r>
            <a:r>
              <a:rPr lang="en-GB" dirty="0" smtClean="0"/>
              <a:t>.</a:t>
            </a:r>
          </a:p>
          <a:p>
            <a:pPr marL="0" indent="0">
              <a:buNone/>
            </a:pPr>
            <a:endParaRPr lang="en-GB" dirty="0"/>
          </a:p>
          <a:p>
            <a:pPr marL="0" indent="0">
              <a:buNone/>
            </a:pPr>
            <a:r>
              <a:rPr lang="en-GB" dirty="0" smtClean="0"/>
              <a:t>True or False? </a:t>
            </a:r>
          </a:p>
          <a:p>
            <a:pPr marL="0" indent="0">
              <a:buNone/>
            </a:pPr>
            <a:endParaRPr lang="en-GB" dirty="0" smtClean="0"/>
          </a:p>
          <a:p>
            <a:pPr marL="0" indent="0">
              <a:buNone/>
            </a:pPr>
            <a:endParaRPr lang="en-GB" dirty="0"/>
          </a:p>
          <a:p>
            <a:pPr marL="0" indent="0">
              <a:buNone/>
            </a:pPr>
            <a:r>
              <a:rPr lang="en-GB" dirty="0" smtClean="0">
                <a:solidFill>
                  <a:srgbClr val="00B050"/>
                </a:solidFill>
              </a:rPr>
              <a:t>True</a:t>
            </a:r>
            <a:r>
              <a:rPr lang="en-GB" dirty="0">
                <a:solidFill>
                  <a:srgbClr val="00B050"/>
                </a:solidFill>
              </a:rPr>
              <a:t>.</a:t>
            </a:r>
            <a:r>
              <a:rPr lang="en-GB" dirty="0"/>
              <a:t> Germany’s recycling program is one of the most successful in the world due to its household involvement. </a:t>
            </a:r>
          </a:p>
        </p:txBody>
      </p:sp>
    </p:spTree>
    <p:extLst>
      <p:ext uri="{BB962C8B-B14F-4D97-AF65-F5344CB8AC3E}">
        <p14:creationId xmlns:p14="http://schemas.microsoft.com/office/powerpoint/2010/main" val="1729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WARM-UP</a:t>
            </a:r>
            <a:endParaRPr lang="en-GB" dirty="0"/>
          </a:p>
        </p:txBody>
      </p:sp>
      <p:sp>
        <p:nvSpPr>
          <p:cNvPr id="3" name="Inhaltsplatzhalter 2"/>
          <p:cNvSpPr>
            <a:spLocks noGrp="1"/>
          </p:cNvSpPr>
          <p:nvPr>
            <p:ph idx="1"/>
          </p:nvPr>
        </p:nvSpPr>
        <p:spPr/>
        <p:txBody>
          <a:bodyPr/>
          <a:lstStyle/>
          <a:p>
            <a:pPr marL="0" indent="0">
              <a:buNone/>
            </a:pPr>
            <a:r>
              <a:rPr lang="en-GB" dirty="0" smtClean="0"/>
              <a:t>3. Which is worse for the environment, the average numbers of emails a person receives in a year or the average Km a person will drive in a car per week? </a:t>
            </a:r>
          </a:p>
          <a:p>
            <a:pPr marL="0" indent="0">
              <a:buNone/>
            </a:pPr>
            <a:endParaRPr lang="en-GB" dirty="0"/>
          </a:p>
          <a:p>
            <a:pPr marL="457200" indent="-457200">
              <a:buAutoNum type="alphaLcParenR"/>
            </a:pPr>
            <a:r>
              <a:rPr lang="en-GB" dirty="0" smtClean="0"/>
              <a:t>Email</a:t>
            </a:r>
          </a:p>
          <a:p>
            <a:pPr marL="457200" indent="-457200">
              <a:buAutoNum type="alphaLcParenR"/>
            </a:pPr>
            <a:r>
              <a:rPr lang="en-GB" dirty="0" smtClean="0"/>
              <a:t>Car</a:t>
            </a:r>
          </a:p>
          <a:p>
            <a:pPr marL="457200" indent="-457200">
              <a:buAutoNum type="alphaLcParenR"/>
            </a:pPr>
            <a:endParaRPr lang="en-GB" dirty="0"/>
          </a:p>
          <a:p>
            <a:pPr marL="0" indent="0">
              <a:buNone/>
            </a:pPr>
            <a:r>
              <a:rPr lang="en-GB" dirty="0" smtClean="0">
                <a:solidFill>
                  <a:srgbClr val="00B050"/>
                </a:solidFill>
              </a:rPr>
              <a:t>a) Email</a:t>
            </a:r>
          </a:p>
          <a:p>
            <a:pPr marL="0" indent="0">
              <a:buNone/>
            </a:pPr>
            <a:endParaRPr lang="en-GB" dirty="0"/>
          </a:p>
        </p:txBody>
      </p:sp>
    </p:spTree>
    <p:extLst>
      <p:ext uri="{BB962C8B-B14F-4D97-AF65-F5344CB8AC3E}">
        <p14:creationId xmlns:p14="http://schemas.microsoft.com/office/powerpoint/2010/main" val="37816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36907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Untertitel 2"/>
          <p:cNvSpPr txBox="1">
            <a:spLocks/>
          </p:cNvSpPr>
          <p:nvPr/>
        </p:nvSpPr>
        <p:spPr>
          <a:xfrm>
            <a:off x="6537176" y="2259938"/>
            <a:ext cx="2736304"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de-DE" sz="1600" b="1" baseline="30000" dirty="0" smtClean="0">
                <a:solidFill>
                  <a:schemeClr val="tx1"/>
                </a:solidFill>
                <a:latin typeface="Trebuchet MS" panose="020B0603020202020204" pitchFamily="34" charset="0"/>
              </a:rPr>
              <a:t>Jana Habjan</a:t>
            </a:r>
            <a:endParaRPr lang="de-DE" sz="1600" baseline="30000" dirty="0">
              <a:solidFill>
                <a:schemeClr val="tx1"/>
              </a:solidFill>
              <a:latin typeface="Trebuchet MS" panose="020B0603020202020204" pitchFamily="34" charset="0"/>
            </a:endParaRPr>
          </a:p>
        </p:txBody>
      </p:sp>
      <p:sp>
        <p:nvSpPr>
          <p:cNvPr id="22" name="Freeform 53"/>
          <p:cNvSpPr>
            <a:spLocks/>
          </p:cNvSpPr>
          <p:nvPr/>
        </p:nvSpPr>
        <p:spPr bwMode="auto">
          <a:xfrm>
            <a:off x="3800872" y="2957238"/>
            <a:ext cx="1041400" cy="2079625"/>
          </a:xfrm>
          <a:custGeom>
            <a:avLst/>
            <a:gdLst>
              <a:gd name="T0" fmla="*/ 656 w 656"/>
              <a:gd name="T1" fmla="*/ 0 h 1310"/>
              <a:gd name="T2" fmla="*/ 656 w 656"/>
              <a:gd name="T3" fmla="*/ 0 h 1310"/>
              <a:gd name="T4" fmla="*/ 656 w 656"/>
              <a:gd name="T5" fmla="*/ 0 h 1310"/>
              <a:gd name="T6" fmla="*/ 328 w 656"/>
              <a:gd name="T7" fmla="*/ 328 h 1310"/>
              <a:gd name="T8" fmla="*/ 0 w 656"/>
              <a:gd name="T9" fmla="*/ 656 h 1310"/>
              <a:gd name="T10" fmla="*/ 0 w 656"/>
              <a:gd name="T11" fmla="*/ 656 h 1310"/>
              <a:gd name="T12" fmla="*/ 0 w 656"/>
              <a:gd name="T13" fmla="*/ 656 h 1310"/>
              <a:gd name="T14" fmla="*/ 0 w 656"/>
              <a:gd name="T15" fmla="*/ 1310 h 1310"/>
              <a:gd name="T16" fmla="*/ 0 w 656"/>
              <a:gd name="T17" fmla="*/ 1310 h 1310"/>
              <a:gd name="T18" fmla="*/ 0 w 656"/>
              <a:gd name="T19" fmla="*/ 1310 h 1310"/>
              <a:gd name="T20" fmla="*/ 656 w 656"/>
              <a:gd name="T21" fmla="*/ 656 h 1310"/>
              <a:gd name="T22" fmla="*/ 656 w 656"/>
              <a:gd name="T23" fmla="*/ 656 h 1310"/>
              <a:gd name="T24" fmla="*/ 656 w 656"/>
              <a:gd name="T25" fmla="*/ 656 h 1310"/>
              <a:gd name="T26" fmla="*/ 656 w 656"/>
              <a:gd name="T27" fmla="*/ 656 h 1310"/>
              <a:gd name="T28" fmla="*/ 656 w 656"/>
              <a:gd name="T29"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1310">
                <a:moveTo>
                  <a:pt x="656" y="0"/>
                </a:moveTo>
                <a:lnTo>
                  <a:pt x="656" y="0"/>
                </a:lnTo>
                <a:lnTo>
                  <a:pt x="656" y="0"/>
                </a:lnTo>
                <a:lnTo>
                  <a:pt x="328" y="328"/>
                </a:lnTo>
                <a:lnTo>
                  <a:pt x="0" y="656"/>
                </a:lnTo>
                <a:lnTo>
                  <a:pt x="0" y="656"/>
                </a:lnTo>
                <a:lnTo>
                  <a:pt x="0" y="656"/>
                </a:lnTo>
                <a:lnTo>
                  <a:pt x="0" y="1310"/>
                </a:lnTo>
                <a:lnTo>
                  <a:pt x="0" y="1310"/>
                </a:lnTo>
                <a:lnTo>
                  <a:pt x="0" y="1310"/>
                </a:lnTo>
                <a:lnTo>
                  <a:pt x="656" y="656"/>
                </a:lnTo>
                <a:lnTo>
                  <a:pt x="656" y="656"/>
                </a:lnTo>
                <a:lnTo>
                  <a:pt x="656" y="656"/>
                </a:lnTo>
                <a:lnTo>
                  <a:pt x="656" y="656"/>
                </a:lnTo>
                <a:lnTo>
                  <a:pt x="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5" name="Untertitel 2"/>
          <p:cNvSpPr txBox="1">
            <a:spLocks/>
          </p:cNvSpPr>
          <p:nvPr/>
        </p:nvSpPr>
        <p:spPr>
          <a:xfrm>
            <a:off x="660748" y="2259938"/>
            <a:ext cx="3572172"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b="1" baseline="30000" dirty="0" smtClean="0">
                <a:solidFill>
                  <a:schemeClr val="tx1"/>
                </a:solidFill>
                <a:latin typeface="Trebuchet MS" panose="020B0603020202020204" pitchFamily="34" charset="0"/>
              </a:rPr>
              <a:t>Salzburg</a:t>
            </a:r>
            <a:r>
              <a:rPr lang="de-DE" baseline="30000" dirty="0" smtClean="0">
                <a:solidFill>
                  <a:schemeClr val="tx1"/>
                </a:solidFill>
                <a:latin typeface="Trebuchet MS" panose="020B0603020202020204" pitchFamily="34" charset="0"/>
              </a:rPr>
              <a:t>| Austria |</a:t>
            </a:r>
            <a:endParaRPr lang="de-DE" baseline="30000" dirty="0">
              <a:solidFill>
                <a:schemeClr val="tx1"/>
              </a:solidFill>
              <a:latin typeface="Trebuchet MS" panose="020B0603020202020204" pitchFamily="34" charset="0"/>
            </a:endParaRPr>
          </a:p>
        </p:txBody>
      </p:sp>
      <p:sp>
        <p:nvSpPr>
          <p:cNvPr id="3" name="Rechteck 2"/>
          <p:cNvSpPr/>
          <p:nvPr/>
        </p:nvSpPr>
        <p:spPr>
          <a:xfrm>
            <a:off x="2288704" y="2484429"/>
            <a:ext cx="938077" cy="276999"/>
          </a:xfrm>
          <a:prstGeom prst="rect">
            <a:avLst/>
          </a:prstGeom>
        </p:spPr>
        <p:txBody>
          <a:bodyPr wrap="none">
            <a:spAutoFit/>
          </a:bodyPr>
          <a:lstStyle/>
          <a:p>
            <a:r>
              <a:rPr lang="de-DE" baseline="30000" dirty="0">
                <a:latin typeface="Trebuchet MS" panose="020B0603020202020204" pitchFamily="34" charset="0"/>
              </a:rPr>
              <a:t>24.05.2022</a:t>
            </a:r>
          </a:p>
        </p:txBody>
      </p:sp>
      <p:sp>
        <p:nvSpPr>
          <p:cNvPr id="8" name="Textplatzhalter 12"/>
          <p:cNvSpPr txBox="1">
            <a:spLocks/>
          </p:cNvSpPr>
          <p:nvPr/>
        </p:nvSpPr>
        <p:spPr>
          <a:xfrm>
            <a:off x="632520" y="1412776"/>
            <a:ext cx="8856984" cy="803248"/>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3400" dirty="0" smtClean="0"/>
              <a:t>Project </a:t>
            </a:r>
            <a:r>
              <a:rPr lang="de-DE" sz="3400" dirty="0" err="1" smtClean="0"/>
              <a:t>management</a:t>
            </a:r>
            <a:r>
              <a:rPr lang="de-DE" sz="3400" dirty="0" smtClean="0"/>
              <a:t/>
            </a:r>
            <a:br>
              <a:rPr lang="de-DE" sz="3400" dirty="0" smtClean="0"/>
            </a:br>
            <a:r>
              <a:rPr lang="de-DE" sz="2400" dirty="0" smtClean="0"/>
              <a:t>&amp; </a:t>
            </a:r>
            <a:r>
              <a:rPr lang="de-DE" sz="2400" dirty="0" err="1" smtClean="0"/>
              <a:t>sustainability</a:t>
            </a:r>
            <a:endParaRPr lang="de-AT" sz="3400" dirty="0"/>
          </a:p>
        </p:txBody>
      </p:sp>
    </p:spTree>
    <p:extLst>
      <p:ext uri="{BB962C8B-B14F-4D97-AF65-F5344CB8AC3E}">
        <p14:creationId xmlns:p14="http://schemas.microsoft.com/office/powerpoint/2010/main" val="7111362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err="1" smtClean="0"/>
              <a:t>Overview</a:t>
            </a:r>
            <a:endParaRPr lang="de-AT" dirty="0"/>
          </a:p>
        </p:txBody>
      </p:sp>
      <p:sp>
        <p:nvSpPr>
          <p:cNvPr id="3" name="Inhaltsplatzhalter 2"/>
          <p:cNvSpPr>
            <a:spLocks noGrp="1"/>
          </p:cNvSpPr>
          <p:nvPr>
            <p:ph idx="1"/>
          </p:nvPr>
        </p:nvSpPr>
        <p:spPr>
          <a:xfrm>
            <a:off x="560852" y="1268760"/>
            <a:ext cx="8712628" cy="4464496"/>
          </a:xfrm>
        </p:spPr>
        <p:txBody>
          <a:bodyPr/>
          <a:lstStyle/>
          <a:p>
            <a:pPr>
              <a:buClr>
                <a:schemeClr val="accent1"/>
              </a:buClr>
              <a:buFont typeface="Wingdings" panose="05000000000000000000" pitchFamily="2" charset="2"/>
              <a:buChar char="Ø"/>
            </a:pPr>
            <a:r>
              <a:rPr lang="de-AT" sz="2400" dirty="0" smtClean="0"/>
              <a:t>Background </a:t>
            </a:r>
            <a:r>
              <a:rPr lang="de-AT" sz="2400" dirty="0" err="1" smtClean="0"/>
              <a:t>information</a:t>
            </a:r>
            <a:endParaRPr lang="de-AT" sz="2400" dirty="0" smtClean="0"/>
          </a:p>
          <a:p>
            <a:pPr marL="0" indent="0">
              <a:buClr>
                <a:schemeClr val="accent1"/>
              </a:buClr>
              <a:buNone/>
            </a:pPr>
            <a:endParaRPr lang="de-AT" sz="2400" dirty="0" smtClean="0"/>
          </a:p>
          <a:p>
            <a:pPr>
              <a:buClr>
                <a:schemeClr val="accent1"/>
              </a:buClr>
              <a:buFont typeface="Wingdings" panose="05000000000000000000" pitchFamily="2" charset="2"/>
              <a:buChar char="Ø"/>
            </a:pPr>
            <a:r>
              <a:rPr lang="de-AT" sz="2400" dirty="0" smtClean="0"/>
              <a:t>PROJECT MANAGEMENT:</a:t>
            </a:r>
          </a:p>
          <a:p>
            <a:pPr lvl="2">
              <a:buClr>
                <a:schemeClr val="accent1"/>
              </a:buClr>
              <a:buFont typeface="Wingdings" panose="05000000000000000000" pitchFamily="2" charset="2"/>
              <a:buChar char="Ø"/>
            </a:pPr>
            <a:r>
              <a:rPr lang="de-AT" sz="1800" dirty="0" err="1" smtClean="0"/>
              <a:t>Structure</a:t>
            </a:r>
            <a:endParaRPr lang="de-AT" sz="1800" dirty="0" smtClean="0"/>
          </a:p>
          <a:p>
            <a:pPr lvl="2">
              <a:buClr>
                <a:schemeClr val="accent1"/>
              </a:buClr>
              <a:buFont typeface="Wingdings" panose="05000000000000000000" pitchFamily="2" charset="2"/>
              <a:buChar char="Ø"/>
            </a:pPr>
            <a:r>
              <a:rPr lang="de-AT" sz="1800" dirty="0" err="1" smtClean="0"/>
              <a:t>Process</a:t>
            </a:r>
            <a:endParaRPr lang="de-AT" sz="1800" dirty="0" smtClean="0"/>
          </a:p>
          <a:p>
            <a:pPr lvl="2">
              <a:buClr>
                <a:schemeClr val="accent1"/>
              </a:buClr>
              <a:buFont typeface="Wingdings" panose="05000000000000000000" pitchFamily="2" charset="2"/>
              <a:buChar char="Ø"/>
            </a:pPr>
            <a:r>
              <a:rPr lang="de-AT" sz="1800" dirty="0" smtClean="0"/>
              <a:t>Tools</a:t>
            </a:r>
          </a:p>
          <a:p>
            <a:pPr marL="914400" lvl="2" indent="0">
              <a:buClr>
                <a:schemeClr val="accent1"/>
              </a:buClr>
              <a:buNone/>
            </a:pPr>
            <a:endParaRPr lang="de-AT" sz="1800" dirty="0" smtClean="0"/>
          </a:p>
          <a:p>
            <a:pPr lvl="0">
              <a:buClr>
                <a:srgbClr val="538257"/>
              </a:buClr>
              <a:buFont typeface="Wingdings" panose="05000000000000000000" pitchFamily="2" charset="2"/>
              <a:buChar char="Ø"/>
            </a:pPr>
            <a:r>
              <a:rPr lang="de-AT" sz="2400" dirty="0">
                <a:solidFill>
                  <a:srgbClr val="3F3E3E"/>
                </a:solidFill>
              </a:rPr>
              <a:t>SUSTAINABILITY </a:t>
            </a:r>
          </a:p>
          <a:p>
            <a:pPr lvl="2">
              <a:buClr>
                <a:srgbClr val="538257"/>
              </a:buClr>
              <a:buFont typeface="Wingdings" panose="05000000000000000000" pitchFamily="2" charset="2"/>
              <a:buChar char="Ø"/>
            </a:pPr>
            <a:r>
              <a:rPr lang="de-AT" sz="1800" dirty="0" smtClean="0">
                <a:solidFill>
                  <a:srgbClr val="3F3E3E"/>
                </a:solidFill>
              </a:rPr>
              <a:t>Project </a:t>
            </a:r>
            <a:r>
              <a:rPr lang="de-AT" sz="1800" dirty="0" err="1" smtClean="0">
                <a:solidFill>
                  <a:srgbClr val="3F3E3E"/>
                </a:solidFill>
              </a:rPr>
              <a:t>greening</a:t>
            </a:r>
            <a:endParaRPr lang="de-AT" sz="1800" dirty="0" smtClean="0">
              <a:solidFill>
                <a:srgbClr val="3F3E3E"/>
              </a:solidFill>
            </a:endParaRPr>
          </a:p>
          <a:p>
            <a:pPr lvl="2">
              <a:buClr>
                <a:srgbClr val="538257"/>
              </a:buClr>
              <a:buFont typeface="Wingdings" panose="05000000000000000000" pitchFamily="2" charset="2"/>
              <a:buChar char="Ø"/>
            </a:pPr>
            <a:r>
              <a:rPr lang="de-AT" sz="1800" dirty="0" err="1" smtClean="0">
                <a:solidFill>
                  <a:srgbClr val="3F3E3E"/>
                </a:solidFill>
              </a:rPr>
              <a:t>Promoting</a:t>
            </a:r>
            <a:r>
              <a:rPr lang="de-AT" sz="1800" dirty="0" smtClean="0">
                <a:solidFill>
                  <a:srgbClr val="3F3E3E"/>
                </a:solidFill>
              </a:rPr>
              <a:t> </a:t>
            </a:r>
            <a:r>
              <a:rPr lang="de-AT" sz="1800" dirty="0" err="1" smtClean="0">
                <a:solidFill>
                  <a:srgbClr val="3F3E3E"/>
                </a:solidFill>
              </a:rPr>
              <a:t>the</a:t>
            </a:r>
            <a:r>
              <a:rPr lang="de-AT" sz="1800" dirty="0" smtClean="0">
                <a:solidFill>
                  <a:srgbClr val="3F3E3E"/>
                </a:solidFill>
              </a:rPr>
              <a:t> </a:t>
            </a:r>
            <a:r>
              <a:rPr lang="en-GB" sz="1800" dirty="0" smtClean="0"/>
              <a:t>project´s </a:t>
            </a:r>
            <a:r>
              <a:rPr lang="en-GB" sz="1800" dirty="0"/>
              <a:t>environmental achievements </a:t>
            </a:r>
            <a:endParaRPr lang="de-AT" sz="1800" dirty="0">
              <a:solidFill>
                <a:srgbClr val="3F3E3E"/>
              </a:solidFill>
            </a:endParaRPr>
          </a:p>
          <a:p>
            <a:pPr lvl="2">
              <a:buClr>
                <a:schemeClr val="accent1"/>
              </a:buClr>
              <a:buFont typeface="Wingdings" panose="05000000000000000000" pitchFamily="2" charset="2"/>
              <a:buChar char="Ø"/>
            </a:pPr>
            <a:endParaRPr lang="de-AT"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1168"/>
            <a:ext cx="9906001" cy="2076461"/>
          </a:xfrm>
          <a:prstGeom prst="rect">
            <a:avLst/>
          </a:prstGeom>
        </p:spPr>
      </p:pic>
    </p:spTree>
    <p:extLst>
      <p:ext uri="{BB962C8B-B14F-4D97-AF65-F5344CB8AC3E}">
        <p14:creationId xmlns:p14="http://schemas.microsoft.com/office/powerpoint/2010/main" val="122251190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smtClean="0"/>
              <a:t>Project </a:t>
            </a:r>
            <a:r>
              <a:rPr lang="de-AT" dirty="0" err="1" smtClean="0"/>
              <a:t>management</a:t>
            </a:r>
            <a:endParaRPr lang="de-AT" dirty="0"/>
          </a:p>
        </p:txBody>
      </p:sp>
      <p:sp>
        <p:nvSpPr>
          <p:cNvPr id="4" name="Inhaltsplatzhalter 3"/>
          <p:cNvSpPr>
            <a:spLocks noGrp="1"/>
          </p:cNvSpPr>
          <p:nvPr>
            <p:ph sz="quarter" idx="11"/>
          </p:nvPr>
        </p:nvSpPr>
        <p:spPr/>
        <p:txBody>
          <a:bodyPr/>
          <a:lstStyle/>
          <a:p>
            <a:pPr marL="0" indent="0">
              <a:buNone/>
            </a:pPr>
            <a:r>
              <a:rPr lang="en-US" dirty="0" err="1" smtClean="0"/>
              <a:t>Structure</a:t>
            </a:r>
            <a:r>
              <a:rPr lang="en-US" dirty="0" err="1" smtClean="0">
                <a:latin typeface="Verdana" panose="020B0604030504040204" pitchFamily="34" charset="0"/>
                <a:ea typeface="Verdana" panose="020B0604030504040204" pitchFamily="34" charset="0"/>
              </a:rPr>
              <a:t>│</a:t>
            </a:r>
            <a:r>
              <a:rPr lang="en-US" dirty="0" err="1" smtClean="0"/>
              <a:t>Process</a:t>
            </a:r>
            <a:r>
              <a:rPr lang="en-US" dirty="0" smtClean="0"/>
              <a:t> </a:t>
            </a:r>
            <a:r>
              <a:rPr lang="en-US" dirty="0" smtClean="0">
                <a:latin typeface="Verdana" panose="020B0604030504040204" pitchFamily="34" charset="0"/>
                <a:ea typeface="Verdana" panose="020B0604030504040204" pitchFamily="34" charset="0"/>
              </a:rPr>
              <a:t>│</a:t>
            </a:r>
            <a:r>
              <a:rPr lang="de-AT" dirty="0" smtClean="0"/>
              <a:t>Tools</a:t>
            </a:r>
            <a:endParaRPr lang="de-AT" dirty="0"/>
          </a:p>
        </p:txBody>
      </p:sp>
    </p:spTree>
    <p:extLst>
      <p:ext uri="{BB962C8B-B14F-4D97-AF65-F5344CB8AC3E}">
        <p14:creationId xmlns:p14="http://schemas.microsoft.com/office/powerpoint/2010/main" val="96443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smtClean="0"/>
              <a:t>Background </a:t>
            </a:r>
            <a:r>
              <a:rPr lang="de-AT" dirty="0" err="1" smtClean="0"/>
              <a:t>information</a:t>
            </a:r>
            <a:endParaRPr lang="de-AT" dirty="0"/>
          </a:p>
        </p:txBody>
      </p:sp>
      <p:sp>
        <p:nvSpPr>
          <p:cNvPr id="3" name="Inhaltsplatzhalter 2"/>
          <p:cNvSpPr>
            <a:spLocks noGrp="1"/>
          </p:cNvSpPr>
          <p:nvPr>
            <p:ph idx="1"/>
          </p:nvPr>
        </p:nvSpPr>
        <p:spPr>
          <a:xfrm>
            <a:off x="560852" y="1268760"/>
            <a:ext cx="8712628" cy="4464496"/>
          </a:xfrm>
        </p:spPr>
        <p:txBody>
          <a:bodyPr/>
          <a:lstStyle/>
          <a:p>
            <a:pPr>
              <a:lnSpc>
                <a:spcPct val="250000"/>
              </a:lnSpc>
              <a:buFont typeface="Wingdings" panose="05000000000000000000" pitchFamily="2" charset="2"/>
              <a:buChar char="Ø"/>
            </a:pPr>
            <a:r>
              <a:rPr lang="de-AT" sz="2400" dirty="0">
                <a:solidFill>
                  <a:schemeClr val="accent1"/>
                </a:solidFill>
              </a:rPr>
              <a:t>Programme </a:t>
            </a:r>
            <a:r>
              <a:rPr lang="de-AT" sz="2400" dirty="0" err="1">
                <a:solidFill>
                  <a:schemeClr val="accent1"/>
                </a:solidFill>
              </a:rPr>
              <a:t>requirements</a:t>
            </a:r>
            <a:r>
              <a:rPr lang="de-AT" sz="2400" dirty="0">
                <a:solidFill>
                  <a:schemeClr val="accent1"/>
                </a:solidFill>
              </a:rPr>
              <a:t> </a:t>
            </a:r>
            <a:r>
              <a:rPr lang="de-AT" sz="2400" dirty="0" smtClean="0"/>
              <a:t>vs. </a:t>
            </a:r>
            <a:r>
              <a:rPr lang="de-AT" sz="2400" dirty="0" smtClean="0">
                <a:solidFill>
                  <a:srgbClr val="0070C0"/>
                </a:solidFill>
              </a:rPr>
              <a:t>Project </a:t>
            </a:r>
            <a:r>
              <a:rPr lang="de-AT" sz="2400" dirty="0" err="1" smtClean="0">
                <a:solidFill>
                  <a:srgbClr val="0070C0"/>
                </a:solidFill>
              </a:rPr>
              <a:t>management</a:t>
            </a:r>
            <a:endParaRPr lang="de-AT" sz="2400" dirty="0" smtClean="0">
              <a:solidFill>
                <a:srgbClr val="0070C0"/>
              </a:solidFill>
            </a:endParaRPr>
          </a:p>
          <a:p>
            <a:pPr>
              <a:lnSpc>
                <a:spcPct val="250000"/>
              </a:lnSpc>
              <a:buFont typeface="Wingdings" panose="05000000000000000000" pitchFamily="2" charset="2"/>
              <a:buChar char="Ø"/>
            </a:pPr>
            <a:r>
              <a:rPr lang="de-AT" sz="2400" dirty="0" smtClean="0"/>
              <a:t>LP </a:t>
            </a:r>
            <a:r>
              <a:rPr lang="de-AT" sz="2400" dirty="0" err="1" smtClean="0"/>
              <a:t>responsibility</a:t>
            </a:r>
            <a:r>
              <a:rPr lang="de-AT" sz="2400" dirty="0" smtClean="0"/>
              <a:t> </a:t>
            </a:r>
            <a:r>
              <a:rPr lang="de-AT" sz="2400" dirty="0"/>
              <a:t>(</a:t>
            </a:r>
            <a:r>
              <a:rPr lang="de-AT" sz="2400" dirty="0" err="1"/>
              <a:t>Subsidy</a:t>
            </a:r>
            <a:r>
              <a:rPr lang="de-AT" sz="2400" dirty="0"/>
              <a:t> </a:t>
            </a:r>
            <a:r>
              <a:rPr lang="de-AT" sz="2400" dirty="0" err="1" smtClean="0"/>
              <a:t>Contract</a:t>
            </a:r>
            <a:r>
              <a:rPr lang="de-AT" sz="2400" dirty="0" smtClean="0"/>
              <a:t>, </a:t>
            </a:r>
            <a:r>
              <a:rPr lang="de-AT" sz="2400" dirty="0" err="1" smtClean="0"/>
              <a:t>Article</a:t>
            </a:r>
            <a:r>
              <a:rPr lang="de-AT" sz="2400" dirty="0" smtClean="0"/>
              <a:t> </a:t>
            </a:r>
            <a:r>
              <a:rPr lang="de-AT" sz="2400" dirty="0"/>
              <a:t>6</a:t>
            </a:r>
            <a:r>
              <a:rPr lang="de-AT" sz="2400" dirty="0" smtClean="0"/>
              <a:t>) </a:t>
            </a:r>
          </a:p>
          <a:p>
            <a:pPr>
              <a:lnSpc>
                <a:spcPct val="250000"/>
              </a:lnSpc>
              <a:buFont typeface="Wingdings" panose="05000000000000000000" pitchFamily="2" charset="2"/>
              <a:buChar char="Ø"/>
            </a:pPr>
            <a:r>
              <a:rPr lang="de-AT" sz="2400" dirty="0" smtClean="0"/>
              <a:t>2014-2020: Fact </a:t>
            </a:r>
            <a:r>
              <a:rPr lang="de-AT" sz="2400" dirty="0" err="1" smtClean="0"/>
              <a:t>sheet</a:t>
            </a:r>
            <a:r>
              <a:rPr lang="de-AT" sz="2400" dirty="0" smtClean="0"/>
              <a:t> </a:t>
            </a:r>
            <a:r>
              <a:rPr lang="de-AT" sz="2400" dirty="0"/>
              <a:t>4.9. on </a:t>
            </a:r>
            <a:r>
              <a:rPr lang="de-AT" sz="2400" dirty="0" smtClean="0">
                <a:solidFill>
                  <a:srgbClr val="0070C0"/>
                </a:solidFill>
              </a:rPr>
              <a:t>Project </a:t>
            </a:r>
            <a:r>
              <a:rPr lang="de-AT" sz="2400" dirty="0" err="1" smtClean="0">
                <a:solidFill>
                  <a:srgbClr val="0070C0"/>
                </a:solidFill>
              </a:rPr>
              <a:t>management</a:t>
            </a:r>
            <a:endParaRPr lang="de-AT" sz="2400" dirty="0"/>
          </a:p>
          <a:p>
            <a:pPr lvl="1">
              <a:lnSpc>
                <a:spcPct val="110000"/>
              </a:lnSpc>
              <a:buFont typeface="Arial" panose="020B0604020202020204" pitchFamily="34" charset="0"/>
              <a:buChar char="•"/>
            </a:pPr>
            <a:endParaRPr lang="de-AT" sz="1600" dirty="0"/>
          </a:p>
          <a:p>
            <a:pPr lvl="1">
              <a:lnSpc>
                <a:spcPct val="110000"/>
              </a:lnSpc>
              <a:buFont typeface="Wingdings" panose="05000000000000000000" pitchFamily="2" charset="2"/>
              <a:buChar char="Ø"/>
            </a:pPr>
            <a:endParaRPr lang="de-AT" sz="1600" dirty="0"/>
          </a:p>
          <a:p>
            <a:pPr>
              <a:buFont typeface="Wingdings" panose="05000000000000000000" pitchFamily="2" charset="2"/>
              <a:buChar char="Ø"/>
            </a:pPr>
            <a:endParaRPr lang="de-AT" dirty="0" smtClean="0"/>
          </a:p>
          <a:p>
            <a:endParaRPr lang="de-AT" dirty="0" smtClean="0">
              <a:solidFill>
                <a:schemeClr val="tx1">
                  <a:lumMod val="60000"/>
                  <a:lumOff val="40000"/>
                </a:schemeClr>
              </a:solidFill>
            </a:endParaRPr>
          </a:p>
          <a:p>
            <a:endParaRPr lang="de-AT" dirty="0">
              <a:solidFill>
                <a:schemeClr val="tx1">
                  <a:lumMod val="60000"/>
                  <a:lumOff val="40000"/>
                </a:schemeClr>
              </a:solidFill>
            </a:endParaRPr>
          </a:p>
          <a:p>
            <a:endParaRPr lang="de-AT"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1128"/>
            <a:ext cx="9906000" cy="2590419"/>
          </a:xfrm>
          <a:prstGeom prst="rect">
            <a:avLst/>
          </a:prstGeom>
        </p:spPr>
      </p:pic>
    </p:spTree>
    <p:extLst>
      <p:ext uri="{BB962C8B-B14F-4D97-AF65-F5344CB8AC3E}">
        <p14:creationId xmlns:p14="http://schemas.microsoft.com/office/powerpoint/2010/main" val="174084021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Project management: STRUCTURE</a:t>
            </a:r>
            <a:endParaRPr lang="en-GB" dirty="0"/>
          </a:p>
        </p:txBody>
      </p:sp>
      <p:pic>
        <p:nvPicPr>
          <p:cNvPr id="6" name="Inhaltsplatzhalter 5"/>
          <p:cNvPicPr>
            <a:picLocks noGrp="1" noChangeAspect="1"/>
          </p:cNvPicPr>
          <p:nvPr>
            <p:ph idx="1"/>
          </p:nvPr>
        </p:nvPicPr>
        <p:blipFill>
          <a:blip r:embed="rId3"/>
          <a:stretch>
            <a:fillRect/>
          </a:stretch>
        </p:blipFill>
        <p:spPr>
          <a:xfrm>
            <a:off x="1069181" y="1488281"/>
            <a:ext cx="7696200" cy="4086225"/>
          </a:xfrm>
          <a:prstGeom prst="rect">
            <a:avLst/>
          </a:prstGeom>
        </p:spPr>
      </p:pic>
    </p:spTree>
    <p:extLst>
      <p:ext uri="{BB962C8B-B14F-4D97-AF65-F5344CB8AC3E}">
        <p14:creationId xmlns:p14="http://schemas.microsoft.com/office/powerpoint/2010/main" val="23106971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SP_powerpoint21-27">
  <a:themeElements>
    <a:clrScheme name="ASP 2021/27">
      <a:dk1>
        <a:srgbClr val="3F3E3E"/>
      </a:dk1>
      <a:lt1>
        <a:srgbClr val="FFFFFF"/>
      </a:lt1>
      <a:dk2>
        <a:srgbClr val="EBF0E9"/>
      </a:dk2>
      <a:lt2>
        <a:srgbClr val="F4F8FB"/>
      </a:lt2>
      <a:accent1>
        <a:srgbClr val="538257"/>
      </a:accent1>
      <a:accent2>
        <a:srgbClr val="8BAA76"/>
      </a:accent2>
      <a:accent3>
        <a:srgbClr val="799641"/>
      </a:accent3>
      <a:accent4>
        <a:srgbClr val="8CAABE"/>
      </a:accent4>
      <a:accent5>
        <a:srgbClr val="D23838"/>
      </a:accent5>
      <a:accent6>
        <a:srgbClr val="AF512B"/>
      </a:accent6>
      <a:hlink>
        <a:srgbClr val="333333"/>
      </a:hlink>
      <a:folHlink>
        <a:srgbClr val="333333"/>
      </a:folHlink>
    </a:clrScheme>
    <a:fontScheme name="ASP_2021-27">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524_Project management_Sustainability.potx" id="{27395113-D764-45E5-821A-87DF4300FBAA}" vid="{581E453A-3370-48C5-A681-FF97D7B2D93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20220524_Project management_Sustainability</Template>
  <TotalTime>0</TotalTime>
  <Words>753</Words>
  <Application>Microsoft Office PowerPoint</Application>
  <PresentationFormat>A4-Papier (210 x 297 mm)</PresentationFormat>
  <Paragraphs>117</Paragraphs>
  <Slides>20</Slides>
  <Notes>20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8" baseType="lpstr">
      <vt:lpstr>Arial</vt:lpstr>
      <vt:lpstr>Calibri</vt:lpstr>
      <vt:lpstr>Courier New</vt:lpstr>
      <vt:lpstr>Trebuchet MS</vt:lpstr>
      <vt:lpstr>Verdana</vt:lpstr>
      <vt:lpstr>Wingdings</vt:lpstr>
      <vt:lpstr>ASP_powerpoint21-27</vt:lpstr>
      <vt:lpstr>think-cell Folie</vt:lpstr>
      <vt:lpstr> “What you do makes a difference, and you have to decide what kind of difference you want to make.”</vt:lpstr>
      <vt:lpstr>WARM-UP </vt:lpstr>
      <vt:lpstr>WARM-UP</vt:lpstr>
      <vt:lpstr>WARM-UP</vt:lpstr>
      <vt:lpstr>PowerPoint-Präsentation</vt:lpstr>
      <vt:lpstr>Overview</vt:lpstr>
      <vt:lpstr>Project management</vt:lpstr>
      <vt:lpstr>Background information</vt:lpstr>
      <vt:lpstr>Project management: STRUCTURE</vt:lpstr>
      <vt:lpstr>Project management: PROCESS</vt:lpstr>
      <vt:lpstr>Project start process</vt:lpstr>
      <vt:lpstr>Project management: PROCESS</vt:lpstr>
      <vt:lpstr>Project management: PROCESS</vt:lpstr>
      <vt:lpstr>Project management: PROCESS</vt:lpstr>
      <vt:lpstr>Project management: TOOLS</vt:lpstr>
      <vt:lpstr>sustainability</vt:lpstr>
      <vt:lpstr>Why project greening? </vt:lpstr>
      <vt:lpstr>Project greening</vt:lpstr>
      <vt:lpstr>Promoting the project ́s environmental achievements</vt:lpstr>
      <vt:lpstr>More on Project management &amp; Sustainability…</vt:lpstr>
    </vt:vector>
  </TitlesOfParts>
  <Company>Land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Habjan Jana</dc:creator>
  <cp:lastModifiedBy>Habjan Jana</cp:lastModifiedBy>
  <cp:revision>47</cp:revision>
  <cp:lastPrinted>2022-05-23T09:24:26Z</cp:lastPrinted>
  <dcterms:created xsi:type="dcterms:W3CDTF">2022-05-17T08:24:40Z</dcterms:created>
  <dcterms:modified xsi:type="dcterms:W3CDTF">2022-05-23T21:07:03Z</dcterms:modified>
</cp:coreProperties>
</file>