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5"/>
  </p:notesMasterIdLst>
  <p:sldIdLst>
    <p:sldId id="256" r:id="rId2"/>
    <p:sldId id="272" r:id="rId3"/>
    <p:sldId id="275" r:id="rId4"/>
    <p:sldId id="276" r:id="rId5"/>
    <p:sldId id="277" r:id="rId6"/>
    <p:sldId id="280" r:id="rId7"/>
    <p:sldId id="271" r:id="rId8"/>
    <p:sldId id="315" r:id="rId9"/>
    <p:sldId id="285" r:id="rId10"/>
    <p:sldId id="319" r:id="rId11"/>
    <p:sldId id="322" r:id="rId12"/>
    <p:sldId id="320" r:id="rId13"/>
    <p:sldId id="284" r:id="rId14"/>
    <p:sldId id="288" r:id="rId15"/>
    <p:sldId id="323" r:id="rId16"/>
    <p:sldId id="289" r:id="rId17"/>
    <p:sldId id="291" r:id="rId18"/>
    <p:sldId id="293" r:id="rId19"/>
    <p:sldId id="301" r:id="rId20"/>
    <p:sldId id="302" r:id="rId21"/>
    <p:sldId id="303" r:id="rId22"/>
    <p:sldId id="308" r:id="rId23"/>
    <p:sldId id="309" r:id="rId24"/>
  </p:sldIdLst>
  <p:sldSz cx="9906000" cy="6858000" type="A4"/>
  <p:notesSz cx="6797675" cy="9928225"/>
  <p:custDataLst>
    <p:tags r:id="rId2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15:clr>
            <a:srgbClr val="A4A3A4"/>
          </p15:clr>
        </p15:guide>
        <p15:guide id="4" pos="398" userDrawn="1">
          <p15:clr>
            <a:srgbClr val="A4A3A4"/>
          </p15:clr>
        </p15:guide>
        <p15:guide id="5" pos="5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4E7"/>
    <a:srgbClr val="F4F8F1"/>
    <a:srgbClr val="969696"/>
    <a:srgbClr val="004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118" d="100"/>
          <a:sy n="118" d="100"/>
        </p:scale>
        <p:origin x="1172" y="72"/>
      </p:cViewPr>
      <p:guideLst>
        <p:guide orient="horz" pos="663"/>
        <p:guide/>
        <p:guide pos="398"/>
        <p:guide pos="58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CD91A0D-1A70-41E1-BC73-70A1729D0F04}" type="datetimeFigureOut">
              <a:rPr lang="de-DE" smtClean="0"/>
              <a:t>24.05.2022</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1E8E322-E53A-4292-A0BC-6248CBB672D0}" type="slidenum">
              <a:rPr lang="de-DE" smtClean="0"/>
              <a:t>‹Nr.›</a:t>
            </a:fld>
            <a:endParaRPr lang="de-DE"/>
          </a:p>
        </p:txBody>
      </p:sp>
    </p:spTree>
    <p:extLst>
      <p:ext uri="{BB962C8B-B14F-4D97-AF65-F5344CB8AC3E}">
        <p14:creationId xmlns:p14="http://schemas.microsoft.com/office/powerpoint/2010/main" val="43416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E8E322-E53A-4292-A0BC-6248CBB672D0}" type="slidenum">
              <a:rPr lang="de-DE" smtClean="0"/>
              <a:t>2</a:t>
            </a:fld>
            <a:endParaRPr lang="de-DE"/>
          </a:p>
        </p:txBody>
      </p:sp>
      <p:sp>
        <p:nvSpPr>
          <p:cNvPr id="5" name="Date Placeholder 4"/>
          <p:cNvSpPr>
            <a:spLocks noGrp="1"/>
          </p:cNvSpPr>
          <p:nvPr>
            <p:ph type="dt" idx="11"/>
          </p:nvPr>
        </p:nvSpPr>
        <p:spPr/>
        <p:txBody>
          <a:bodyPr/>
          <a:lstStyle/>
          <a:p>
            <a:r>
              <a:rPr lang="de-DE" smtClean="0"/>
              <a:t>24-25.10.2017</a:t>
            </a:r>
            <a:endParaRPr lang="de-DE"/>
          </a:p>
        </p:txBody>
      </p:sp>
      <p:sp>
        <p:nvSpPr>
          <p:cNvPr id="6" name="Header Placeholder 5"/>
          <p:cNvSpPr>
            <a:spLocks noGrp="1"/>
          </p:cNvSpPr>
          <p:nvPr>
            <p:ph type="hdr" sz="quarter" idx="12"/>
          </p:nvPr>
        </p:nvSpPr>
        <p:spPr/>
        <p:txBody>
          <a:bodyPr/>
          <a:lstStyle/>
          <a:p>
            <a:r>
              <a:rPr lang="it-IT" smtClean="0"/>
              <a:t>Alpine Space - Applicants seminar</a:t>
            </a:r>
            <a:endParaRPr lang="de-DE"/>
          </a:p>
        </p:txBody>
      </p:sp>
    </p:spTree>
    <p:extLst>
      <p:ext uri="{BB962C8B-B14F-4D97-AF65-F5344CB8AC3E}">
        <p14:creationId xmlns:p14="http://schemas.microsoft.com/office/powerpoint/2010/main" val="249045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Header Placeholder 3"/>
          <p:cNvSpPr>
            <a:spLocks noGrp="1"/>
          </p:cNvSpPr>
          <p:nvPr>
            <p:ph type="hdr" sz="quarter" idx="10"/>
          </p:nvPr>
        </p:nvSpPr>
        <p:spPr/>
        <p:txBody>
          <a:bodyPr/>
          <a:lstStyle/>
          <a:p>
            <a:r>
              <a:rPr lang="it-IT" smtClean="0"/>
              <a:t>Alpine Space - Applicants seminar</a:t>
            </a:r>
            <a:endParaRPr lang="de-DE"/>
          </a:p>
        </p:txBody>
      </p:sp>
      <p:sp>
        <p:nvSpPr>
          <p:cNvPr id="5" name="Date Placeholder 4"/>
          <p:cNvSpPr>
            <a:spLocks noGrp="1"/>
          </p:cNvSpPr>
          <p:nvPr>
            <p:ph type="dt" idx="11"/>
          </p:nvPr>
        </p:nvSpPr>
        <p:spPr/>
        <p:txBody>
          <a:bodyPr/>
          <a:lstStyle/>
          <a:p>
            <a:r>
              <a:rPr lang="de-DE" smtClean="0"/>
              <a:t>24-25.10.2017</a:t>
            </a:r>
            <a:endParaRPr lang="de-DE"/>
          </a:p>
        </p:txBody>
      </p:sp>
      <p:sp>
        <p:nvSpPr>
          <p:cNvPr id="6" name="Slide Number Placeholder 5"/>
          <p:cNvSpPr>
            <a:spLocks noGrp="1"/>
          </p:cNvSpPr>
          <p:nvPr>
            <p:ph type="sldNum" sz="quarter" idx="12"/>
          </p:nvPr>
        </p:nvSpPr>
        <p:spPr/>
        <p:txBody>
          <a:bodyPr/>
          <a:lstStyle/>
          <a:p>
            <a:fld id="{71E8E322-E53A-4292-A0BC-6248CBB672D0}" type="slidenum">
              <a:rPr lang="de-DE" smtClean="0"/>
              <a:t>4</a:t>
            </a:fld>
            <a:endParaRPr lang="de-DE"/>
          </a:p>
        </p:txBody>
      </p:sp>
    </p:spTree>
    <p:extLst>
      <p:ext uri="{BB962C8B-B14F-4D97-AF65-F5344CB8AC3E}">
        <p14:creationId xmlns:p14="http://schemas.microsoft.com/office/powerpoint/2010/main" val="184964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E8E322-E53A-4292-A0BC-6248CBB672D0}" type="slidenum">
              <a:rPr lang="de-DE" smtClean="0"/>
              <a:t>5</a:t>
            </a:fld>
            <a:endParaRPr lang="de-DE"/>
          </a:p>
        </p:txBody>
      </p:sp>
      <p:sp>
        <p:nvSpPr>
          <p:cNvPr id="5" name="Date Placeholder 4"/>
          <p:cNvSpPr>
            <a:spLocks noGrp="1"/>
          </p:cNvSpPr>
          <p:nvPr>
            <p:ph type="dt" idx="11"/>
          </p:nvPr>
        </p:nvSpPr>
        <p:spPr/>
        <p:txBody>
          <a:bodyPr/>
          <a:lstStyle/>
          <a:p>
            <a:r>
              <a:rPr lang="de-DE" smtClean="0"/>
              <a:t>24-25.10.2017</a:t>
            </a:r>
            <a:endParaRPr lang="de-DE"/>
          </a:p>
        </p:txBody>
      </p:sp>
      <p:sp>
        <p:nvSpPr>
          <p:cNvPr id="6" name="Header Placeholder 5"/>
          <p:cNvSpPr>
            <a:spLocks noGrp="1"/>
          </p:cNvSpPr>
          <p:nvPr>
            <p:ph type="hdr" sz="quarter" idx="12"/>
          </p:nvPr>
        </p:nvSpPr>
        <p:spPr/>
        <p:txBody>
          <a:bodyPr/>
          <a:lstStyle/>
          <a:p>
            <a:r>
              <a:rPr lang="it-IT" smtClean="0"/>
              <a:t>Alpine Space - Applicants seminar</a:t>
            </a:r>
            <a:endParaRPr lang="de-DE"/>
          </a:p>
        </p:txBody>
      </p:sp>
    </p:spTree>
    <p:extLst>
      <p:ext uri="{BB962C8B-B14F-4D97-AF65-F5344CB8AC3E}">
        <p14:creationId xmlns:p14="http://schemas.microsoft.com/office/powerpoint/2010/main" val="3889954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4.emf"/><Relationship Id="rId5" Type="http://schemas.openxmlformats.org/officeDocument/2006/relationships/slideMaster" Target="../slideMasters/slideMaster1.xml"/><Relationship Id="rId10" Type="http://schemas.openxmlformats.org/officeDocument/2006/relationships/oleObject" Target="../embeddings/oleObject7.bin"/><Relationship Id="rId4" Type="http://schemas.openxmlformats.org/officeDocument/2006/relationships/tags" Target="../tags/tag8.xml"/><Relationship Id="rId9"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slideMaster" Target="../slideMasters/slideMaster1.xml"/><Relationship Id="rId10" Type="http://schemas.openxmlformats.org/officeDocument/2006/relationships/image" Target="../media/image4.emf"/><Relationship Id="rId4" Type="http://schemas.openxmlformats.org/officeDocument/2006/relationships/tags" Target="../tags/tag11.xml"/><Relationship Id="rId9"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4.emf"/><Relationship Id="rId5" Type="http://schemas.openxmlformats.org/officeDocument/2006/relationships/slideMaster" Target="../slideMasters/slideMaster1.xml"/><Relationship Id="rId10" Type="http://schemas.openxmlformats.org/officeDocument/2006/relationships/oleObject" Target="../embeddings/oleObject7.bin"/><Relationship Id="rId4" Type="http://schemas.openxmlformats.org/officeDocument/2006/relationships/tags" Target="../tags/tag14.xml"/><Relationship Id="rId9"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988840"/>
            <a:ext cx="9906000" cy="4863807"/>
          </a:xfrm>
          <a:prstGeom prst="rect">
            <a:avLst/>
          </a:prstGeom>
        </p:spPr>
      </p:pic>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808157510"/>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9481"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721" y="1589"/>
                        <a:ext cx="1719" cy="1587"/>
                      </a:xfrm>
                      <a:prstGeom prst="rect">
                        <a:avLst/>
                      </a:prstGeom>
                    </p:spPr>
                  </p:pic>
                </p:oleObj>
              </mc:Fallback>
            </mc:AlternateContent>
          </a:graphicData>
        </a:graphic>
      </p:graphicFrame>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1825" y="1810597"/>
            <a:ext cx="4969247" cy="4154043"/>
          </a:xfrm>
          <a:prstGeom prst="rect">
            <a:avLst/>
          </a:prstGeom>
        </p:spPr>
      </p:pic>
      <p:cxnSp>
        <p:nvCxnSpPr>
          <p:cNvPr id="5" name="Gerade Verbindung 12"/>
          <p:cNvCxnSpPr/>
          <p:nvPr userDrawn="1"/>
        </p:nvCxnSpPr>
        <p:spPr>
          <a:xfrm>
            <a:off x="632520" y="2708920"/>
            <a:ext cx="388843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Gerade Verbindung 12"/>
          <p:cNvCxnSpPr/>
          <p:nvPr userDrawn="1"/>
        </p:nvCxnSpPr>
        <p:spPr>
          <a:xfrm>
            <a:off x="5745088" y="2708920"/>
            <a:ext cx="352908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21B70580-6681-7688-B4B9-2856F3E97BB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8640" y="332656"/>
            <a:ext cx="4064000" cy="1219200"/>
          </a:xfrm>
          <a:prstGeom prst="rect">
            <a:avLst/>
          </a:prstGeom>
        </p:spPr>
      </p:pic>
    </p:spTree>
    <p:extLst>
      <p:ext uri="{BB962C8B-B14F-4D97-AF65-F5344CB8AC3E}">
        <p14:creationId xmlns:p14="http://schemas.microsoft.com/office/powerpoint/2010/main" val="319404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with Symbol">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8756365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5"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116632"/>
            <a:ext cx="6971524" cy="868220"/>
          </a:xfrm>
        </p:spPr>
        <p:txBody>
          <a:bodyPr anchor="b">
            <a:normAutofit/>
          </a:bodyPr>
          <a:lstStyle>
            <a:lvl1pPr algn="l">
              <a:defRPr sz="3000" cap="none" baseline="0">
                <a:solidFill>
                  <a:schemeClr val="tx1"/>
                </a:solidFill>
                <a:latin typeface="Trebuchet MS" panose="020B0603020202020204" pitchFamily="34" charset="0"/>
                <a:cs typeface="Arial" panose="020B0604020202020204" pitchFamily="34" charset="0"/>
              </a:defRPr>
            </a:lvl1pPr>
          </a:lstStyle>
          <a:p>
            <a:r>
              <a:rPr lang="de-DE" noProof="0" smtClean="0"/>
              <a:t>Titelmasterformat durch Klicken bearbeiten</a:t>
            </a:r>
            <a:endParaRPr lang="en-GB" noProof="0" dirty="0"/>
          </a:p>
        </p:txBody>
      </p:sp>
      <p:sp>
        <p:nvSpPr>
          <p:cNvPr id="3" name="Inhaltsplatzhalter 2"/>
          <p:cNvSpPr>
            <a:spLocks noGrp="1"/>
          </p:cNvSpPr>
          <p:nvPr>
            <p:ph idx="1"/>
          </p:nvPr>
        </p:nvSpPr>
        <p:spPr>
          <a:xfrm>
            <a:off x="560852" y="1268760"/>
            <a:ext cx="8712628" cy="4525963"/>
          </a:xfrm>
        </p:spPr>
        <p:txBody>
          <a:bodyPr/>
          <a:lstStyle>
            <a:lvl1pPr marL="342900" indent="-342900">
              <a:buFont typeface="Arial"/>
              <a:buChar char="•"/>
              <a:defRPr sz="2000">
                <a:solidFill>
                  <a:schemeClr val="tx1"/>
                </a:solidFill>
                <a:latin typeface="Trebuchet MS" panose="020B0603020202020204" pitchFamily="34" charset="0"/>
                <a:cs typeface="Arial" panose="020B0604020202020204" pitchFamily="34" charset="0"/>
              </a:defRPr>
            </a:lvl1pPr>
            <a:lvl2pPr marL="742950" indent="-285750">
              <a:buFont typeface="Arial"/>
              <a:buChar char="•"/>
              <a:defRPr sz="1800">
                <a:solidFill>
                  <a:schemeClr val="tx1"/>
                </a:solidFill>
                <a:latin typeface="Trebuchet MS" panose="020B0603020202020204" pitchFamily="34" charset="0"/>
                <a:cs typeface="Arial" panose="020B0604020202020204" pitchFamily="34" charset="0"/>
              </a:defRPr>
            </a:lvl2pPr>
            <a:lvl3pPr marL="1143000" indent="-228600">
              <a:buFont typeface="Arial"/>
              <a:buChar char="•"/>
              <a:defRPr sz="1600">
                <a:solidFill>
                  <a:schemeClr val="tx1"/>
                </a:solidFill>
                <a:latin typeface="Trebuchet MS" panose="020B0603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de-DE" noProof="0" smtClean="0"/>
              <a:t>Formatvorlagen des Textmasters bearbeiten</a:t>
            </a:r>
          </a:p>
          <a:p>
            <a:pPr lvl="1"/>
            <a:r>
              <a:rPr lang="de-DE" noProof="0" smtClean="0"/>
              <a:t>Zweite Ebene</a:t>
            </a:r>
          </a:p>
          <a:p>
            <a:pPr lvl="2"/>
            <a:r>
              <a:rPr lang="de-DE" noProof="0" smtClean="0"/>
              <a:t>Dritte Ebene</a:t>
            </a:r>
          </a:p>
        </p:txBody>
      </p:sp>
      <p:cxnSp>
        <p:nvCxnSpPr>
          <p:cNvPr id="12" name="Gerade Verbindung 12"/>
          <p:cNvCxnSpPr/>
          <p:nvPr/>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3447347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6"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9" name="Gerade Verbindung 12"/>
          <p:cNvCxnSpPr/>
          <p:nvPr/>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13" name="Objekt 12" hidden="1"/>
          <p:cNvGraphicFramePr>
            <a:graphicFrameLocks noChangeAspect="1"/>
          </p:cNvGraphicFramePr>
          <p:nvPr userDrawn="1">
            <p:custDataLst>
              <p:tags r:id="rId4"/>
            </p:custDataLst>
            <p:extLst>
              <p:ext uri="{D42A27DB-BD31-4B8C-83A1-F6EECF244321}">
                <p14:modId xmlns:p14="http://schemas.microsoft.com/office/powerpoint/2010/main" val="2309436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7" name="think-cell Folie" r:id="rId10" imgW="270" imgH="270" progId="TCLayout.ActiveDocument.1">
                  <p:embed/>
                </p:oleObj>
              </mc:Choice>
              <mc:Fallback>
                <p:oleObj name="think-cell Folie" r:id="rId10"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cxnSp>
        <p:nvCxnSpPr>
          <p:cNvPr id="14" name="Gerade Verbindung 12"/>
          <p:cNvCxnSpPr/>
          <p:nvPr userDrawn="1"/>
        </p:nvCxnSpPr>
        <p:spPr>
          <a:xfrm>
            <a:off x="632520" y="1124744"/>
            <a:ext cx="741682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pic>
        <p:nvPicPr>
          <p:cNvPr id="18" name="Grafik 17">
            <a:extLst>
              <a:ext uri="{FF2B5EF4-FFF2-40B4-BE49-F238E27FC236}">
                <a16:creationId xmlns:a16="http://schemas.microsoft.com/office/drawing/2014/main" id="{105942E9-1EF4-78E7-D9C8-29BD06B750B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13240" y="6097084"/>
            <a:ext cx="2308987" cy="692696"/>
          </a:xfrm>
          <a:prstGeom prst="rect">
            <a:avLst/>
          </a:prstGeom>
        </p:spPr>
      </p:pic>
    </p:spTree>
    <p:extLst>
      <p:ext uri="{BB962C8B-B14F-4D97-AF65-F5344CB8AC3E}">
        <p14:creationId xmlns:p14="http://schemas.microsoft.com/office/powerpoint/2010/main" val="293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4013997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79"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116632"/>
            <a:ext cx="6971524" cy="868220"/>
          </a:xfrm>
        </p:spPr>
        <p:txBody>
          <a:bodyPr anchor="b">
            <a:normAutofit/>
          </a:bodyPr>
          <a:lstStyle>
            <a:lvl1pPr algn="l">
              <a:defRPr sz="3000" cap="none" baseline="0">
                <a:solidFill>
                  <a:schemeClr val="tx1"/>
                </a:solidFill>
                <a:latin typeface="Trebuchet MS" panose="020B0603020202020204" pitchFamily="34" charset="0"/>
                <a:cs typeface="Arial" panose="020B0604020202020204" pitchFamily="34" charset="0"/>
              </a:defRPr>
            </a:lvl1pPr>
          </a:lstStyle>
          <a:p>
            <a:r>
              <a:rPr lang="de-DE" noProof="0" smtClean="0"/>
              <a:t>Titelmasterformat durch Klicken bearbeiten</a:t>
            </a:r>
            <a:endParaRPr lang="en-GB" noProof="0" dirty="0"/>
          </a:p>
        </p:txBody>
      </p:sp>
      <p:sp>
        <p:nvSpPr>
          <p:cNvPr id="3" name="Inhaltsplatzhalter 2"/>
          <p:cNvSpPr>
            <a:spLocks noGrp="1"/>
          </p:cNvSpPr>
          <p:nvPr>
            <p:ph idx="1"/>
          </p:nvPr>
        </p:nvSpPr>
        <p:spPr>
          <a:xfrm>
            <a:off x="560852" y="1268760"/>
            <a:ext cx="8712628" cy="4525963"/>
          </a:xfrm>
        </p:spPr>
        <p:txBody>
          <a:bodyPr/>
          <a:lstStyle>
            <a:lvl1pPr marL="342900" indent="-342900">
              <a:buFont typeface="Arial"/>
              <a:buChar char="•"/>
              <a:defRPr sz="2000">
                <a:solidFill>
                  <a:schemeClr val="tx1"/>
                </a:solidFill>
                <a:latin typeface="Trebuchet MS" panose="020B0603020202020204" pitchFamily="34" charset="0"/>
                <a:cs typeface="Arial" panose="020B0604020202020204" pitchFamily="34" charset="0"/>
              </a:defRPr>
            </a:lvl1pPr>
            <a:lvl2pPr marL="742950" indent="-285750">
              <a:buFont typeface="Arial"/>
              <a:buChar char="•"/>
              <a:defRPr sz="1800">
                <a:solidFill>
                  <a:schemeClr val="tx1"/>
                </a:solidFill>
                <a:latin typeface="Trebuchet MS" panose="020B0603020202020204" pitchFamily="34" charset="0"/>
                <a:cs typeface="Arial" panose="020B0604020202020204" pitchFamily="34" charset="0"/>
              </a:defRPr>
            </a:lvl2pPr>
            <a:lvl3pPr marL="1143000" indent="-228600">
              <a:buFont typeface="Arial"/>
              <a:buChar char="•"/>
              <a:defRPr sz="1600">
                <a:solidFill>
                  <a:schemeClr val="tx1"/>
                </a:solidFill>
                <a:latin typeface="Trebuchet MS" panose="020B0603020202020204" pitchFamily="34" charset="0"/>
                <a:cs typeface="Arial" panose="020B0604020202020204" pitchFamily="34" charset="0"/>
              </a:defRPr>
            </a:lvl3pPr>
            <a:lvl4pPr>
              <a:defRPr>
                <a:solidFill>
                  <a:srgbClr val="969696"/>
                </a:solidFill>
                <a:latin typeface="Arial" panose="020B0604020202020204" pitchFamily="34" charset="0"/>
                <a:cs typeface="Arial" panose="020B0604020202020204" pitchFamily="34" charset="0"/>
              </a:defRPr>
            </a:lvl4pPr>
            <a:lvl5pPr>
              <a:defRPr>
                <a:solidFill>
                  <a:srgbClr val="969696"/>
                </a:solidFill>
                <a:latin typeface="Arial" panose="020B0604020202020204" pitchFamily="34" charset="0"/>
                <a:cs typeface="Arial" panose="020B0604020202020204" pitchFamily="34" charset="0"/>
              </a:defRPr>
            </a:lvl5pPr>
          </a:lstStyle>
          <a:p>
            <a:pPr lvl="0"/>
            <a:r>
              <a:rPr lang="de-DE" noProof="0" smtClean="0"/>
              <a:t>Formatvorlagen des Textmasters bearbeiten</a:t>
            </a:r>
          </a:p>
          <a:p>
            <a:pPr lvl="1"/>
            <a:r>
              <a:rPr lang="de-DE" noProof="0" smtClean="0"/>
              <a:t>Zweite Ebene</a:t>
            </a:r>
          </a:p>
          <a:p>
            <a:pPr lvl="2"/>
            <a:r>
              <a:rPr lang="de-DE" noProof="0" smtClean="0"/>
              <a:t>Dritte Ebene</a:t>
            </a:r>
          </a:p>
        </p:txBody>
      </p:sp>
      <p:cxnSp>
        <p:nvCxnSpPr>
          <p:cNvPr id="12" name="Gerade Verbindung 12"/>
          <p:cNvCxnSpPr/>
          <p:nvPr userDrawn="1"/>
        </p:nvCxnSpPr>
        <p:spPr>
          <a:xfrm>
            <a:off x="632520" y="1124744"/>
            <a:ext cx="892899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273335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80" name="think-cell Folie" r:id="rId8" imgW="270" imgH="270" progId="TCLayout.ActiveDocument.1">
                  <p:embed/>
                </p:oleObj>
              </mc:Choice>
              <mc:Fallback>
                <p:oleObj name="think-cell Folie" r:id="rId8"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11" name="Objekt 10" hidden="1"/>
          <p:cNvGraphicFramePr>
            <a:graphicFrameLocks noChangeAspect="1"/>
          </p:cNvGraphicFramePr>
          <p:nvPr userDrawn="1">
            <p:custDataLst>
              <p:tags r:id="rId4"/>
            </p:custDataLst>
            <p:extLst>
              <p:ext uri="{D42A27DB-BD31-4B8C-83A1-F6EECF244321}">
                <p14:modId xmlns:p14="http://schemas.microsoft.com/office/powerpoint/2010/main" val="3955663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81"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3" name="Grafik 12">
            <a:extLst>
              <a:ext uri="{FF2B5EF4-FFF2-40B4-BE49-F238E27FC236}">
                <a16:creationId xmlns:a16="http://schemas.microsoft.com/office/drawing/2014/main" id="{F4F5184C-9664-DAAA-9CCF-D5739C70299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96541" y="360041"/>
            <a:ext cx="2308987" cy="692696"/>
          </a:xfrm>
          <a:prstGeom prst="rect">
            <a:avLst/>
          </a:prstGeom>
        </p:spPr>
      </p:pic>
    </p:spTree>
    <p:extLst>
      <p:ext uri="{BB962C8B-B14F-4D97-AF65-F5344CB8AC3E}">
        <p14:creationId xmlns:p14="http://schemas.microsoft.com/office/powerpoint/2010/main" val="7452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or Chapter">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866125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9" name="think-cell Folie" r:id="rId6" imgW="270" imgH="270" progId="TCLayout.ActiveDocument.1">
                  <p:embed/>
                </p:oleObj>
              </mc:Choice>
              <mc:Fallback>
                <p:oleObj name="think-cell Folie" r:id="rId6" imgW="270" imgH="270" progId="TCLayout.ActiveDocument.1">
                  <p:embed/>
                  <p:pic>
                    <p:nvPicPr>
                      <p:cNvPr id="7" name="Objekt 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60512" y="2493392"/>
            <a:ext cx="8713663" cy="868220"/>
          </a:xfrm>
        </p:spPr>
        <p:txBody>
          <a:bodyPr anchor="ctr">
            <a:normAutofit/>
          </a:bodyPr>
          <a:lstStyle>
            <a:lvl1pPr algn="l">
              <a:defRPr sz="3600" b="1" cap="all" baseline="0">
                <a:solidFill>
                  <a:schemeClr val="accent1"/>
                </a:solidFill>
                <a:latin typeface="Trebuchet MS" panose="020B0603020202020204" pitchFamily="34" charset="0"/>
                <a:cs typeface="Arial" panose="020B0604020202020204" pitchFamily="34" charset="0"/>
              </a:defRPr>
            </a:lvl1pPr>
          </a:lstStyle>
          <a:p>
            <a:r>
              <a:rPr lang="de-DE" noProof="0" smtClean="0"/>
              <a:t>Titelmasterformat durch Klicken bearbeiten</a:t>
            </a:r>
            <a:endParaRPr lang="en-GB" noProof="0" dirty="0"/>
          </a:p>
        </p:txBody>
      </p: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8" name="Objekt 7" hidden="1"/>
          <p:cNvGraphicFramePr>
            <a:graphicFrameLocks noChangeAspect="1"/>
          </p:cNvGraphicFramePr>
          <p:nvPr>
            <p:custDataLst>
              <p:tags r:id="rId3"/>
            </p:custDataLst>
            <p:extLst>
              <p:ext uri="{D42A27DB-BD31-4B8C-83A1-F6EECF244321}">
                <p14:modId xmlns:p14="http://schemas.microsoft.com/office/powerpoint/2010/main" val="124300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0"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graphicFrame>
        <p:nvGraphicFramePr>
          <p:cNvPr id="13" name="Objekt 12" hidden="1"/>
          <p:cNvGraphicFramePr>
            <a:graphicFrameLocks noChangeAspect="1"/>
          </p:cNvGraphicFramePr>
          <p:nvPr userDrawn="1">
            <p:custDataLst>
              <p:tags r:id="rId4"/>
            </p:custDataLst>
            <p:extLst>
              <p:ext uri="{D42A27DB-BD31-4B8C-83A1-F6EECF244321}">
                <p14:modId xmlns:p14="http://schemas.microsoft.com/office/powerpoint/2010/main" val="643847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1" name="think-cell Folie" r:id="rId10" imgW="270" imgH="270" progId="TCLayout.ActiveDocument.1">
                  <p:embed/>
                </p:oleObj>
              </mc:Choice>
              <mc:Fallback>
                <p:oleObj name="think-cell Folie" r:id="rId10" imgW="270" imgH="270" progId="TCLayout.ActiveDocument.1">
                  <p:embed/>
                  <p:pic>
                    <p:nvPicPr>
                      <p:cNvPr id="13" name="Objekt 1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6" name="Grafik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21352" y="330808"/>
            <a:ext cx="1152127" cy="865944"/>
          </a:xfrm>
          <a:prstGeom prst="rect">
            <a:avLst/>
          </a:prstGeom>
        </p:spPr>
      </p:pic>
      <p:cxnSp>
        <p:nvCxnSpPr>
          <p:cNvPr id="17" name="Gerade Verbindung 12"/>
          <p:cNvCxnSpPr/>
          <p:nvPr userDrawn="1"/>
        </p:nvCxnSpPr>
        <p:spPr>
          <a:xfrm>
            <a:off x="632520" y="3645520"/>
            <a:ext cx="86416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12"/>
          <p:cNvCxnSpPr/>
          <p:nvPr userDrawn="1"/>
        </p:nvCxnSpPr>
        <p:spPr>
          <a:xfrm>
            <a:off x="632520" y="2133352"/>
            <a:ext cx="86416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Inhaltsplatzhalter 28"/>
          <p:cNvSpPr>
            <a:spLocks noGrp="1"/>
          </p:cNvSpPr>
          <p:nvPr>
            <p:ph sz="quarter" idx="11"/>
          </p:nvPr>
        </p:nvSpPr>
        <p:spPr>
          <a:xfrm>
            <a:off x="560512" y="3861544"/>
            <a:ext cx="8713663" cy="863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pic>
        <p:nvPicPr>
          <p:cNvPr id="19" name="Grafik 18">
            <a:extLst>
              <a:ext uri="{FF2B5EF4-FFF2-40B4-BE49-F238E27FC236}">
                <a16:creationId xmlns:a16="http://schemas.microsoft.com/office/drawing/2014/main" id="{A6B47174-D338-8A0A-E6EC-B8C50A7984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13240" y="6097084"/>
            <a:ext cx="2308987" cy="692696"/>
          </a:xfrm>
          <a:prstGeom prst="rect">
            <a:avLst/>
          </a:prstGeom>
        </p:spPr>
      </p:pic>
    </p:spTree>
    <p:extLst>
      <p:ext uri="{BB962C8B-B14F-4D97-AF65-F5344CB8AC3E}">
        <p14:creationId xmlns:p14="http://schemas.microsoft.com/office/powerpoint/2010/main" val="3585048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8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oleObject" Target="../embeddings/oleObject3.bin"/><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7"/>
            </p:custDataLst>
            <p:extLst>
              <p:ext uri="{D42A27DB-BD31-4B8C-83A1-F6EECF244321}">
                <p14:modId xmlns:p14="http://schemas.microsoft.com/office/powerpoint/2010/main" val="288076112"/>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386" name="think-cell Folie" r:id="rId10" imgW="270" imgH="270" progId="TCLayout.ActiveDocument.1">
                  <p:embed/>
                </p:oleObj>
              </mc:Choice>
              <mc:Fallback>
                <p:oleObj name="think-cell Folie" r:id="rId10" imgW="270" imgH="270" progId="TCLayout.ActiveDocument.1">
                  <p:embed/>
                  <p:pic>
                    <p:nvPicPr>
                      <p:cNvPr id="7" name="Objekt 6" hidden="1"/>
                      <p:cNvPicPr/>
                      <p:nvPr/>
                    </p:nvPicPr>
                    <p:blipFill>
                      <a:blip r:embed="rId11"/>
                      <a:stretch>
                        <a:fillRect/>
                      </a:stretch>
                    </p:blipFill>
                    <p:spPr>
                      <a:xfrm>
                        <a:off x="1721" y="1589"/>
                        <a:ext cx="1719" cy="1587"/>
                      </a:xfrm>
                      <a:prstGeom prst="rect">
                        <a:avLst/>
                      </a:prstGeom>
                    </p:spPr>
                  </p:pic>
                </p:oleObj>
              </mc:Fallback>
            </mc:AlternateContent>
          </a:graphicData>
        </a:graphic>
      </p:graphicFrame>
      <p:sp>
        <p:nvSpPr>
          <p:cNvPr id="2" name="Titelplatzhalter 1"/>
          <p:cNvSpPr>
            <a:spLocks noGrp="1"/>
          </p:cNvSpPr>
          <p:nvPr>
            <p:ph type="title"/>
          </p:nvPr>
        </p:nvSpPr>
        <p:spPr>
          <a:xfrm>
            <a:off x="560512" y="1056048"/>
            <a:ext cx="8915400" cy="7969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95300" y="2348880"/>
            <a:ext cx="8915400" cy="377728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lumMod val="60000"/>
                    <a:lumOff val="40000"/>
                  </a:schemeClr>
                </a:solidFill>
                <a:latin typeface="Trebuchet MS" panose="020B0603020202020204" pitchFamily="34" charset="0"/>
              </a:defRPr>
            </a:lvl1pPr>
          </a:lstStyle>
          <a:p>
            <a:endParaRPr lang="de-DE" dirty="0"/>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lumMod val="60000"/>
                    <a:lumOff val="40000"/>
                  </a:schemeClr>
                </a:solidFill>
                <a:latin typeface="Trebuchet MS" panose="020B0603020202020204" pitchFamily="34" charset="0"/>
              </a:defRPr>
            </a:lvl1pPr>
          </a:lstStyle>
          <a:p>
            <a:fld id="{4F18E5E4-5C88-4B33-BD4A-6B3AF07FB8EA}" type="slidenum">
              <a:rPr lang="de-DE" smtClean="0"/>
              <a:pPr/>
              <a:t>‹Nr.›</a:t>
            </a:fld>
            <a:endParaRPr lang="de-DE"/>
          </a:p>
        </p:txBody>
      </p:sp>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708507485"/>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387" name="think-cell Folie" r:id="rId12" imgW="270" imgH="270" progId="TCLayout.ActiveDocument.1">
                  <p:embed/>
                </p:oleObj>
              </mc:Choice>
              <mc:Fallback>
                <p:oleObj name="think-cell Folie" r:id="rId12" imgW="270" imgH="270" progId="TCLayout.ActiveDocument.1">
                  <p:embed/>
                  <p:pic>
                    <p:nvPicPr>
                      <p:cNvPr id="8" name="Objekt 7" hidden="1"/>
                      <p:cNvPicPr/>
                      <p:nvPr/>
                    </p:nvPicPr>
                    <p:blipFill>
                      <a:blip r:embed="rId11"/>
                      <a:stretch>
                        <a:fillRect/>
                      </a:stretch>
                    </p:blipFill>
                    <p:spPr>
                      <a:xfrm>
                        <a:off x="1721" y="1589"/>
                        <a:ext cx="1719" cy="1587"/>
                      </a:xfrm>
                      <a:prstGeom prst="rect">
                        <a:avLst/>
                      </a:prstGeom>
                    </p:spPr>
                  </p:pic>
                </p:oleObj>
              </mc:Fallback>
            </mc:AlternateContent>
          </a:graphicData>
        </a:graphic>
      </p:graphicFrame>
      <p:graphicFrame>
        <p:nvGraphicFramePr>
          <p:cNvPr id="9" name="Objekt 8" hidden="1"/>
          <p:cNvGraphicFramePr>
            <a:graphicFrameLocks noChangeAspect="1"/>
          </p:cNvGraphicFramePr>
          <p:nvPr userDrawn="1">
            <p:custDataLst>
              <p:tags r:id="rId9"/>
            </p:custDataLst>
            <p:extLst>
              <p:ext uri="{D42A27DB-BD31-4B8C-83A1-F6EECF244321}">
                <p14:modId xmlns:p14="http://schemas.microsoft.com/office/powerpoint/2010/main" val="1391221618"/>
              </p:ext>
            </p:extLst>
          </p:nvPr>
        </p:nvGraphicFramePr>
        <p:xfrm>
          <a:off x="1721" y="1589"/>
          <a:ext cx="1719" cy="1587"/>
        </p:xfrm>
        <a:graphic>
          <a:graphicData uri="http://schemas.openxmlformats.org/presentationml/2006/ole">
            <mc:AlternateContent xmlns:mc="http://schemas.openxmlformats.org/markup-compatibility/2006">
              <mc:Choice xmlns:v="urn:schemas-microsoft-com:vml" Requires="v">
                <p:oleObj spid="_x0000_s13388" name="think-cell Folie" r:id="rId13" imgW="270" imgH="270" progId="TCLayout.ActiveDocument.1">
                  <p:embed/>
                </p:oleObj>
              </mc:Choice>
              <mc:Fallback>
                <p:oleObj name="think-cell Folie" r:id="rId13" imgW="270" imgH="270" progId="TCLayout.ActiveDocument.1">
                  <p:embed/>
                  <p:pic>
                    <p:nvPicPr>
                      <p:cNvPr id="8" name="Objekt 7" hidden="1"/>
                      <p:cNvPicPr/>
                      <p:nvPr/>
                    </p:nvPicPr>
                    <p:blipFill>
                      <a:blip r:embed="rId11"/>
                      <a:stretch>
                        <a:fillRect/>
                      </a:stretch>
                    </p:blipFill>
                    <p:spPr>
                      <a:xfrm>
                        <a:off x="1721" y="1589"/>
                        <a:ext cx="1719" cy="1587"/>
                      </a:xfrm>
                      <a:prstGeom prst="rect">
                        <a:avLst/>
                      </a:prstGeom>
                    </p:spPr>
                  </p:pic>
                </p:oleObj>
              </mc:Fallback>
            </mc:AlternateContent>
          </a:graphicData>
        </a:graphic>
      </p:graphicFrame>
    </p:spTree>
    <p:extLst>
      <p:ext uri="{BB962C8B-B14F-4D97-AF65-F5344CB8AC3E}">
        <p14:creationId xmlns:p14="http://schemas.microsoft.com/office/powerpoint/2010/main" val="186034021"/>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3" r:id="rId3"/>
    <p:sldLayoutId id="2147483666" r:id="rId4"/>
  </p:sldLayoutIdLst>
  <p:hf hdr="0" ftr="0" dt="0"/>
  <p:txStyles>
    <p:titleStyle>
      <a:lvl1pPr algn="l" defTabSz="914400" rtl="0" eaLnBrk="1" latinLnBrk="0" hangingPunct="1">
        <a:spcBef>
          <a:spcPct val="0"/>
        </a:spcBef>
        <a:buNone/>
        <a:defRPr sz="32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ur-lex.europa.eu/legal-content/EN/TXT/PDF/?uri=CELEX:52016XC0719(05)&amp;from=EN" TargetMode="External"/><Relationship Id="rId2" Type="http://schemas.openxmlformats.org/officeDocument/2006/relationships/hyperlink" Target="https://www.interact-eu.net/library/qa-state-aid/pageflip" TargetMode="External"/><Relationship Id="rId1" Type="http://schemas.openxmlformats.org/officeDocument/2006/relationships/slideLayout" Target="../slideLayouts/slideLayout2.xml"/><Relationship Id="rId4" Type="http://schemas.openxmlformats.org/officeDocument/2006/relationships/hyperlink" Target="http://ec.europa.eu/competition/state_aid/overview/index_en.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36907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Untertitel 2"/>
          <p:cNvSpPr txBox="1">
            <a:spLocks/>
          </p:cNvSpPr>
          <p:nvPr/>
        </p:nvSpPr>
        <p:spPr>
          <a:xfrm>
            <a:off x="7285484" y="2259938"/>
            <a:ext cx="1987996" cy="448982"/>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de-DE" b="1" baseline="30000" dirty="0" smtClean="0">
                <a:solidFill>
                  <a:schemeClr val="tx1"/>
                </a:solidFill>
                <a:latin typeface="Trebuchet MS" panose="020B0603020202020204" pitchFamily="34" charset="0"/>
              </a:rPr>
              <a:t>Christina Bauer</a:t>
            </a:r>
            <a:endParaRPr lang="de-DE" baseline="30000" dirty="0">
              <a:solidFill>
                <a:schemeClr val="tx1"/>
              </a:solidFill>
              <a:latin typeface="Trebuchet MS" panose="020B0603020202020204" pitchFamily="34" charset="0"/>
            </a:endParaRPr>
          </a:p>
        </p:txBody>
      </p:sp>
      <p:sp>
        <p:nvSpPr>
          <p:cNvPr id="22" name="Freeform 53"/>
          <p:cNvSpPr>
            <a:spLocks/>
          </p:cNvSpPr>
          <p:nvPr/>
        </p:nvSpPr>
        <p:spPr bwMode="auto">
          <a:xfrm>
            <a:off x="3744913" y="2895923"/>
            <a:ext cx="1041400" cy="2079625"/>
          </a:xfrm>
          <a:custGeom>
            <a:avLst/>
            <a:gdLst>
              <a:gd name="T0" fmla="*/ 656 w 656"/>
              <a:gd name="T1" fmla="*/ 0 h 1310"/>
              <a:gd name="T2" fmla="*/ 656 w 656"/>
              <a:gd name="T3" fmla="*/ 0 h 1310"/>
              <a:gd name="T4" fmla="*/ 656 w 656"/>
              <a:gd name="T5" fmla="*/ 0 h 1310"/>
              <a:gd name="T6" fmla="*/ 328 w 656"/>
              <a:gd name="T7" fmla="*/ 328 h 1310"/>
              <a:gd name="T8" fmla="*/ 0 w 656"/>
              <a:gd name="T9" fmla="*/ 656 h 1310"/>
              <a:gd name="T10" fmla="*/ 0 w 656"/>
              <a:gd name="T11" fmla="*/ 656 h 1310"/>
              <a:gd name="T12" fmla="*/ 0 w 656"/>
              <a:gd name="T13" fmla="*/ 656 h 1310"/>
              <a:gd name="T14" fmla="*/ 0 w 656"/>
              <a:gd name="T15" fmla="*/ 1310 h 1310"/>
              <a:gd name="T16" fmla="*/ 0 w 656"/>
              <a:gd name="T17" fmla="*/ 1310 h 1310"/>
              <a:gd name="T18" fmla="*/ 0 w 656"/>
              <a:gd name="T19" fmla="*/ 1310 h 1310"/>
              <a:gd name="T20" fmla="*/ 656 w 656"/>
              <a:gd name="T21" fmla="*/ 656 h 1310"/>
              <a:gd name="T22" fmla="*/ 656 w 656"/>
              <a:gd name="T23" fmla="*/ 656 h 1310"/>
              <a:gd name="T24" fmla="*/ 656 w 656"/>
              <a:gd name="T25" fmla="*/ 656 h 1310"/>
              <a:gd name="T26" fmla="*/ 656 w 656"/>
              <a:gd name="T27" fmla="*/ 656 h 1310"/>
              <a:gd name="T28" fmla="*/ 656 w 656"/>
              <a:gd name="T29" fmla="*/ 0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6" h="1310">
                <a:moveTo>
                  <a:pt x="656" y="0"/>
                </a:moveTo>
                <a:lnTo>
                  <a:pt x="656" y="0"/>
                </a:lnTo>
                <a:lnTo>
                  <a:pt x="656" y="0"/>
                </a:lnTo>
                <a:lnTo>
                  <a:pt x="328" y="328"/>
                </a:lnTo>
                <a:lnTo>
                  <a:pt x="0" y="656"/>
                </a:lnTo>
                <a:lnTo>
                  <a:pt x="0" y="656"/>
                </a:lnTo>
                <a:lnTo>
                  <a:pt x="0" y="656"/>
                </a:lnTo>
                <a:lnTo>
                  <a:pt x="0" y="1310"/>
                </a:lnTo>
                <a:lnTo>
                  <a:pt x="0" y="1310"/>
                </a:lnTo>
                <a:lnTo>
                  <a:pt x="0" y="1310"/>
                </a:lnTo>
                <a:lnTo>
                  <a:pt x="656" y="656"/>
                </a:lnTo>
                <a:lnTo>
                  <a:pt x="656" y="656"/>
                </a:lnTo>
                <a:lnTo>
                  <a:pt x="656" y="656"/>
                </a:lnTo>
                <a:lnTo>
                  <a:pt x="656" y="656"/>
                </a:lnTo>
                <a:lnTo>
                  <a:pt x="6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AT" dirty="0"/>
          </a:p>
        </p:txBody>
      </p:sp>
      <p:sp>
        <p:nvSpPr>
          <p:cNvPr id="34" name="Textplatzhalter 12"/>
          <p:cNvSpPr txBox="1">
            <a:spLocks/>
          </p:cNvSpPr>
          <p:nvPr/>
        </p:nvSpPr>
        <p:spPr>
          <a:xfrm>
            <a:off x="632520" y="1628800"/>
            <a:ext cx="7776864" cy="587224"/>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smtClean="0"/>
              <a:t>Legal </a:t>
            </a:r>
            <a:r>
              <a:rPr lang="de-DE" dirty="0" err="1" smtClean="0"/>
              <a:t>issues</a:t>
            </a:r>
            <a:r>
              <a:rPr lang="de-DE" dirty="0" smtClean="0"/>
              <a:t> </a:t>
            </a:r>
            <a:endParaRPr lang="de-AT" dirty="0"/>
          </a:p>
        </p:txBody>
      </p:sp>
      <p:sp>
        <p:nvSpPr>
          <p:cNvPr id="15" name="Untertitel 2"/>
          <p:cNvSpPr txBox="1">
            <a:spLocks/>
          </p:cNvSpPr>
          <p:nvPr/>
        </p:nvSpPr>
        <p:spPr>
          <a:xfrm>
            <a:off x="660748" y="2259938"/>
            <a:ext cx="3572172" cy="448982"/>
          </a:xfrm>
          <a:prstGeom prst="rect">
            <a:avLst/>
          </a:prstGeom>
        </p:spPr>
        <p:txBody>
          <a:bodyPr vert="horz" wrap="none" lIns="0" tIns="0" rIns="0" bIns="0" rtlCol="0" anchor="b" anchorCtr="0">
            <a:normAutofit/>
          </a:bodyPr>
          <a:lstStyle>
            <a:lvl1pPr marL="0" indent="0" algn="l" defTabSz="914400" rtl="0" eaLnBrk="1" latinLnBrk="0" hangingPunct="1">
              <a:spcBef>
                <a:spcPct val="20000"/>
              </a:spcBef>
              <a:buFont typeface="Arial" panose="020B0604020202020204" pitchFamily="34" charset="0"/>
              <a:buNone/>
              <a:defRPr sz="2000" i="0" kern="1200" spc="100" baseline="0">
                <a:solidFill>
                  <a:schemeClr val="bg2"/>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b="1" baseline="30000" dirty="0" smtClean="0">
                <a:solidFill>
                  <a:schemeClr val="tx1"/>
                </a:solidFill>
                <a:latin typeface="Trebuchet MS" panose="020B0603020202020204" pitchFamily="34" charset="0"/>
              </a:rPr>
              <a:t>Salzburg</a:t>
            </a:r>
            <a:r>
              <a:rPr lang="de-DE" baseline="30000" dirty="0" smtClean="0">
                <a:solidFill>
                  <a:schemeClr val="tx1"/>
                </a:solidFill>
                <a:latin typeface="Trebuchet MS" panose="020B0603020202020204" pitchFamily="34" charset="0"/>
              </a:rPr>
              <a:t>| Austria </a:t>
            </a:r>
            <a:r>
              <a:rPr lang="de-DE" baseline="30000" dirty="0">
                <a:solidFill>
                  <a:schemeClr val="tx1"/>
                </a:solidFill>
                <a:latin typeface="Trebuchet MS" panose="020B0603020202020204" pitchFamily="34" charset="0"/>
              </a:rPr>
              <a:t>| </a:t>
            </a:r>
            <a:r>
              <a:rPr lang="de-DE" baseline="30000" dirty="0" smtClean="0">
                <a:solidFill>
                  <a:schemeClr val="tx1"/>
                </a:solidFill>
                <a:latin typeface="Trebuchet MS" panose="020B0603020202020204" pitchFamily="34" charset="0"/>
              </a:rPr>
              <a:t>24.5.2022</a:t>
            </a:r>
            <a:endParaRPr lang="de-DE" baseline="30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7111362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title"/>
          </p:nvPr>
        </p:nvSpPr>
        <p:spPr>
          <a:xfrm>
            <a:off x="560512" y="116632"/>
            <a:ext cx="6971524" cy="868220"/>
          </a:xfrm>
        </p:spPr>
        <p:txBody>
          <a:bodyPr/>
          <a:lstStyle/>
          <a:p>
            <a:r>
              <a:rPr lang="en-GB" dirty="0" smtClean="0"/>
              <a:t>Direct and indirect State Aid</a:t>
            </a:r>
            <a:endParaRPr lang="en-GB" dirty="0"/>
          </a:p>
        </p:txBody>
      </p:sp>
      <p:sp>
        <p:nvSpPr>
          <p:cNvPr id="14" name="Rectangle 3"/>
          <p:cNvSpPr txBox="1">
            <a:spLocks noChangeArrowheads="1"/>
          </p:cNvSpPr>
          <p:nvPr/>
        </p:nvSpPr>
        <p:spPr>
          <a:xfrm>
            <a:off x="560512" y="1437157"/>
            <a:ext cx="4464496" cy="38322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SzPct val="150000"/>
              <a:buBlip>
                <a:blip r:embed="rId2"/>
              </a:buBlip>
            </a:pPr>
            <a:r>
              <a:rPr lang="en-GB" altLang="de-DE" sz="1600" dirty="0" smtClean="0"/>
              <a:t>Programme funds project participant (PP)</a:t>
            </a:r>
          </a:p>
          <a:p>
            <a:pPr marL="0" indent="0">
              <a:lnSpc>
                <a:spcPct val="150000"/>
              </a:lnSpc>
              <a:buSzPct val="150000"/>
              <a:buNone/>
            </a:pPr>
            <a:endParaRPr lang="en-GB" altLang="de-DE" sz="1600" dirty="0" smtClean="0"/>
          </a:p>
          <a:p>
            <a:pPr marL="0" indent="0">
              <a:lnSpc>
                <a:spcPct val="150000"/>
              </a:lnSpc>
              <a:buSzPct val="150000"/>
              <a:buNone/>
            </a:pPr>
            <a:endParaRPr lang="en-GB" altLang="de-DE" sz="1600" dirty="0" smtClean="0"/>
          </a:p>
          <a:p>
            <a:pPr>
              <a:lnSpc>
                <a:spcPct val="150000"/>
              </a:lnSpc>
              <a:buSzPct val="150000"/>
              <a:buBlip>
                <a:blip r:embed="rId2"/>
              </a:buBlip>
            </a:pPr>
            <a:r>
              <a:rPr lang="en-GB" altLang="de-DE" sz="1600" dirty="0" smtClean="0"/>
              <a:t>PP passes advantage on to third party, </a:t>
            </a:r>
            <a:r>
              <a:rPr lang="en-GB" altLang="de-DE" sz="1600" dirty="0" err="1" smtClean="0"/>
              <a:t>eg</a:t>
            </a:r>
            <a:r>
              <a:rPr lang="en-GB" altLang="de-DE" sz="1600" dirty="0" smtClean="0"/>
              <a:t>. by providing workshop for SME free of costs</a:t>
            </a:r>
          </a:p>
          <a:p>
            <a:pPr marL="0" indent="0">
              <a:lnSpc>
                <a:spcPct val="150000"/>
              </a:lnSpc>
              <a:buSzPct val="150000"/>
              <a:buNone/>
            </a:pPr>
            <a:endParaRPr lang="en-GB" altLang="de-DE" sz="1600" dirty="0" smtClean="0"/>
          </a:p>
          <a:p>
            <a:pPr>
              <a:lnSpc>
                <a:spcPct val="150000"/>
              </a:lnSpc>
              <a:buSzPct val="150000"/>
              <a:buBlip>
                <a:blip r:embed="rId2"/>
              </a:buBlip>
            </a:pPr>
            <a:r>
              <a:rPr lang="en-GB" altLang="de-DE" sz="1600" dirty="0" smtClean="0"/>
              <a:t>No state aid on level of PP, but potential state aid on level of target group (SME)</a:t>
            </a:r>
          </a:p>
        </p:txBody>
      </p:sp>
      <p:sp>
        <p:nvSpPr>
          <p:cNvPr id="15" name="Abgerundetes Rechteck 14"/>
          <p:cNvSpPr/>
          <p:nvPr/>
        </p:nvSpPr>
        <p:spPr bwMode="auto">
          <a:xfrm>
            <a:off x="5889600" y="1422309"/>
            <a:ext cx="2159000" cy="576262"/>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GB" sz="2200" dirty="0" smtClean="0">
                <a:solidFill>
                  <a:schemeClr val="accent1"/>
                </a:solidFill>
                <a:latin typeface="+mn-lt"/>
              </a:rPr>
              <a:t>Programme</a:t>
            </a:r>
            <a:endParaRPr lang="en-GB" sz="2200" dirty="0">
              <a:solidFill>
                <a:schemeClr val="accent1"/>
              </a:solidFill>
              <a:latin typeface="+mn-lt"/>
            </a:endParaRPr>
          </a:p>
        </p:txBody>
      </p:sp>
      <p:sp>
        <p:nvSpPr>
          <p:cNvPr id="16" name="Abgerundetes Rechteck 15"/>
          <p:cNvSpPr/>
          <p:nvPr/>
        </p:nvSpPr>
        <p:spPr bwMode="auto">
          <a:xfrm>
            <a:off x="5889600" y="2862171"/>
            <a:ext cx="2231925" cy="576263"/>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GB" sz="2200" dirty="0" smtClean="0">
                <a:solidFill>
                  <a:schemeClr val="accent1"/>
                </a:solidFill>
                <a:latin typeface="+mn-lt"/>
              </a:rPr>
              <a:t>Project partner</a:t>
            </a:r>
            <a:endParaRPr lang="en-GB" sz="2200" dirty="0">
              <a:solidFill>
                <a:schemeClr val="accent1"/>
              </a:solidFill>
              <a:latin typeface="+mn-lt"/>
            </a:endParaRPr>
          </a:p>
        </p:txBody>
      </p:sp>
      <p:sp>
        <p:nvSpPr>
          <p:cNvPr id="17" name="Abgerundetes Rechteck 16"/>
          <p:cNvSpPr/>
          <p:nvPr/>
        </p:nvSpPr>
        <p:spPr bwMode="auto">
          <a:xfrm>
            <a:off x="5889600" y="4375059"/>
            <a:ext cx="2159000" cy="574675"/>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en-GB" sz="2200" dirty="0" smtClean="0">
                <a:solidFill>
                  <a:schemeClr val="accent1"/>
                </a:solidFill>
                <a:latin typeface="+mn-lt"/>
              </a:rPr>
              <a:t>Target group</a:t>
            </a:r>
            <a:endParaRPr lang="en-GB" sz="2200" dirty="0">
              <a:solidFill>
                <a:schemeClr val="accent1"/>
              </a:solidFill>
              <a:latin typeface="+mn-lt"/>
            </a:endParaRPr>
          </a:p>
        </p:txBody>
      </p:sp>
      <p:sp>
        <p:nvSpPr>
          <p:cNvPr id="18" name="Pfeil nach unten 17"/>
          <p:cNvSpPr>
            <a:spLocks noChangeArrowheads="1"/>
          </p:cNvSpPr>
          <p:nvPr/>
        </p:nvSpPr>
        <p:spPr bwMode="auto">
          <a:xfrm>
            <a:off x="6753200" y="2070009"/>
            <a:ext cx="215900" cy="720725"/>
          </a:xfrm>
          <a:prstGeom prst="downArrow">
            <a:avLst>
              <a:gd name="adj1" fmla="val 50000"/>
              <a:gd name="adj2" fmla="val 50074"/>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de-DE" dirty="0"/>
          </a:p>
        </p:txBody>
      </p:sp>
      <p:sp>
        <p:nvSpPr>
          <p:cNvPr id="19" name="Pfeil nach unten 18"/>
          <p:cNvSpPr>
            <a:spLocks noChangeArrowheads="1"/>
          </p:cNvSpPr>
          <p:nvPr/>
        </p:nvSpPr>
        <p:spPr bwMode="auto">
          <a:xfrm>
            <a:off x="6753200" y="3582896"/>
            <a:ext cx="215900" cy="719138"/>
          </a:xfrm>
          <a:prstGeom prst="downArrow">
            <a:avLst>
              <a:gd name="adj1" fmla="val 50000"/>
              <a:gd name="adj2" fmla="val 4996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de-DE" dirty="0"/>
          </a:p>
        </p:txBody>
      </p:sp>
      <p:sp>
        <p:nvSpPr>
          <p:cNvPr id="9"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10</a:t>
            </a:fld>
            <a:endParaRPr lang="de-DE" altLang="de-DE" sz="1000" dirty="0">
              <a:solidFill>
                <a:srgbClr val="898989"/>
              </a:solidFill>
            </a:endParaRPr>
          </a:p>
        </p:txBody>
      </p:sp>
    </p:spTree>
    <p:extLst>
      <p:ext uri="{BB962C8B-B14F-4D97-AF65-F5344CB8AC3E}">
        <p14:creationId xmlns:p14="http://schemas.microsoft.com/office/powerpoint/2010/main" val="397300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116632"/>
            <a:ext cx="6971524" cy="868220"/>
          </a:xfrm>
        </p:spPr>
        <p:txBody>
          <a:bodyPr/>
          <a:lstStyle/>
          <a:p>
            <a:r>
              <a:rPr lang="en-GB" dirty="0" smtClean="0"/>
              <a:t>State Aid Approach of the Programme </a:t>
            </a:r>
            <a:endParaRPr lang="en-GB" dirty="0"/>
          </a:p>
        </p:txBody>
      </p:sp>
      <p:sp>
        <p:nvSpPr>
          <p:cNvPr id="3" name="Textfeld 2"/>
          <p:cNvSpPr txBox="1"/>
          <p:nvPr/>
        </p:nvSpPr>
        <p:spPr>
          <a:xfrm>
            <a:off x="618605" y="1441458"/>
            <a:ext cx="3312368" cy="33855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All state aid criteria fulfilled?</a:t>
            </a:r>
            <a:endParaRPr lang="en-GB" sz="1600" dirty="0"/>
          </a:p>
        </p:txBody>
      </p:sp>
      <p:sp>
        <p:nvSpPr>
          <p:cNvPr id="5" name="Textfeld 4"/>
          <p:cNvSpPr txBox="1"/>
          <p:nvPr/>
        </p:nvSpPr>
        <p:spPr>
          <a:xfrm>
            <a:off x="4895396" y="1420624"/>
            <a:ext cx="3153948" cy="33855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not state aid relevant</a:t>
            </a:r>
            <a:endParaRPr lang="en-GB" sz="1600" dirty="0"/>
          </a:p>
        </p:txBody>
      </p:sp>
      <p:sp>
        <p:nvSpPr>
          <p:cNvPr id="13" name="Textfeld 12"/>
          <p:cNvSpPr txBox="1"/>
          <p:nvPr/>
        </p:nvSpPr>
        <p:spPr>
          <a:xfrm>
            <a:off x="625318" y="2276872"/>
            <a:ext cx="3312368" cy="5847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reshaping of project possible to avoid state aid?</a:t>
            </a:r>
            <a:endParaRPr lang="en-GB" sz="1600" dirty="0"/>
          </a:p>
        </p:txBody>
      </p:sp>
      <p:sp>
        <p:nvSpPr>
          <p:cNvPr id="15" name="Textfeld 14"/>
          <p:cNvSpPr txBox="1"/>
          <p:nvPr/>
        </p:nvSpPr>
        <p:spPr>
          <a:xfrm>
            <a:off x="4895396" y="3429666"/>
            <a:ext cx="3153948" cy="33855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Monitoring &amp; reporting by MA</a:t>
            </a:r>
            <a:endParaRPr lang="en-GB" sz="1600" dirty="0"/>
          </a:p>
        </p:txBody>
      </p:sp>
      <p:sp>
        <p:nvSpPr>
          <p:cNvPr id="16" name="Textfeld 15"/>
          <p:cNvSpPr txBox="1"/>
          <p:nvPr/>
        </p:nvSpPr>
        <p:spPr>
          <a:xfrm>
            <a:off x="4895396" y="2298358"/>
            <a:ext cx="3153948" cy="33855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Ask LP to rework project</a:t>
            </a:r>
            <a:endParaRPr lang="en-GB" sz="1600" dirty="0"/>
          </a:p>
        </p:txBody>
      </p:sp>
      <p:sp>
        <p:nvSpPr>
          <p:cNvPr id="17" name="Textfeld 16"/>
          <p:cNvSpPr txBox="1"/>
          <p:nvPr/>
        </p:nvSpPr>
        <p:spPr>
          <a:xfrm>
            <a:off x="629622" y="3463888"/>
            <a:ext cx="3312368" cy="5847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GBER applicable and preferred by PP?</a:t>
            </a:r>
            <a:endParaRPr lang="en-GB" sz="1600" dirty="0"/>
          </a:p>
        </p:txBody>
      </p:sp>
      <p:sp>
        <p:nvSpPr>
          <p:cNvPr id="18" name="Textfeld 17"/>
          <p:cNvSpPr txBox="1"/>
          <p:nvPr/>
        </p:nvSpPr>
        <p:spPr>
          <a:xfrm>
            <a:off x="632520" y="4355812"/>
            <a:ext cx="3312368" cy="33855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De </a:t>
            </a:r>
            <a:r>
              <a:rPr lang="en-GB" sz="1600" dirty="0" err="1" smtClean="0"/>
              <a:t>minimis</a:t>
            </a:r>
            <a:r>
              <a:rPr lang="en-GB" sz="1600" dirty="0" smtClean="0"/>
              <a:t> aid possible?</a:t>
            </a:r>
            <a:endParaRPr lang="en-GB" sz="1600" dirty="0"/>
          </a:p>
        </p:txBody>
      </p:sp>
      <p:sp>
        <p:nvSpPr>
          <p:cNvPr id="19" name="Textfeld 18"/>
          <p:cNvSpPr txBox="1"/>
          <p:nvPr/>
        </p:nvSpPr>
        <p:spPr>
          <a:xfrm>
            <a:off x="4878094" y="4074293"/>
            <a:ext cx="3153948"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600" dirty="0" smtClean="0"/>
              <a:t>Ask PP for de-</a:t>
            </a:r>
            <a:r>
              <a:rPr lang="en-GB" sz="1600" dirty="0" err="1" smtClean="0"/>
              <a:t>minimis</a:t>
            </a:r>
            <a:r>
              <a:rPr lang="en-GB" sz="1600" dirty="0" smtClean="0"/>
              <a:t> declaration, check limits in case of Austrian PP, monitoring &amp; reporting by MA</a:t>
            </a:r>
            <a:endParaRPr lang="en-GB" sz="1600" dirty="0"/>
          </a:p>
        </p:txBody>
      </p:sp>
      <p:sp>
        <p:nvSpPr>
          <p:cNvPr id="20" name="Textfeld 19"/>
          <p:cNvSpPr txBox="1"/>
          <p:nvPr/>
        </p:nvSpPr>
        <p:spPr>
          <a:xfrm>
            <a:off x="1390104" y="5353133"/>
            <a:ext cx="7128792" cy="830997"/>
          </a:xfrm>
          <a:prstGeom prst="rect">
            <a:avLst/>
          </a:prstGeom>
          <a:noFill/>
        </p:spPr>
        <p:txBody>
          <a:bodyPr wrap="square">
            <a:spAutoFit/>
          </a:bodyPr>
          <a:lstStyle/>
          <a:p>
            <a:pPr>
              <a:defRPr/>
            </a:pPr>
            <a:r>
              <a:rPr lang="en-GB" sz="1600" dirty="0" smtClean="0">
                <a:solidFill>
                  <a:schemeClr val="accent2">
                    <a:lumMod val="75000"/>
                  </a:schemeClr>
                </a:solidFill>
              </a:rPr>
              <a:t>State aid check done by JS with support MA, documented in JEMS, PC decisions, CB controls if state aid rules are obeyed, JS verifies if project activities carried out as set out in AF and requested by PC</a:t>
            </a:r>
            <a:endParaRPr lang="en-GB" sz="1600" dirty="0">
              <a:solidFill>
                <a:schemeClr val="accent2">
                  <a:lumMod val="75000"/>
                </a:schemeClr>
              </a:solidFill>
            </a:endParaRPr>
          </a:p>
        </p:txBody>
      </p:sp>
      <p:sp>
        <p:nvSpPr>
          <p:cNvPr id="21" name="Pfeil nach rechts 20"/>
          <p:cNvSpPr>
            <a:spLocks noChangeArrowheads="1"/>
          </p:cNvSpPr>
          <p:nvPr/>
        </p:nvSpPr>
        <p:spPr bwMode="auto">
          <a:xfrm>
            <a:off x="560512" y="5517232"/>
            <a:ext cx="741780" cy="365125"/>
          </a:xfrm>
          <a:prstGeom prst="rightArrow">
            <a:avLst>
              <a:gd name="adj1" fmla="val 50000"/>
              <a:gd name="adj2" fmla="val 50138"/>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de-DE" dirty="0">
              <a:solidFill>
                <a:schemeClr val="accent1"/>
              </a:solidFill>
            </a:endParaRPr>
          </a:p>
        </p:txBody>
      </p:sp>
      <p:sp>
        <p:nvSpPr>
          <p:cNvPr id="23" name="Pfeil nach unten 22"/>
          <p:cNvSpPr/>
          <p:nvPr/>
        </p:nvSpPr>
        <p:spPr>
          <a:xfrm>
            <a:off x="2216696" y="1844824"/>
            <a:ext cx="72008" cy="3621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4" name="Pfeil nach unten 23"/>
          <p:cNvSpPr/>
          <p:nvPr/>
        </p:nvSpPr>
        <p:spPr>
          <a:xfrm>
            <a:off x="2216696" y="2989706"/>
            <a:ext cx="72008" cy="36212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5" name="Pfeil nach unten 24"/>
          <p:cNvSpPr/>
          <p:nvPr/>
        </p:nvSpPr>
        <p:spPr>
          <a:xfrm>
            <a:off x="2216696" y="4048662"/>
            <a:ext cx="72008" cy="30513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6" name="Textfeld 25"/>
          <p:cNvSpPr txBox="1"/>
          <p:nvPr/>
        </p:nvSpPr>
        <p:spPr>
          <a:xfrm>
            <a:off x="1695506" y="1841416"/>
            <a:ext cx="792088" cy="338554"/>
          </a:xfrm>
          <a:prstGeom prst="rect">
            <a:avLst/>
          </a:prstGeom>
          <a:noFill/>
        </p:spPr>
        <p:txBody>
          <a:bodyPr wrap="square" rtlCol="0">
            <a:spAutoFit/>
          </a:bodyPr>
          <a:lstStyle/>
          <a:p>
            <a:r>
              <a:rPr lang="en-GB" sz="1600" b="1" dirty="0" smtClean="0">
                <a:solidFill>
                  <a:schemeClr val="accent4">
                    <a:lumMod val="75000"/>
                  </a:schemeClr>
                </a:solidFill>
              </a:rPr>
              <a:t>YES</a:t>
            </a:r>
            <a:endParaRPr lang="en-GB" sz="1600" b="1" dirty="0">
              <a:solidFill>
                <a:schemeClr val="accent4">
                  <a:lumMod val="75000"/>
                </a:schemeClr>
              </a:solidFill>
            </a:endParaRPr>
          </a:p>
        </p:txBody>
      </p:sp>
      <p:sp>
        <p:nvSpPr>
          <p:cNvPr id="27" name="Textfeld 26"/>
          <p:cNvSpPr txBox="1"/>
          <p:nvPr/>
        </p:nvSpPr>
        <p:spPr>
          <a:xfrm>
            <a:off x="1695506" y="3017926"/>
            <a:ext cx="521190" cy="338554"/>
          </a:xfrm>
          <a:prstGeom prst="rect">
            <a:avLst/>
          </a:prstGeom>
          <a:noFill/>
        </p:spPr>
        <p:txBody>
          <a:bodyPr wrap="square" rtlCol="0">
            <a:spAutoFit/>
          </a:bodyPr>
          <a:lstStyle/>
          <a:p>
            <a:r>
              <a:rPr lang="en-GB" sz="1600" b="1" dirty="0" smtClean="0">
                <a:solidFill>
                  <a:schemeClr val="accent4">
                    <a:lumMod val="75000"/>
                  </a:schemeClr>
                </a:solidFill>
              </a:rPr>
              <a:t>NO</a:t>
            </a:r>
            <a:endParaRPr lang="en-GB" sz="1600" b="1" dirty="0">
              <a:solidFill>
                <a:schemeClr val="accent4">
                  <a:lumMod val="75000"/>
                </a:schemeClr>
              </a:solidFill>
            </a:endParaRPr>
          </a:p>
        </p:txBody>
      </p:sp>
      <p:sp>
        <p:nvSpPr>
          <p:cNvPr id="28" name="Textfeld 27"/>
          <p:cNvSpPr txBox="1"/>
          <p:nvPr/>
        </p:nvSpPr>
        <p:spPr>
          <a:xfrm>
            <a:off x="1695506" y="4015247"/>
            <a:ext cx="792088" cy="338554"/>
          </a:xfrm>
          <a:prstGeom prst="rect">
            <a:avLst/>
          </a:prstGeom>
          <a:noFill/>
        </p:spPr>
        <p:txBody>
          <a:bodyPr wrap="square" rtlCol="0">
            <a:spAutoFit/>
          </a:bodyPr>
          <a:lstStyle/>
          <a:p>
            <a:r>
              <a:rPr lang="en-GB" sz="1600" b="1" dirty="0" smtClean="0">
                <a:solidFill>
                  <a:schemeClr val="accent4">
                    <a:lumMod val="75000"/>
                  </a:schemeClr>
                </a:solidFill>
              </a:rPr>
              <a:t>NO</a:t>
            </a:r>
            <a:endParaRPr lang="en-GB" sz="1600" b="1" dirty="0">
              <a:solidFill>
                <a:schemeClr val="accent4">
                  <a:lumMod val="75000"/>
                </a:schemeClr>
              </a:solidFill>
            </a:endParaRPr>
          </a:p>
        </p:txBody>
      </p:sp>
      <p:sp>
        <p:nvSpPr>
          <p:cNvPr id="30" name="Pfeil nach rechts 29"/>
          <p:cNvSpPr/>
          <p:nvPr/>
        </p:nvSpPr>
        <p:spPr>
          <a:xfrm>
            <a:off x="4088904" y="1556792"/>
            <a:ext cx="648072" cy="7200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1" name="Pfeil nach rechts 30"/>
          <p:cNvSpPr/>
          <p:nvPr/>
        </p:nvSpPr>
        <p:spPr>
          <a:xfrm>
            <a:off x="4104251" y="2442064"/>
            <a:ext cx="648072" cy="7200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2" name="Pfeil nach rechts 31"/>
          <p:cNvSpPr/>
          <p:nvPr/>
        </p:nvSpPr>
        <p:spPr>
          <a:xfrm>
            <a:off x="4087455" y="3601055"/>
            <a:ext cx="648072" cy="7200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3" name="Pfeil nach rechts 32"/>
          <p:cNvSpPr/>
          <p:nvPr/>
        </p:nvSpPr>
        <p:spPr>
          <a:xfrm>
            <a:off x="4087455" y="4486327"/>
            <a:ext cx="648072" cy="7200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4" name="Textfeld 33"/>
          <p:cNvSpPr txBox="1"/>
          <p:nvPr/>
        </p:nvSpPr>
        <p:spPr>
          <a:xfrm>
            <a:off x="4162412" y="2500567"/>
            <a:ext cx="792088" cy="338554"/>
          </a:xfrm>
          <a:prstGeom prst="rect">
            <a:avLst/>
          </a:prstGeom>
          <a:noFill/>
        </p:spPr>
        <p:txBody>
          <a:bodyPr wrap="square" rtlCol="0">
            <a:spAutoFit/>
          </a:bodyPr>
          <a:lstStyle/>
          <a:p>
            <a:r>
              <a:rPr lang="en-GB" sz="1600" b="1" dirty="0" smtClean="0">
                <a:solidFill>
                  <a:schemeClr val="accent4">
                    <a:lumMod val="75000"/>
                  </a:schemeClr>
                </a:solidFill>
              </a:rPr>
              <a:t>YES</a:t>
            </a:r>
            <a:endParaRPr lang="en-GB" sz="1600" b="1" dirty="0">
              <a:solidFill>
                <a:schemeClr val="accent4">
                  <a:lumMod val="75000"/>
                </a:schemeClr>
              </a:solidFill>
            </a:endParaRPr>
          </a:p>
        </p:txBody>
      </p:sp>
      <p:sp>
        <p:nvSpPr>
          <p:cNvPr id="35" name="Textfeld 34"/>
          <p:cNvSpPr txBox="1"/>
          <p:nvPr/>
        </p:nvSpPr>
        <p:spPr>
          <a:xfrm>
            <a:off x="4162412" y="3666510"/>
            <a:ext cx="792088" cy="338554"/>
          </a:xfrm>
          <a:prstGeom prst="rect">
            <a:avLst/>
          </a:prstGeom>
          <a:noFill/>
        </p:spPr>
        <p:txBody>
          <a:bodyPr wrap="square" rtlCol="0">
            <a:spAutoFit/>
          </a:bodyPr>
          <a:lstStyle/>
          <a:p>
            <a:r>
              <a:rPr lang="en-GB" sz="1600" b="1" dirty="0" smtClean="0">
                <a:solidFill>
                  <a:schemeClr val="accent4">
                    <a:lumMod val="75000"/>
                  </a:schemeClr>
                </a:solidFill>
              </a:rPr>
              <a:t>YES</a:t>
            </a:r>
            <a:endParaRPr lang="en-GB" sz="1600" b="1" dirty="0">
              <a:solidFill>
                <a:schemeClr val="accent4">
                  <a:lumMod val="75000"/>
                </a:schemeClr>
              </a:solidFill>
            </a:endParaRPr>
          </a:p>
        </p:txBody>
      </p:sp>
      <p:sp>
        <p:nvSpPr>
          <p:cNvPr id="37" name="Textfeld 36"/>
          <p:cNvSpPr txBox="1"/>
          <p:nvPr/>
        </p:nvSpPr>
        <p:spPr>
          <a:xfrm>
            <a:off x="4167692" y="1600346"/>
            <a:ext cx="521190" cy="338554"/>
          </a:xfrm>
          <a:prstGeom prst="rect">
            <a:avLst/>
          </a:prstGeom>
          <a:noFill/>
        </p:spPr>
        <p:txBody>
          <a:bodyPr wrap="square" rtlCol="0">
            <a:spAutoFit/>
          </a:bodyPr>
          <a:lstStyle/>
          <a:p>
            <a:r>
              <a:rPr lang="en-GB" sz="1600" b="1" dirty="0" smtClean="0">
                <a:solidFill>
                  <a:schemeClr val="accent4">
                    <a:lumMod val="75000"/>
                  </a:schemeClr>
                </a:solidFill>
              </a:rPr>
              <a:t>NO</a:t>
            </a:r>
            <a:endParaRPr lang="en-GB" sz="1600" b="1" dirty="0">
              <a:solidFill>
                <a:schemeClr val="accent4">
                  <a:lumMod val="75000"/>
                </a:schemeClr>
              </a:solidFill>
            </a:endParaRPr>
          </a:p>
        </p:txBody>
      </p:sp>
      <p:sp>
        <p:nvSpPr>
          <p:cNvPr id="29"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11</a:t>
            </a:fld>
            <a:endParaRPr lang="de-DE" altLang="de-DE" sz="1000" dirty="0">
              <a:solidFill>
                <a:srgbClr val="898989"/>
              </a:solidFill>
            </a:endParaRPr>
          </a:p>
        </p:txBody>
      </p:sp>
    </p:spTree>
    <p:extLst>
      <p:ext uri="{BB962C8B-B14F-4D97-AF65-F5344CB8AC3E}">
        <p14:creationId xmlns:p14="http://schemas.microsoft.com/office/powerpoint/2010/main" val="294488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8"/>
          <p:cNvSpPr>
            <a:spLocks noGrp="1"/>
          </p:cNvSpPr>
          <p:nvPr>
            <p:ph idx="1"/>
          </p:nvPr>
        </p:nvSpPr>
        <p:spPr>
          <a:xfrm>
            <a:off x="560512" y="1484784"/>
            <a:ext cx="7848872" cy="4536504"/>
          </a:xfrm>
        </p:spPr>
        <p:txBody>
          <a:bodyPr>
            <a:normAutofit fontScale="70000" lnSpcReduction="20000"/>
          </a:bodyPr>
          <a:lstStyle/>
          <a:p>
            <a:pPr marL="0" indent="0">
              <a:lnSpc>
                <a:spcPct val="120000"/>
              </a:lnSpc>
              <a:spcBef>
                <a:spcPts val="1200"/>
              </a:spcBef>
              <a:buNone/>
            </a:pPr>
            <a:r>
              <a:rPr lang="en-GB" sz="2100" b="1" dirty="0" smtClean="0"/>
              <a:t>Article 20: aid for costs of </a:t>
            </a:r>
            <a:r>
              <a:rPr lang="en-GB" sz="2100" b="1" dirty="0" smtClean="0">
                <a:solidFill>
                  <a:schemeClr val="accent1"/>
                </a:solidFill>
              </a:rPr>
              <a:t>undertakings as partners </a:t>
            </a:r>
            <a:r>
              <a:rPr lang="en-GB" sz="2100" b="1" dirty="0" smtClean="0"/>
              <a:t>in ETC-projects allowed if</a:t>
            </a:r>
          </a:p>
          <a:p>
            <a:pPr marL="0" indent="0">
              <a:lnSpc>
                <a:spcPct val="120000"/>
              </a:lnSpc>
              <a:spcBef>
                <a:spcPts val="1200"/>
              </a:spcBef>
              <a:buSzPct val="150000"/>
              <a:buNone/>
            </a:pPr>
            <a:r>
              <a:rPr lang="en-GB" sz="2100" dirty="0" smtClean="0"/>
              <a:t>staff costs, costs for office and administration, travel &amp; accommodation costs, external expertise and service costs, equipment costs, infrastructure costs and</a:t>
            </a:r>
          </a:p>
          <a:p>
            <a:pPr marL="0" indent="0">
              <a:lnSpc>
                <a:spcPct val="120000"/>
              </a:lnSpc>
              <a:spcBef>
                <a:spcPts val="1200"/>
              </a:spcBef>
              <a:buSzPct val="150000"/>
              <a:buNone/>
            </a:pPr>
            <a:r>
              <a:rPr lang="en-GB" sz="2100" dirty="0" smtClean="0"/>
              <a:t>aid intensity not higher than co-funding rate foreseen in regulation/programme (75%)</a:t>
            </a:r>
          </a:p>
          <a:p>
            <a:pPr marL="0" indent="0">
              <a:lnSpc>
                <a:spcPct val="120000"/>
              </a:lnSpc>
              <a:spcBef>
                <a:spcPts val="1200"/>
              </a:spcBef>
              <a:buSzPct val="150000"/>
              <a:buNone/>
            </a:pPr>
            <a:endParaRPr lang="en-GB" sz="2100" dirty="0" smtClean="0"/>
          </a:p>
          <a:p>
            <a:pPr marL="0" indent="0">
              <a:lnSpc>
                <a:spcPct val="120000"/>
              </a:lnSpc>
              <a:spcBef>
                <a:spcPts val="1200"/>
              </a:spcBef>
              <a:buSzPct val="150000"/>
              <a:buNone/>
            </a:pPr>
            <a:r>
              <a:rPr lang="en-GB" sz="2100" b="1" dirty="0" smtClean="0"/>
              <a:t>Article 20a: aid for costs of </a:t>
            </a:r>
            <a:r>
              <a:rPr lang="en-GB" sz="2100" b="1" dirty="0" smtClean="0">
                <a:solidFill>
                  <a:schemeClr val="accent1"/>
                </a:solidFill>
              </a:rPr>
              <a:t>undertakings as target groups </a:t>
            </a:r>
            <a:r>
              <a:rPr lang="en-GB" sz="2100" b="1" dirty="0" smtClean="0"/>
              <a:t>of ETC-projects fine if</a:t>
            </a:r>
          </a:p>
          <a:p>
            <a:pPr marL="0" indent="0">
              <a:lnSpc>
                <a:spcPct val="120000"/>
              </a:lnSpc>
              <a:spcBef>
                <a:spcPts val="1200"/>
              </a:spcBef>
              <a:buSzPct val="150000"/>
              <a:buNone/>
            </a:pPr>
            <a:r>
              <a:rPr lang="en-GB" sz="2100" dirty="0" smtClean="0"/>
              <a:t>total amount granted to undertaking per project is not more than 20.000 €</a:t>
            </a:r>
          </a:p>
          <a:p>
            <a:pPr marL="0" indent="0">
              <a:lnSpc>
                <a:spcPct val="120000"/>
              </a:lnSpc>
              <a:spcBef>
                <a:spcPts val="1200"/>
              </a:spcBef>
              <a:buSzPct val="150000"/>
              <a:buNone/>
            </a:pPr>
            <a:endParaRPr lang="en-GB" sz="1700" dirty="0" smtClean="0"/>
          </a:p>
          <a:p>
            <a:pPr marL="0" indent="0">
              <a:buNone/>
              <a:defRPr/>
            </a:pPr>
            <a:r>
              <a:rPr lang="en-GB" sz="1800" dirty="0" smtClean="0"/>
              <a:t>		</a:t>
            </a:r>
            <a:r>
              <a:rPr lang="en-GB" sz="1800" dirty="0" smtClean="0">
                <a:solidFill>
                  <a:schemeClr val="accent1"/>
                </a:solidFill>
              </a:rPr>
              <a:t>PP shall define value of advantage for end-users (target groups) in AF</a:t>
            </a:r>
          </a:p>
          <a:p>
            <a:pPr marL="0" indent="0">
              <a:buNone/>
              <a:defRPr/>
            </a:pPr>
            <a:r>
              <a:rPr lang="en-GB" sz="1800" dirty="0" smtClean="0">
                <a:solidFill>
                  <a:schemeClr val="accent1"/>
                </a:solidFill>
              </a:rPr>
              <a:t>		e.g. one workshop for 20 companies costs 25.000 Euro.</a:t>
            </a:r>
          </a:p>
          <a:p>
            <a:pPr marL="0" indent="0">
              <a:buNone/>
              <a:defRPr/>
            </a:pPr>
            <a:r>
              <a:rPr lang="en-GB" sz="1800" dirty="0" smtClean="0">
                <a:solidFill>
                  <a:schemeClr val="accent1"/>
                </a:solidFill>
              </a:rPr>
              <a:t>		MA/JS check and PC approve.</a:t>
            </a:r>
          </a:p>
          <a:p>
            <a:pPr marL="0" indent="0">
              <a:buNone/>
              <a:defRPr/>
            </a:pPr>
            <a:r>
              <a:rPr lang="en-GB" sz="1800" dirty="0" smtClean="0">
                <a:solidFill>
                  <a:schemeClr val="accent1"/>
                </a:solidFill>
              </a:rPr>
              <a:t>		CB only needs to verify if amount is below value of art. 20a GBER</a:t>
            </a:r>
          </a:p>
          <a:p>
            <a:pPr marL="0" indent="0">
              <a:buNone/>
              <a:defRPr/>
            </a:pPr>
            <a:r>
              <a:rPr lang="en-GB" sz="1800" dirty="0" smtClean="0">
                <a:solidFill>
                  <a:schemeClr val="accent1"/>
                </a:solidFill>
              </a:rPr>
              <a:t>		(max. 20.000 Euro per undertaking taking part in the measure/event).</a:t>
            </a:r>
            <a:endParaRPr lang="en-GB" sz="1700" dirty="0" smtClean="0">
              <a:solidFill>
                <a:schemeClr val="accent1"/>
              </a:solidFill>
            </a:endParaRPr>
          </a:p>
          <a:p>
            <a:pPr marL="1371600" lvl="3" indent="0">
              <a:lnSpc>
                <a:spcPct val="120000"/>
              </a:lnSpc>
              <a:spcBef>
                <a:spcPts val="1200"/>
              </a:spcBef>
              <a:buNone/>
            </a:pPr>
            <a:r>
              <a:rPr lang="en-GB" sz="2200" b="1" dirty="0" smtClean="0"/>
              <a:t>  </a:t>
            </a:r>
          </a:p>
          <a:p>
            <a:pPr marL="0" indent="0">
              <a:lnSpc>
                <a:spcPct val="120000"/>
              </a:lnSpc>
              <a:spcBef>
                <a:spcPts val="1200"/>
              </a:spcBef>
              <a:buNone/>
            </a:pPr>
            <a:endParaRPr lang="en-GB" dirty="0"/>
          </a:p>
        </p:txBody>
      </p:sp>
      <p:sp>
        <p:nvSpPr>
          <p:cNvPr id="5" name="Titel 1"/>
          <p:cNvSpPr>
            <a:spLocks noGrp="1"/>
          </p:cNvSpPr>
          <p:nvPr>
            <p:ph type="title"/>
          </p:nvPr>
        </p:nvSpPr>
        <p:spPr>
          <a:xfrm>
            <a:off x="560512" y="116632"/>
            <a:ext cx="6971524" cy="868220"/>
          </a:xfrm>
        </p:spPr>
        <p:txBody>
          <a:bodyPr>
            <a:normAutofit fontScale="90000"/>
          </a:bodyPr>
          <a:lstStyle/>
          <a:p>
            <a:r>
              <a:rPr lang="en-GB" dirty="0" smtClean="0"/>
              <a:t>GBER Articles 20 and 20a on ETC-projects</a:t>
            </a:r>
            <a:endParaRPr lang="en-GB" dirty="0"/>
          </a:p>
        </p:txBody>
      </p:sp>
      <p:sp>
        <p:nvSpPr>
          <p:cNvPr id="6" name="Pfeil nach rechts 5"/>
          <p:cNvSpPr>
            <a:spLocks noChangeArrowheads="1"/>
          </p:cNvSpPr>
          <p:nvPr/>
        </p:nvSpPr>
        <p:spPr bwMode="auto">
          <a:xfrm>
            <a:off x="1424608" y="4509120"/>
            <a:ext cx="792088" cy="365125"/>
          </a:xfrm>
          <a:prstGeom prst="rightArrow">
            <a:avLst>
              <a:gd name="adj1" fmla="val 50000"/>
              <a:gd name="adj2" fmla="val 50138"/>
            </a:avLst>
          </a:prstGeom>
          <a:solidFill>
            <a:schemeClr val="accent1"/>
          </a:solidFill>
          <a:ln>
            <a:solidFill>
              <a:schemeClr val="accent1"/>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AT" altLang="de-DE">
              <a:solidFill>
                <a:schemeClr val="accent1"/>
              </a:solidFill>
            </a:endParaRPr>
          </a:p>
        </p:txBody>
      </p:sp>
      <p:sp>
        <p:nvSpPr>
          <p:cNvPr id="7"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12</a:t>
            </a:fld>
            <a:endParaRPr lang="de-DE" altLang="de-DE" sz="1000" dirty="0">
              <a:solidFill>
                <a:srgbClr val="898989"/>
              </a:solidFill>
            </a:endParaRPr>
          </a:p>
        </p:txBody>
      </p:sp>
      <p:pic>
        <p:nvPicPr>
          <p:cNvPr id="2" name="Grafik 1"/>
          <p:cNvPicPr>
            <a:picLocks noChangeAspect="1"/>
          </p:cNvPicPr>
          <p:nvPr/>
        </p:nvPicPr>
        <p:blipFill>
          <a:blip r:embed="rId2"/>
          <a:stretch>
            <a:fillRect/>
          </a:stretch>
        </p:blipFill>
        <p:spPr>
          <a:xfrm>
            <a:off x="8265368" y="2132856"/>
            <a:ext cx="1440160" cy="2260896"/>
          </a:xfrm>
          <a:prstGeom prst="rect">
            <a:avLst/>
          </a:prstGeom>
        </p:spPr>
      </p:pic>
      <p:sp>
        <p:nvSpPr>
          <p:cNvPr id="9" name="Pfeil nach rechts 8"/>
          <p:cNvSpPr>
            <a:spLocks noChangeArrowheads="1"/>
          </p:cNvSpPr>
          <p:nvPr/>
        </p:nvSpPr>
        <p:spPr bwMode="auto">
          <a:xfrm rot="2074391">
            <a:off x="7665211" y="1721278"/>
            <a:ext cx="893646" cy="193196"/>
          </a:xfrm>
          <a:prstGeom prst="rightArrow">
            <a:avLst>
              <a:gd name="adj1" fmla="val 50000"/>
              <a:gd name="adj2" fmla="val 50138"/>
            </a:avLst>
          </a:prstGeom>
          <a:solidFill>
            <a:schemeClr val="accent1"/>
          </a:solidFill>
          <a:ln>
            <a:solidFill>
              <a:schemeClr val="accent1"/>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AT" altLang="de-DE">
              <a:solidFill>
                <a:schemeClr val="accent1"/>
              </a:solidFill>
            </a:endParaRPr>
          </a:p>
        </p:txBody>
      </p:sp>
      <p:sp>
        <p:nvSpPr>
          <p:cNvPr id="10" name="Pfeil nach rechts 9"/>
          <p:cNvSpPr>
            <a:spLocks noChangeArrowheads="1"/>
          </p:cNvSpPr>
          <p:nvPr/>
        </p:nvSpPr>
        <p:spPr bwMode="auto">
          <a:xfrm rot="2074391">
            <a:off x="7799785" y="3656438"/>
            <a:ext cx="893646" cy="193196"/>
          </a:xfrm>
          <a:prstGeom prst="rightArrow">
            <a:avLst>
              <a:gd name="adj1" fmla="val 50000"/>
              <a:gd name="adj2" fmla="val 50138"/>
            </a:avLst>
          </a:prstGeom>
          <a:solidFill>
            <a:schemeClr val="accent1"/>
          </a:solidFill>
          <a:ln>
            <a:solidFill>
              <a:schemeClr val="accent1"/>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AT" altLang="de-DE">
              <a:solidFill>
                <a:schemeClr val="accent1"/>
              </a:solidFill>
            </a:endParaRPr>
          </a:p>
        </p:txBody>
      </p:sp>
    </p:spTree>
    <p:extLst>
      <p:ext uri="{BB962C8B-B14F-4D97-AF65-F5344CB8AC3E}">
        <p14:creationId xmlns:p14="http://schemas.microsoft.com/office/powerpoint/2010/main" val="298961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De </a:t>
            </a:r>
            <a:r>
              <a:rPr lang="en-GB" i="1" dirty="0" err="1" smtClean="0"/>
              <a:t>minimis</a:t>
            </a:r>
            <a:endParaRPr lang="de-DE" i="1" dirty="0"/>
          </a:p>
        </p:txBody>
      </p:sp>
      <p:sp>
        <p:nvSpPr>
          <p:cNvPr id="3" name="Content Placeholder 2"/>
          <p:cNvSpPr>
            <a:spLocks noGrp="1"/>
          </p:cNvSpPr>
          <p:nvPr>
            <p:ph idx="1"/>
          </p:nvPr>
        </p:nvSpPr>
        <p:spPr/>
        <p:txBody>
          <a:bodyPr>
            <a:normAutofit/>
          </a:bodyPr>
          <a:lstStyle/>
          <a:p>
            <a:pPr marL="0" indent="0">
              <a:spcAft>
                <a:spcPts val="1200"/>
              </a:spcAft>
              <a:buNone/>
            </a:pPr>
            <a:r>
              <a:rPr lang="en-GB" sz="2200" dirty="0" smtClean="0">
                <a:solidFill>
                  <a:schemeClr val="tx1"/>
                </a:solidFill>
              </a:rPr>
              <a:t>in case of project approval under </a:t>
            </a:r>
            <a:r>
              <a:rPr lang="en-GB" sz="2200" i="1" dirty="0" smtClean="0">
                <a:solidFill>
                  <a:schemeClr val="tx1"/>
                </a:solidFill>
              </a:rPr>
              <a:t>de </a:t>
            </a:r>
            <a:r>
              <a:rPr lang="en-GB" sz="2200" i="1" dirty="0" err="1" smtClean="0">
                <a:solidFill>
                  <a:schemeClr val="tx1"/>
                </a:solidFill>
              </a:rPr>
              <a:t>minimis</a:t>
            </a:r>
            <a:r>
              <a:rPr lang="en-GB" sz="2200" i="1" dirty="0" smtClean="0">
                <a:solidFill>
                  <a:schemeClr val="tx1"/>
                </a:solidFill>
              </a:rPr>
              <a:t>:</a:t>
            </a:r>
            <a:endParaRPr lang="en-GB" sz="2200" dirty="0" smtClean="0">
              <a:solidFill>
                <a:schemeClr val="tx1"/>
              </a:solidFill>
            </a:endParaRPr>
          </a:p>
          <a:p>
            <a:pPr>
              <a:spcAft>
                <a:spcPts val="600"/>
              </a:spcAft>
              <a:buFont typeface="Symbol" panose="05050102010706020507" pitchFamily="18" charset="2"/>
              <a:buChar char="-"/>
            </a:pPr>
            <a:r>
              <a:rPr lang="en-GB" dirty="0" smtClean="0">
                <a:solidFill>
                  <a:schemeClr val="tx1"/>
                </a:solidFill>
              </a:rPr>
              <a:t>self-declaration to be submitted by respective project participant to MA before signature of subsidy contract</a:t>
            </a:r>
            <a:endParaRPr lang="en-GB" dirty="0">
              <a:solidFill>
                <a:schemeClr val="tx1"/>
              </a:solidFill>
            </a:endParaRPr>
          </a:p>
          <a:p>
            <a:pPr>
              <a:spcAft>
                <a:spcPts val="600"/>
              </a:spcAft>
              <a:buFont typeface="Symbol" panose="05050102010706020507" pitchFamily="18" charset="2"/>
              <a:buChar char="-"/>
            </a:pPr>
            <a:r>
              <a:rPr lang="en-GB" dirty="0" smtClean="0">
                <a:solidFill>
                  <a:schemeClr val="tx1"/>
                </a:solidFill>
              </a:rPr>
              <a:t>limits of </a:t>
            </a:r>
            <a:r>
              <a:rPr lang="en-GB" i="1" dirty="0" smtClean="0">
                <a:solidFill>
                  <a:schemeClr val="tx1"/>
                </a:solidFill>
              </a:rPr>
              <a:t>de </a:t>
            </a:r>
            <a:r>
              <a:rPr lang="en-GB" i="1" dirty="0" err="1" smtClean="0">
                <a:solidFill>
                  <a:schemeClr val="tx1"/>
                </a:solidFill>
              </a:rPr>
              <a:t>minimis</a:t>
            </a:r>
            <a:r>
              <a:rPr lang="en-GB" dirty="0" smtClean="0">
                <a:solidFill>
                  <a:schemeClr val="tx1"/>
                </a:solidFill>
              </a:rPr>
              <a:t> aid:</a:t>
            </a:r>
          </a:p>
          <a:p>
            <a:pPr lvl="1">
              <a:spcAft>
                <a:spcPts val="600"/>
              </a:spcAft>
              <a:buSzPct val="70000"/>
              <a:buFont typeface="Arial" panose="020B0604020202020204" pitchFamily="34" charset="0"/>
              <a:buChar char="•"/>
            </a:pPr>
            <a:r>
              <a:rPr lang="en-GB" dirty="0" smtClean="0">
                <a:solidFill>
                  <a:schemeClr val="tx1"/>
                </a:solidFill>
              </a:rPr>
              <a:t>max EUR 200,000 (gross grant equivalent)</a:t>
            </a:r>
            <a:br>
              <a:rPr lang="en-GB" dirty="0" smtClean="0">
                <a:solidFill>
                  <a:schemeClr val="tx1"/>
                </a:solidFill>
              </a:rPr>
            </a:br>
            <a:r>
              <a:rPr lang="en-GB" dirty="0" smtClean="0">
                <a:solidFill>
                  <a:schemeClr val="tx1"/>
                </a:solidFill>
              </a:rPr>
              <a:t>or EUR 100,000 for road freight transport sector</a:t>
            </a:r>
          </a:p>
          <a:p>
            <a:pPr lvl="1">
              <a:spcAft>
                <a:spcPts val="600"/>
              </a:spcAft>
              <a:buSzPct val="70000"/>
              <a:buFont typeface="Arial" panose="020B0604020202020204" pitchFamily="34" charset="0"/>
              <a:buChar char="•"/>
            </a:pPr>
            <a:r>
              <a:rPr lang="en-GB" dirty="0" smtClean="0">
                <a:solidFill>
                  <a:schemeClr val="tx1"/>
                </a:solidFill>
              </a:rPr>
              <a:t>over a 3 year period </a:t>
            </a:r>
          </a:p>
          <a:p>
            <a:pPr lvl="1">
              <a:spcAft>
                <a:spcPts val="600"/>
              </a:spcAft>
              <a:buSzPct val="70000"/>
              <a:buFont typeface="Arial" panose="020B0604020202020204" pitchFamily="34" charset="0"/>
              <a:buChar char="•"/>
            </a:pPr>
            <a:r>
              <a:rPr lang="en-GB" dirty="0" smtClean="0">
                <a:solidFill>
                  <a:schemeClr val="tx1"/>
                </a:solidFill>
              </a:rPr>
              <a:t>per single undertaking</a:t>
            </a:r>
          </a:p>
          <a:p>
            <a:pPr lvl="1">
              <a:spcAft>
                <a:spcPts val="600"/>
              </a:spcAft>
              <a:buSzPct val="70000"/>
              <a:buFont typeface="Arial" panose="020B0604020202020204" pitchFamily="34" charset="0"/>
              <a:buChar char="•"/>
            </a:pPr>
            <a:r>
              <a:rPr lang="en-GB" dirty="0" smtClean="0">
                <a:solidFill>
                  <a:schemeClr val="tx1"/>
                </a:solidFill>
              </a:rPr>
              <a:t>per Member State</a:t>
            </a:r>
          </a:p>
          <a:p>
            <a:pPr marL="342900" lvl="1" indent="-342900">
              <a:spcAft>
                <a:spcPts val="600"/>
              </a:spcAft>
              <a:buSzPct val="70000"/>
              <a:buFont typeface="Symbol" panose="05050102010706020507" pitchFamily="18" charset="2"/>
              <a:buChar char="-"/>
            </a:pPr>
            <a:r>
              <a:rPr lang="en-GB" sz="2000" dirty="0" smtClean="0">
                <a:solidFill>
                  <a:schemeClr val="tx1"/>
                </a:solidFill>
              </a:rPr>
              <a:t>aid </a:t>
            </a:r>
            <a:r>
              <a:rPr lang="en-GB" sz="2000" dirty="0">
                <a:solidFill>
                  <a:schemeClr val="tx1"/>
                </a:solidFill>
              </a:rPr>
              <a:t>provided by </a:t>
            </a:r>
            <a:r>
              <a:rPr lang="en-GB" sz="2000" dirty="0" smtClean="0">
                <a:solidFill>
                  <a:schemeClr val="tx1"/>
                </a:solidFill>
              </a:rPr>
              <a:t>MS of MA: Austria</a:t>
            </a:r>
            <a:endParaRPr lang="en-GB" sz="2000" dirty="0">
              <a:solidFill>
                <a:schemeClr val="tx1"/>
              </a:solidFill>
            </a:endParaRPr>
          </a:p>
          <a:p>
            <a:pPr lvl="1">
              <a:spcAft>
                <a:spcPts val="600"/>
              </a:spcAft>
              <a:buSzPct val="70000"/>
              <a:buFont typeface="Arial" panose="020B0604020202020204" pitchFamily="34" charset="0"/>
              <a:buChar char="•"/>
            </a:pPr>
            <a:endParaRPr lang="en-GB" sz="2000" dirty="0" smtClean="0">
              <a:solidFill>
                <a:schemeClr val="tx1"/>
              </a:solidFill>
            </a:endParaRPr>
          </a:p>
          <a:p>
            <a:pPr lvl="1">
              <a:spcAft>
                <a:spcPts val="600"/>
              </a:spcAft>
              <a:buFont typeface="Symbol" panose="05050102010706020507" pitchFamily="18" charset="2"/>
              <a:buChar char="-"/>
            </a:pPr>
            <a:endParaRPr lang="en-GB" sz="2000" dirty="0" smtClean="0">
              <a:solidFill>
                <a:schemeClr val="tx1"/>
              </a:solidFill>
            </a:endParaRPr>
          </a:p>
        </p:txBody>
      </p:sp>
      <p:sp>
        <p:nvSpPr>
          <p:cNvPr id="4" name="Slide Number Placeholder 3"/>
          <p:cNvSpPr>
            <a:spLocks noGrp="1"/>
          </p:cNvSpPr>
          <p:nvPr>
            <p:ph type="sldNum" sz="quarter" idx="4294967295"/>
          </p:nvPr>
        </p:nvSpPr>
        <p:spPr/>
        <p:txBody>
          <a:bodyPr/>
          <a:lstStyle/>
          <a:p>
            <a:fld id="{4F18E5E4-5C88-4B33-BD4A-6B3AF07FB8EA}" type="slidenum">
              <a:rPr lang="de-DE" smtClean="0"/>
              <a:pPr/>
              <a:t>13</a:t>
            </a:fld>
            <a:endParaRPr lang="de-DE"/>
          </a:p>
        </p:txBody>
      </p:sp>
    </p:spTree>
    <p:extLst>
      <p:ext uri="{BB962C8B-B14F-4D97-AF65-F5344CB8AC3E}">
        <p14:creationId xmlns:p14="http://schemas.microsoft.com/office/powerpoint/2010/main" val="4061545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learn more?</a:t>
            </a:r>
            <a:endParaRPr lang="en-GB" dirty="0"/>
          </a:p>
        </p:txBody>
      </p:sp>
      <p:sp>
        <p:nvSpPr>
          <p:cNvPr id="3" name="Content Placeholder 2"/>
          <p:cNvSpPr>
            <a:spLocks noGrp="1"/>
          </p:cNvSpPr>
          <p:nvPr>
            <p:ph idx="1"/>
          </p:nvPr>
        </p:nvSpPr>
        <p:spPr>
          <a:xfrm>
            <a:off x="488504" y="1412776"/>
            <a:ext cx="8208912" cy="5112568"/>
          </a:xfrm>
        </p:spPr>
        <p:txBody>
          <a:bodyPr>
            <a:noAutofit/>
          </a:bodyPr>
          <a:lstStyle/>
          <a:p>
            <a:pPr>
              <a:lnSpc>
                <a:spcPct val="150000"/>
              </a:lnSpc>
              <a:spcAft>
                <a:spcPts val="600"/>
              </a:spcAft>
              <a:buFont typeface="Symbol" panose="05050102010706020507" pitchFamily="18" charset="2"/>
              <a:buChar char="-"/>
            </a:pPr>
            <a:r>
              <a:rPr lang="en-GB" sz="1800" dirty="0" smtClean="0">
                <a:solidFill>
                  <a:schemeClr val="tx1"/>
                </a:solidFill>
              </a:rPr>
              <a:t>Programme </a:t>
            </a:r>
            <a:r>
              <a:rPr lang="en-GB" sz="1800" dirty="0" smtClean="0"/>
              <a:t>implementation handbook</a:t>
            </a:r>
          </a:p>
          <a:p>
            <a:pPr>
              <a:lnSpc>
                <a:spcPct val="150000"/>
              </a:lnSpc>
              <a:spcAft>
                <a:spcPts val="600"/>
              </a:spcAft>
              <a:buFont typeface="Symbol" panose="05050102010706020507" pitchFamily="18" charset="2"/>
              <a:buChar char="-"/>
            </a:pPr>
            <a:r>
              <a:rPr lang="en-GB" sz="1800" dirty="0" smtClean="0">
                <a:solidFill>
                  <a:schemeClr val="tx1"/>
                </a:solidFill>
              </a:rPr>
              <a:t>INTERACT </a:t>
            </a:r>
            <a:r>
              <a:rPr lang="en-GB" sz="1800" dirty="0">
                <a:solidFill>
                  <a:schemeClr val="tx1"/>
                </a:solidFill>
              </a:rPr>
              <a:t>questions and </a:t>
            </a:r>
            <a:r>
              <a:rPr lang="en-GB" sz="1800" dirty="0" smtClean="0">
                <a:solidFill>
                  <a:schemeClr val="tx1"/>
                </a:solidFill>
              </a:rPr>
              <a:t>answers: </a:t>
            </a:r>
            <a:r>
              <a:rPr lang="en-GB" sz="1800" dirty="0">
                <a:hlinkClick r:id="rId2"/>
              </a:rPr>
              <a:t>https://</a:t>
            </a:r>
            <a:r>
              <a:rPr lang="en-GB" sz="1800" dirty="0" smtClean="0">
                <a:hlinkClick r:id="rId2"/>
              </a:rPr>
              <a:t>www.interact-eu.net/library/qa-state-aid/pageflip</a:t>
            </a:r>
            <a:r>
              <a:rPr lang="en-GB" sz="1800" dirty="0" smtClean="0"/>
              <a:t> </a:t>
            </a:r>
            <a:endParaRPr lang="en-GB" sz="1800" dirty="0"/>
          </a:p>
          <a:p>
            <a:pPr>
              <a:lnSpc>
                <a:spcPct val="150000"/>
              </a:lnSpc>
              <a:spcAft>
                <a:spcPts val="600"/>
              </a:spcAft>
              <a:buFont typeface="Symbol" panose="05050102010706020507" pitchFamily="18" charset="2"/>
              <a:buChar char="-"/>
            </a:pPr>
            <a:r>
              <a:rPr lang="en-GB" sz="1800" dirty="0" smtClean="0">
                <a:solidFill>
                  <a:schemeClr val="tx1"/>
                </a:solidFill>
              </a:rPr>
              <a:t>Articles</a:t>
            </a:r>
            <a:r>
              <a:rPr lang="en-GB" sz="1800" dirty="0">
                <a:solidFill>
                  <a:schemeClr val="tx1"/>
                </a:solidFill>
              </a:rPr>
              <a:t> 107-109 of the TFEU</a:t>
            </a:r>
          </a:p>
          <a:p>
            <a:pPr>
              <a:lnSpc>
                <a:spcPct val="150000"/>
              </a:lnSpc>
              <a:spcAft>
                <a:spcPts val="600"/>
              </a:spcAft>
              <a:buFont typeface="Symbol" panose="05050102010706020507" pitchFamily="18" charset="2"/>
              <a:buChar char="-"/>
            </a:pPr>
            <a:r>
              <a:rPr lang="en-GB" sz="1800" dirty="0" smtClean="0">
                <a:solidFill>
                  <a:schemeClr val="tx1"/>
                </a:solidFill>
              </a:rPr>
              <a:t>Commission notice on notion of state aid: </a:t>
            </a:r>
            <a:r>
              <a:rPr lang="en-GB" sz="1800" dirty="0" smtClean="0">
                <a:solidFill>
                  <a:schemeClr val="tx1"/>
                </a:solidFill>
                <a:hlinkClick r:id="rId3"/>
              </a:rPr>
              <a:t>http</a:t>
            </a:r>
            <a:r>
              <a:rPr lang="en-GB" sz="1800" dirty="0">
                <a:solidFill>
                  <a:schemeClr val="tx1"/>
                </a:solidFill>
                <a:hlinkClick r:id="rId3"/>
              </a:rPr>
              <a:t>://</a:t>
            </a:r>
            <a:r>
              <a:rPr lang="en-GB" sz="1800" dirty="0" smtClean="0">
                <a:solidFill>
                  <a:schemeClr val="tx1"/>
                </a:solidFill>
                <a:hlinkClick r:id="rId3"/>
              </a:rPr>
              <a:t>eur-lex.europa.eu/legal-content/EN/TXT/PDF</a:t>
            </a:r>
            <a:r>
              <a:rPr lang="en-GB" sz="1800" dirty="0">
                <a:solidFill>
                  <a:schemeClr val="tx1"/>
                </a:solidFill>
                <a:hlinkClick r:id="rId3"/>
              </a:rPr>
              <a:t>/?uri=CELEX:52016XC0719(05)&amp;</a:t>
            </a:r>
            <a:r>
              <a:rPr lang="en-GB" sz="1800" dirty="0" smtClean="0">
                <a:solidFill>
                  <a:schemeClr val="tx1"/>
                </a:solidFill>
                <a:hlinkClick r:id="rId3"/>
              </a:rPr>
              <a:t>from=EN</a:t>
            </a:r>
            <a:endParaRPr lang="en-GB" sz="1800" dirty="0" smtClean="0">
              <a:solidFill>
                <a:schemeClr val="tx1"/>
              </a:solidFill>
            </a:endParaRPr>
          </a:p>
          <a:p>
            <a:pPr>
              <a:lnSpc>
                <a:spcPct val="150000"/>
              </a:lnSpc>
              <a:spcAft>
                <a:spcPts val="600"/>
              </a:spcAft>
              <a:buFont typeface="Symbol" panose="05050102010706020507" pitchFamily="18" charset="2"/>
              <a:buChar char="-"/>
            </a:pPr>
            <a:r>
              <a:rPr lang="en-GB" sz="1800" dirty="0" smtClean="0">
                <a:solidFill>
                  <a:schemeClr val="tx1"/>
                </a:solidFill>
              </a:rPr>
              <a:t>DG </a:t>
            </a:r>
            <a:r>
              <a:rPr lang="en-GB" sz="1800" dirty="0">
                <a:solidFill>
                  <a:schemeClr val="tx1"/>
                </a:solidFill>
              </a:rPr>
              <a:t>Competition </a:t>
            </a:r>
            <a:r>
              <a:rPr lang="en-GB" sz="1800" dirty="0" smtClean="0">
                <a:solidFill>
                  <a:schemeClr val="tx1"/>
                </a:solidFill>
              </a:rPr>
              <a:t>website: </a:t>
            </a:r>
            <a:r>
              <a:rPr lang="en-GB" sz="1800" dirty="0" smtClean="0">
                <a:hlinkClick r:id="rId4"/>
              </a:rPr>
              <a:t>http://ec.europa.eu/competition/state_aid/overview/index_en.html</a:t>
            </a:r>
            <a:endParaRPr lang="en-GB" sz="1800" dirty="0" smtClean="0"/>
          </a:p>
        </p:txBody>
      </p:sp>
      <p:sp>
        <p:nvSpPr>
          <p:cNvPr id="4" name="Slide Number Placeholder 3"/>
          <p:cNvSpPr>
            <a:spLocks noGrp="1"/>
          </p:cNvSpPr>
          <p:nvPr>
            <p:ph type="sldNum" sz="quarter" idx="4294967295"/>
          </p:nvPr>
        </p:nvSpPr>
        <p:spPr/>
        <p:txBody>
          <a:bodyPr/>
          <a:lstStyle/>
          <a:p>
            <a:fld id="{4F18E5E4-5C88-4B33-BD4A-6B3AF07FB8EA}" type="slidenum">
              <a:rPr lang="de-DE" smtClean="0"/>
              <a:pPr/>
              <a:t>14</a:t>
            </a:fld>
            <a:endParaRPr lang="de-DE" dirty="0"/>
          </a:p>
        </p:txBody>
      </p:sp>
    </p:spTree>
    <p:extLst>
      <p:ext uri="{BB962C8B-B14F-4D97-AF65-F5344CB8AC3E}">
        <p14:creationId xmlns:p14="http://schemas.microsoft.com/office/powerpoint/2010/main" val="85777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Procurement law</a:t>
            </a:r>
            <a:endParaRPr lang="en-GB" dirty="0"/>
          </a:p>
        </p:txBody>
      </p:sp>
    </p:spTree>
    <p:extLst>
      <p:ext uri="{BB962C8B-B14F-4D97-AF65-F5344CB8AC3E}">
        <p14:creationId xmlns:p14="http://schemas.microsoft.com/office/powerpoint/2010/main" val="705334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116632"/>
            <a:ext cx="7272808" cy="868220"/>
          </a:xfrm>
        </p:spPr>
        <p:txBody>
          <a:bodyPr>
            <a:normAutofit/>
          </a:bodyPr>
          <a:lstStyle/>
          <a:p>
            <a:r>
              <a:rPr lang="en-GB" dirty="0" smtClean="0"/>
              <a:t>Who has to apply procurement law?</a:t>
            </a:r>
            <a:endParaRPr lang="en-GB" dirty="0"/>
          </a:p>
        </p:txBody>
      </p:sp>
      <p:sp>
        <p:nvSpPr>
          <p:cNvPr id="3" name="Inhaltsplatzhalter 2"/>
          <p:cNvSpPr>
            <a:spLocks noGrp="1"/>
          </p:cNvSpPr>
          <p:nvPr>
            <p:ph idx="1"/>
          </p:nvPr>
        </p:nvSpPr>
        <p:spPr/>
        <p:txBody>
          <a:bodyPr>
            <a:noAutofit/>
          </a:bodyPr>
          <a:lstStyle/>
          <a:p>
            <a:pPr defTabSz="457200">
              <a:lnSpc>
                <a:spcPct val="150000"/>
              </a:lnSpc>
              <a:buSzPct val="150000"/>
              <a:buBlip>
                <a:blip r:embed="rId2"/>
              </a:buBlip>
            </a:pPr>
            <a:r>
              <a:rPr lang="en-US" sz="1800" dirty="0">
                <a:latin typeface="+mn-lt"/>
                <a:cs typeface="+mn-cs"/>
              </a:rPr>
              <a:t>state, regional or local authorities or </a:t>
            </a:r>
          </a:p>
          <a:p>
            <a:pPr defTabSz="457200">
              <a:lnSpc>
                <a:spcPct val="150000"/>
              </a:lnSpc>
              <a:buSzPct val="150000"/>
              <a:buBlip>
                <a:blip r:embed="rId2"/>
              </a:buBlip>
            </a:pPr>
            <a:r>
              <a:rPr lang="en-US" sz="1800" dirty="0">
                <a:latin typeface="+mn-lt"/>
                <a:cs typeface="+mn-cs"/>
              </a:rPr>
              <a:t>bodies governed by public law, i.e. bodies that </a:t>
            </a:r>
          </a:p>
          <a:p>
            <a:pPr lvl="1">
              <a:buFont typeface="Symbol" panose="05050102010706020507" pitchFamily="18" charset="2"/>
              <a:buChar char="-"/>
            </a:pPr>
            <a:r>
              <a:rPr lang="en-US" dirty="0"/>
              <a:t>a</a:t>
            </a:r>
            <a:r>
              <a:rPr lang="en-US" dirty="0" smtClean="0"/>
              <a:t>re established </a:t>
            </a:r>
            <a:r>
              <a:rPr lang="en-US" dirty="0"/>
              <a:t>for the specific purpose of meeting needs </a:t>
            </a:r>
            <a:r>
              <a:rPr lang="en-US" dirty="0" smtClean="0"/>
              <a:t>of general </a:t>
            </a:r>
            <a:r>
              <a:rPr lang="en-US" dirty="0"/>
              <a:t>interest, not having an industrial or commercial </a:t>
            </a:r>
            <a:r>
              <a:rPr lang="en-US" dirty="0" smtClean="0"/>
              <a:t>character AND</a:t>
            </a:r>
          </a:p>
          <a:p>
            <a:pPr lvl="1">
              <a:buFont typeface="Symbol" panose="05050102010706020507" pitchFamily="18" charset="2"/>
              <a:buChar char="-"/>
            </a:pPr>
            <a:r>
              <a:rPr lang="en-US" dirty="0" smtClean="0"/>
              <a:t>have legal personality AND</a:t>
            </a:r>
          </a:p>
          <a:p>
            <a:pPr lvl="1">
              <a:buFont typeface="Symbol" panose="05050102010706020507" pitchFamily="18" charset="2"/>
              <a:buChar char="-"/>
            </a:pPr>
            <a:r>
              <a:rPr lang="en-US" dirty="0" smtClean="0"/>
              <a:t>are </a:t>
            </a:r>
            <a:r>
              <a:rPr lang="en-US" dirty="0"/>
              <a:t>financed, for the most </a:t>
            </a:r>
            <a:r>
              <a:rPr lang="en-US" dirty="0" smtClean="0"/>
              <a:t>part (&gt;50%), </a:t>
            </a:r>
            <a:r>
              <a:rPr lang="en-US" dirty="0"/>
              <a:t>by the s</a:t>
            </a:r>
            <a:r>
              <a:rPr lang="en-US" dirty="0" smtClean="0"/>
              <a:t>tate</a:t>
            </a:r>
            <a:r>
              <a:rPr lang="en-US" dirty="0"/>
              <a:t>, regional or local authorities, or by other bodies governed by public </a:t>
            </a:r>
            <a:r>
              <a:rPr lang="en-US" dirty="0" smtClean="0"/>
              <a:t>law OR                             are subject </a:t>
            </a:r>
            <a:r>
              <a:rPr lang="en-US" dirty="0"/>
              <a:t>to management supervision by those authorities or </a:t>
            </a:r>
            <a:r>
              <a:rPr lang="en-US" dirty="0" smtClean="0"/>
              <a:t>bodies</a:t>
            </a:r>
            <a:r>
              <a:rPr lang="en-US" dirty="0"/>
              <a:t> </a:t>
            </a:r>
            <a:r>
              <a:rPr lang="en-US" dirty="0" smtClean="0"/>
              <a:t>OR have </a:t>
            </a:r>
            <a:r>
              <a:rPr lang="en-US" dirty="0"/>
              <a:t>an administrative, managerial or supervisory board, more than half of whose members are appointed by the </a:t>
            </a:r>
            <a:r>
              <a:rPr lang="en-US" dirty="0" smtClean="0"/>
              <a:t>state</a:t>
            </a:r>
            <a:r>
              <a:rPr lang="en-US" dirty="0"/>
              <a:t>, regional or local authorities, or by other bodies governed by public </a:t>
            </a:r>
            <a:r>
              <a:rPr lang="en-US" dirty="0" smtClean="0"/>
              <a:t>law.</a:t>
            </a:r>
          </a:p>
        </p:txBody>
      </p:sp>
      <p:sp>
        <p:nvSpPr>
          <p:cNvPr id="4"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16</a:t>
            </a:fld>
            <a:endParaRPr lang="de-DE" altLang="de-DE" sz="1000" dirty="0">
              <a:solidFill>
                <a:srgbClr val="898989"/>
              </a:solidFill>
            </a:endParaRPr>
          </a:p>
        </p:txBody>
      </p:sp>
    </p:spTree>
    <p:extLst>
      <p:ext uri="{BB962C8B-B14F-4D97-AF65-F5344CB8AC3E}">
        <p14:creationId xmlns:p14="http://schemas.microsoft.com/office/powerpoint/2010/main" val="259778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liennummernplatzhalter 4"/>
          <p:cNvSpPr>
            <a:spLocks noGrp="1"/>
          </p:cNvSpPr>
          <p:nvPr>
            <p:ph type="sldNum" sz="quarter" idx="4294967295"/>
          </p:nvPr>
        </p:nvSpPr>
        <p:spPr bwMode="auto">
          <a:xfrm>
            <a:off x="8669338" y="6448426"/>
            <a:ext cx="531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C4C5D9-ED38-4868-8AE7-56E96C19B5D3}" type="slidenum">
              <a:rPr lang="de-DE" altLang="de-DE" sz="1000">
                <a:solidFill>
                  <a:srgbClr val="898989"/>
                </a:solidFill>
              </a:rPr>
              <a:pPr/>
              <a:t>17</a:t>
            </a:fld>
            <a:endParaRPr lang="de-DE" altLang="de-DE" sz="1000">
              <a:solidFill>
                <a:srgbClr val="898989"/>
              </a:solidFill>
            </a:endParaRPr>
          </a:p>
        </p:txBody>
      </p:sp>
      <p:sp>
        <p:nvSpPr>
          <p:cNvPr id="11270" name="Titel 1"/>
          <p:cNvSpPr>
            <a:spLocks noGrp="1"/>
          </p:cNvSpPr>
          <p:nvPr>
            <p:ph type="title"/>
          </p:nvPr>
        </p:nvSpPr>
        <p:spPr bwMode="auto">
          <a:xfrm>
            <a:off x="560512" y="481157"/>
            <a:ext cx="6971524" cy="868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de-DE" dirty="0" smtClean="0"/>
              <a:t>EU-Thresholds</a:t>
            </a:r>
          </a:p>
        </p:txBody>
      </p:sp>
      <p:graphicFrame>
        <p:nvGraphicFramePr>
          <p:cNvPr id="14" name="Tabelle 13"/>
          <p:cNvGraphicFramePr>
            <a:graphicFrameLocks noGrp="1"/>
          </p:cNvGraphicFramePr>
          <p:nvPr>
            <p:extLst>
              <p:ext uri="{D42A27DB-BD31-4B8C-83A1-F6EECF244321}">
                <p14:modId xmlns:p14="http://schemas.microsoft.com/office/powerpoint/2010/main" val="2481896836"/>
              </p:ext>
            </p:extLst>
          </p:nvPr>
        </p:nvGraphicFramePr>
        <p:xfrm>
          <a:off x="920552" y="3501008"/>
          <a:ext cx="7920879" cy="2376264"/>
        </p:xfrm>
        <a:graphic>
          <a:graphicData uri="http://schemas.openxmlformats.org/drawingml/2006/table">
            <a:tbl>
              <a:tblPr firstRow="1" firstCol="1" bandRow="1">
                <a:tableStyleId>{5C22544A-7EE6-4342-B048-85BDC9FD1C3A}</a:tableStyleId>
              </a:tblPr>
              <a:tblGrid>
                <a:gridCol w="3104894">
                  <a:extLst>
                    <a:ext uri="{9D8B030D-6E8A-4147-A177-3AD203B41FA5}">
                      <a16:colId xmlns:a16="http://schemas.microsoft.com/office/drawing/2014/main" val="4026432199"/>
                    </a:ext>
                  </a:extLst>
                </a:gridCol>
                <a:gridCol w="3104894">
                  <a:extLst>
                    <a:ext uri="{9D8B030D-6E8A-4147-A177-3AD203B41FA5}">
                      <a16:colId xmlns:a16="http://schemas.microsoft.com/office/drawing/2014/main" val="3355040844"/>
                    </a:ext>
                  </a:extLst>
                </a:gridCol>
                <a:gridCol w="1711091">
                  <a:extLst>
                    <a:ext uri="{9D8B030D-6E8A-4147-A177-3AD203B41FA5}">
                      <a16:colId xmlns:a16="http://schemas.microsoft.com/office/drawing/2014/main" val="2637476346"/>
                    </a:ext>
                  </a:extLst>
                </a:gridCol>
              </a:tblGrid>
              <a:tr h="555490">
                <a:tc>
                  <a:txBody>
                    <a:bodyPr/>
                    <a:lstStyle/>
                    <a:p>
                      <a:pPr algn="just">
                        <a:lnSpc>
                          <a:spcPct val="150000"/>
                        </a:lnSpc>
                        <a:spcAft>
                          <a:spcPts val="1000"/>
                        </a:spcAft>
                      </a:pPr>
                      <a:r>
                        <a:rPr lang="en-GB" sz="1000" dirty="0">
                          <a:effectLst/>
                        </a:rPr>
                        <a:t>Nature of procurement</a:t>
                      </a: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1000"/>
                        </a:spcAft>
                      </a:pPr>
                      <a:r>
                        <a:rPr lang="en-GB" sz="1000" dirty="0">
                          <a:effectLst/>
                        </a:rPr>
                        <a:t>Type of contractor</a:t>
                      </a: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1000"/>
                        </a:spcAft>
                      </a:pPr>
                      <a:r>
                        <a:rPr lang="en-GB" sz="1000">
                          <a:effectLst/>
                        </a:rPr>
                        <a:t>Estimated value, </a:t>
                      </a:r>
                      <a:br>
                        <a:rPr lang="en-GB" sz="1000">
                          <a:effectLst/>
                        </a:rPr>
                      </a:br>
                      <a:r>
                        <a:rPr lang="en-GB" sz="1000">
                          <a:effectLst/>
                        </a:rPr>
                        <a:t>excluding VAT</a:t>
                      </a:r>
                      <a:endParaRPr lang="de-AT" sz="100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7056004"/>
                  </a:ext>
                </a:extLst>
              </a:tr>
              <a:tr h="555490">
                <a:tc rowSpan="2">
                  <a:txBody>
                    <a:bodyPr/>
                    <a:lstStyle/>
                    <a:p>
                      <a:pPr algn="just">
                        <a:lnSpc>
                          <a:spcPct val="150000"/>
                        </a:lnSpc>
                        <a:spcAft>
                          <a:spcPts val="1000"/>
                        </a:spcAft>
                      </a:pPr>
                      <a:r>
                        <a:rPr lang="en-GB" sz="1000">
                          <a:effectLst/>
                        </a:rPr>
                        <a:t>Public contracts for services and supply</a:t>
                      </a:r>
                      <a:endParaRPr lang="de-AT" sz="100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50000"/>
                        </a:lnSpc>
                        <a:spcAft>
                          <a:spcPts val="1000"/>
                        </a:spcAft>
                      </a:pPr>
                      <a:r>
                        <a:rPr lang="en-GB" sz="1000">
                          <a:effectLst/>
                        </a:rPr>
                        <a:t>Central Government authorities (e.g. ministries)</a:t>
                      </a:r>
                      <a:endParaRPr lang="de-AT" sz="100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50000"/>
                        </a:lnSpc>
                        <a:spcAft>
                          <a:spcPts val="1000"/>
                        </a:spcAft>
                      </a:pPr>
                      <a:r>
                        <a:rPr lang="en-GB" sz="1000" dirty="0" smtClean="0">
                          <a:effectLst/>
                        </a:rPr>
                        <a:t> </a:t>
                      </a:r>
                      <a:r>
                        <a:rPr lang="en-GB" sz="1000" dirty="0">
                          <a:effectLst/>
                        </a:rPr>
                        <a:t>EUR </a:t>
                      </a:r>
                      <a:r>
                        <a:rPr lang="en-GB" sz="1000" dirty="0" smtClean="0">
                          <a:effectLst/>
                        </a:rPr>
                        <a:t>140,000</a:t>
                      </a: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02538153"/>
                  </a:ext>
                </a:extLst>
              </a:tr>
              <a:tr h="555490">
                <a:tc vMerge="1">
                  <a:txBody>
                    <a:bodyPr/>
                    <a:lstStyle/>
                    <a:p>
                      <a:endParaRPr lang="de-AT"/>
                    </a:p>
                  </a:txBody>
                  <a:tcPr/>
                </a:tc>
                <a:tc>
                  <a:txBody>
                    <a:bodyPr/>
                    <a:lstStyle/>
                    <a:p>
                      <a:pPr algn="just">
                        <a:lnSpc>
                          <a:spcPct val="150000"/>
                        </a:lnSpc>
                        <a:spcAft>
                          <a:spcPts val="1000"/>
                        </a:spcAft>
                      </a:pPr>
                      <a:r>
                        <a:rPr lang="en-GB" sz="1000" dirty="0">
                          <a:effectLst/>
                        </a:rPr>
                        <a:t>Sub-central contracting authorities (e.g. regions, municipalities)</a:t>
                      </a: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50000"/>
                        </a:lnSpc>
                        <a:spcAft>
                          <a:spcPts val="1000"/>
                        </a:spcAft>
                      </a:pPr>
                      <a:r>
                        <a:rPr lang="en-GB" sz="1000" dirty="0" smtClean="0">
                          <a:effectLst/>
                        </a:rPr>
                        <a:t>EUR</a:t>
                      </a:r>
                      <a:r>
                        <a:rPr lang="en-GB" sz="1000" dirty="0">
                          <a:effectLst/>
                        </a:rPr>
                        <a:t> </a:t>
                      </a:r>
                      <a:r>
                        <a:rPr lang="en-GB" sz="1000" dirty="0" smtClean="0">
                          <a:effectLst/>
                        </a:rPr>
                        <a:t>215,000</a:t>
                      </a: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05929379"/>
                  </a:ext>
                </a:extLst>
              </a:tr>
              <a:tr h="709794">
                <a:tc>
                  <a:txBody>
                    <a:bodyPr/>
                    <a:lstStyle/>
                    <a:p>
                      <a:pPr algn="just">
                        <a:lnSpc>
                          <a:spcPct val="150000"/>
                        </a:lnSpc>
                        <a:spcAft>
                          <a:spcPts val="1000"/>
                        </a:spcAft>
                      </a:pPr>
                      <a:r>
                        <a:rPr lang="en-GB" sz="1000" dirty="0">
                          <a:effectLst/>
                        </a:rPr>
                        <a:t>Public contracts for </a:t>
                      </a:r>
                      <a:r>
                        <a:rPr lang="en-GB" sz="1000" dirty="0" smtClean="0">
                          <a:effectLst/>
                        </a:rPr>
                        <a:t>works</a:t>
                      </a:r>
                    </a:p>
                    <a:p>
                      <a:pPr algn="just">
                        <a:lnSpc>
                          <a:spcPct val="150000"/>
                        </a:lnSpc>
                        <a:spcAft>
                          <a:spcPts val="1000"/>
                        </a:spcAft>
                      </a:pP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50000"/>
                        </a:lnSpc>
                        <a:spcAft>
                          <a:spcPts val="1000"/>
                        </a:spcAft>
                      </a:pPr>
                      <a:r>
                        <a:rPr lang="en-GB" sz="1000">
                          <a:effectLst/>
                        </a:rPr>
                        <a:t>Both central and sub-central authorities</a:t>
                      </a:r>
                      <a:endParaRPr lang="de-AT" sz="100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lnSpc>
                          <a:spcPct val="150000"/>
                        </a:lnSpc>
                        <a:spcAft>
                          <a:spcPts val="1000"/>
                        </a:spcAft>
                      </a:pPr>
                      <a:r>
                        <a:rPr lang="en-GB" sz="1000" dirty="0" smtClean="0">
                          <a:effectLst/>
                        </a:rPr>
                        <a:t>EUR</a:t>
                      </a:r>
                      <a:r>
                        <a:rPr lang="en-GB" sz="1000" dirty="0">
                          <a:effectLst/>
                        </a:rPr>
                        <a:t> </a:t>
                      </a:r>
                      <a:r>
                        <a:rPr lang="en-GB" sz="1000" dirty="0" smtClean="0">
                          <a:effectLst/>
                        </a:rPr>
                        <a:t>5,382,000</a:t>
                      </a:r>
                      <a:endParaRPr lang="de-AT" sz="10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06149016"/>
                  </a:ext>
                </a:extLst>
              </a:tr>
            </a:tbl>
          </a:graphicData>
        </a:graphic>
      </p:graphicFrame>
      <p:sp>
        <p:nvSpPr>
          <p:cNvPr id="15" name="Rectangle 7"/>
          <p:cNvSpPr>
            <a:spLocks noChangeArrowheads="1"/>
          </p:cNvSpPr>
          <p:nvPr/>
        </p:nvSpPr>
        <p:spPr bwMode="auto">
          <a:xfrm>
            <a:off x="1280593" y="198804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800" b="0" i="0" u="none" strike="noStrike" cap="none" normalizeH="0" baseline="0" smtClean="0">
                <a:ln>
                  <a:noFill/>
                </a:ln>
                <a:solidFill>
                  <a:schemeClr val="tx1"/>
                </a:solidFill>
                <a:effectLst/>
                <a:latin typeface="Arial" panose="020B0604020202020204" pitchFamily="34" charset="0"/>
              </a:rPr>
              <a:t/>
            </a:r>
            <a:br>
              <a:rPr kumimoji="0" lang="de-AT" altLang="de-DE" sz="1800" b="0" i="0" u="none" strike="noStrike" cap="none" normalizeH="0" baseline="0" smtClean="0">
                <a:ln>
                  <a:noFill/>
                </a:ln>
                <a:solidFill>
                  <a:schemeClr val="tx1"/>
                </a:solidFill>
                <a:effectLst/>
                <a:latin typeface="Arial" panose="020B0604020202020204" pitchFamily="34" charset="0"/>
              </a:rPr>
            </a:br>
            <a:endParaRPr kumimoji="0" lang="de-AT" altLang="de-DE" sz="1800" b="0" i="0" u="none" strike="noStrike" cap="none" normalizeH="0" baseline="0" smtClean="0">
              <a:ln>
                <a:noFill/>
              </a:ln>
              <a:solidFill>
                <a:schemeClr val="tx1"/>
              </a:solidFill>
              <a:effectLst/>
              <a:latin typeface="Arial" panose="020B0604020202020204" pitchFamily="34" charset="0"/>
            </a:endParaRPr>
          </a:p>
        </p:txBody>
      </p:sp>
      <p:sp>
        <p:nvSpPr>
          <p:cNvPr id="18" name="Rechteck 17"/>
          <p:cNvSpPr/>
          <p:nvPr/>
        </p:nvSpPr>
        <p:spPr>
          <a:xfrm>
            <a:off x="702648" y="1268760"/>
            <a:ext cx="8858863" cy="2031325"/>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404040"/>
                </a:solidFill>
                <a:latin typeface="+mj-lt"/>
              </a:rPr>
              <a:t>EU law sets harmonised rules for tenders whose monetary value exceeds a certain amount and which are presumed to be of cross-border interest</a:t>
            </a:r>
          </a:p>
          <a:p>
            <a:pPr marL="285750" indent="-285750">
              <a:buFont typeface="Arial" panose="020B0604020202020204" pitchFamily="34" charset="0"/>
              <a:buChar char="•"/>
            </a:pPr>
            <a:r>
              <a:rPr lang="en-GB" dirty="0" smtClean="0">
                <a:solidFill>
                  <a:srgbClr val="404040"/>
                </a:solidFill>
                <a:latin typeface="+mj-lt"/>
              </a:rPr>
              <a:t>The European rules ensure that the award of such contracts is fair, equitable, transparent and non-discriminatory</a:t>
            </a:r>
          </a:p>
          <a:p>
            <a:pPr marL="285750" indent="-285750">
              <a:buFont typeface="Arial" panose="020B0604020202020204" pitchFamily="34" charset="0"/>
              <a:buChar char="•"/>
            </a:pPr>
            <a:r>
              <a:rPr lang="en-GB" dirty="0" smtClean="0">
                <a:solidFill>
                  <a:srgbClr val="404040"/>
                </a:solidFill>
                <a:latin typeface="+mj-lt"/>
              </a:rPr>
              <a:t>For tenders of lower value national rules apply, which nevertheless have to respect general principles of EU law.</a:t>
            </a:r>
          </a:p>
          <a:p>
            <a:pPr marL="285750" indent="-285750">
              <a:buFont typeface="Arial" panose="020B0604020202020204" pitchFamily="34" charset="0"/>
              <a:buChar char="•"/>
            </a:pPr>
            <a:r>
              <a:rPr lang="en-GB" dirty="0" smtClean="0">
                <a:solidFill>
                  <a:srgbClr val="404040"/>
                </a:solidFill>
                <a:latin typeface="+mj-lt"/>
              </a:rPr>
              <a:t>The current EU-thresholds as of 1.1.2022 are:</a:t>
            </a:r>
            <a:endParaRPr lang="en-GB" dirty="0">
              <a:latin typeface="+mj-lt"/>
            </a:endParaRPr>
          </a:p>
        </p:txBody>
      </p:sp>
    </p:spTree>
    <p:extLst>
      <p:ext uri="{BB962C8B-B14F-4D97-AF65-F5344CB8AC3E}">
        <p14:creationId xmlns:p14="http://schemas.microsoft.com/office/powerpoint/2010/main" val="4119440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Funded</a:t>
            </a:r>
            <a:r>
              <a:rPr lang="de-AT" dirty="0" smtClean="0"/>
              <a:t> </a:t>
            </a:r>
            <a:r>
              <a:rPr lang="en-GB" dirty="0" smtClean="0"/>
              <a:t>procurement</a:t>
            </a:r>
            <a:r>
              <a:rPr lang="de-AT" dirty="0" smtClean="0"/>
              <a:t> </a:t>
            </a:r>
            <a:r>
              <a:rPr lang="en-GB" dirty="0" smtClean="0"/>
              <a:t>and its control</a:t>
            </a:r>
            <a:endParaRPr lang="en-GB" dirty="0"/>
          </a:p>
        </p:txBody>
      </p:sp>
      <p:pic>
        <p:nvPicPr>
          <p:cNvPr id="5" name="Picture 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9" y="1731963"/>
            <a:ext cx="87852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1"/>
          <p:cNvSpPr>
            <a:spLocks noChangeArrowheads="1"/>
          </p:cNvSpPr>
          <p:nvPr/>
        </p:nvSpPr>
        <p:spPr bwMode="auto">
          <a:xfrm>
            <a:off x="920750" y="6217369"/>
            <a:ext cx="813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de-DE" sz="1400" dirty="0" smtClean="0">
                <a:latin typeface="+mj-lt"/>
              </a:rPr>
              <a:t>Source: European Court of Auditors, special report 2015/10, p. 14</a:t>
            </a:r>
            <a:endParaRPr lang="en-GB" altLang="de-DE" sz="1400" dirty="0">
              <a:latin typeface="+mj-lt"/>
            </a:endParaRPr>
          </a:p>
        </p:txBody>
      </p:sp>
      <p:cxnSp>
        <p:nvCxnSpPr>
          <p:cNvPr id="7" name="Gerade Verbindung 2"/>
          <p:cNvCxnSpPr/>
          <p:nvPr/>
        </p:nvCxnSpPr>
        <p:spPr>
          <a:xfrm>
            <a:off x="6557963" y="1855788"/>
            <a:ext cx="0" cy="429895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18</a:t>
            </a:fld>
            <a:endParaRPr lang="de-DE" altLang="de-DE" sz="1000" dirty="0">
              <a:solidFill>
                <a:srgbClr val="898989"/>
              </a:solidFill>
            </a:endParaRPr>
          </a:p>
        </p:txBody>
      </p:sp>
    </p:spTree>
    <p:extLst>
      <p:ext uri="{BB962C8B-B14F-4D97-AF65-F5344CB8AC3E}">
        <p14:creationId xmlns:p14="http://schemas.microsoft.com/office/powerpoint/2010/main" val="338064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560512" y="116632"/>
            <a:ext cx="6971524" cy="868220"/>
          </a:xfrm>
        </p:spPr>
        <p:txBody>
          <a:bodyPr/>
          <a:lstStyle/>
          <a:p>
            <a:r>
              <a:rPr lang="en-GB" dirty="0" smtClean="0"/>
              <a:t>Procurement rules of the programme</a:t>
            </a:r>
            <a:endParaRPr lang="en-GB" dirty="0"/>
          </a:p>
        </p:txBody>
      </p:sp>
      <p:graphicFrame>
        <p:nvGraphicFramePr>
          <p:cNvPr id="7" name="Inhaltsplatzhalter 2"/>
          <p:cNvGraphicFramePr>
            <a:graphicFrameLocks noGrp="1"/>
          </p:cNvGraphicFramePr>
          <p:nvPr>
            <p:ph idx="1"/>
            <p:extLst>
              <p:ext uri="{D42A27DB-BD31-4B8C-83A1-F6EECF244321}">
                <p14:modId xmlns:p14="http://schemas.microsoft.com/office/powerpoint/2010/main" val="2699393514"/>
              </p:ext>
            </p:extLst>
          </p:nvPr>
        </p:nvGraphicFramePr>
        <p:xfrm>
          <a:off x="416496" y="1280789"/>
          <a:ext cx="9057442" cy="4511040"/>
        </p:xfrm>
        <a:graphic>
          <a:graphicData uri="http://schemas.openxmlformats.org/drawingml/2006/table">
            <a:tbl>
              <a:tblPr firstRow="1" bandRow="1">
                <a:tableStyleId>{5C22544A-7EE6-4342-B048-85BDC9FD1C3A}</a:tableStyleId>
              </a:tblPr>
              <a:tblGrid>
                <a:gridCol w="2977733">
                  <a:extLst>
                    <a:ext uri="{9D8B030D-6E8A-4147-A177-3AD203B41FA5}">
                      <a16:colId xmlns:a16="http://schemas.microsoft.com/office/drawing/2014/main" val="2720799294"/>
                    </a:ext>
                  </a:extLst>
                </a:gridCol>
                <a:gridCol w="1122718">
                  <a:extLst>
                    <a:ext uri="{9D8B030D-6E8A-4147-A177-3AD203B41FA5}">
                      <a16:colId xmlns:a16="http://schemas.microsoft.com/office/drawing/2014/main" val="763923208"/>
                    </a:ext>
                  </a:extLst>
                </a:gridCol>
                <a:gridCol w="4956991">
                  <a:extLst>
                    <a:ext uri="{9D8B030D-6E8A-4147-A177-3AD203B41FA5}">
                      <a16:colId xmlns:a16="http://schemas.microsoft.com/office/drawing/2014/main" val="4130661376"/>
                    </a:ext>
                  </a:extLst>
                </a:gridCol>
              </a:tblGrid>
              <a:tr h="445968">
                <a:tc>
                  <a:txBody>
                    <a:bodyPr/>
                    <a:lstStyle/>
                    <a:p>
                      <a:r>
                        <a:rPr lang="en-GB" sz="1400" noProof="0" dirty="0" smtClean="0"/>
                        <a:t>Public</a:t>
                      </a:r>
                      <a:r>
                        <a:rPr lang="en-GB" sz="1400" baseline="0" noProof="0" dirty="0" smtClean="0"/>
                        <a:t> body according to procurement law</a:t>
                      </a:r>
                      <a:endParaRPr lang="en-GB" sz="1400" noProof="0" dirty="0"/>
                    </a:p>
                  </a:txBody>
                  <a:tcPr anchor="ctr">
                    <a:solidFill>
                      <a:schemeClr val="accent2"/>
                    </a:solidFill>
                  </a:tcPr>
                </a:tc>
                <a:tc gridSpan="2">
                  <a:txBody>
                    <a:bodyPr/>
                    <a:lstStyle/>
                    <a:p>
                      <a:r>
                        <a:rPr lang="en-GB" sz="1400" noProof="0" dirty="0" smtClean="0"/>
                        <a:t>Private project</a:t>
                      </a:r>
                      <a:r>
                        <a:rPr lang="en-GB" sz="1400" baseline="0" noProof="0" dirty="0" smtClean="0"/>
                        <a:t> partners not subject to procurement law</a:t>
                      </a:r>
                      <a:endParaRPr lang="en-GB" sz="1400" noProof="0" dirty="0"/>
                    </a:p>
                  </a:txBody>
                  <a:tcPr anchor="ctr"/>
                </a:tc>
                <a:tc hMerge="1">
                  <a:txBody>
                    <a:bodyPr/>
                    <a:lstStyle/>
                    <a:p>
                      <a:endParaRPr lang="de-AT"/>
                    </a:p>
                  </a:txBody>
                  <a:tcPr/>
                </a:tc>
                <a:extLst>
                  <a:ext uri="{0D108BD9-81ED-4DB2-BD59-A6C34878D82A}">
                    <a16:rowId xmlns:a16="http://schemas.microsoft.com/office/drawing/2014/main" val="3879560520"/>
                  </a:ext>
                </a:extLst>
              </a:tr>
              <a:tr h="1697684">
                <a:tc>
                  <a:txBody>
                    <a:bodyPr/>
                    <a:lstStyle/>
                    <a:p>
                      <a:r>
                        <a:rPr lang="en-GB" sz="1400" b="0" noProof="0" dirty="0" smtClean="0"/>
                        <a:t>national</a:t>
                      </a:r>
                      <a:r>
                        <a:rPr lang="en-GB" sz="1400" b="0" baseline="0" noProof="0" dirty="0" smtClean="0"/>
                        <a:t> procurement law</a:t>
                      </a:r>
                      <a:endParaRPr lang="en-GB" sz="1400" b="0" noProof="0" dirty="0"/>
                    </a:p>
                  </a:txBody>
                  <a:tcPr anchor="ctr">
                    <a:solidFill>
                      <a:schemeClr val="accent2"/>
                    </a:solidFill>
                  </a:tcPr>
                </a:tc>
                <a:tc>
                  <a:txBody>
                    <a:bodyPr/>
                    <a:lstStyle/>
                    <a:p>
                      <a:r>
                        <a:rPr lang="en-GB" sz="1400" noProof="0" dirty="0" smtClean="0"/>
                        <a:t>&lt;</a:t>
                      </a:r>
                      <a:r>
                        <a:rPr lang="en-GB" sz="1400" baseline="0" noProof="0" dirty="0" smtClean="0"/>
                        <a:t> 10.000 net value</a:t>
                      </a:r>
                      <a:endParaRPr lang="en-GB" sz="1400" noProof="0" dirty="0"/>
                    </a:p>
                  </a:txBody>
                  <a:tcPr anchor="ctr"/>
                </a:tc>
                <a:tc>
                  <a:txBody>
                    <a:bodyPr/>
                    <a:lstStyle/>
                    <a:p>
                      <a:pPr algn="just">
                        <a:lnSpc>
                          <a:spcPct val="150000"/>
                        </a:lnSpc>
                        <a:spcAft>
                          <a:spcPts val="1000"/>
                        </a:spcAft>
                      </a:pPr>
                      <a:r>
                        <a:rPr lang="en-GB" sz="1400" dirty="0" smtClean="0">
                          <a:effectLst/>
                        </a:rPr>
                        <a:t>According to the programme´s eligibility rules the principles of efficiency, effectiveness and economy have to be observed. Consequently, compliance with these principles has to be proved. This can be done by e.g. providing empirical values, an internet price comparison or comparison with data from previous purchases.</a:t>
                      </a:r>
                      <a:endParaRPr lang="de-AT" sz="1400" dirty="0">
                        <a:solidFill>
                          <a:srgbClr val="575757"/>
                        </a:solidFill>
                        <a:effectLst/>
                        <a:latin typeface="Trebuchet MS" panose="020B0603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2518083364"/>
                  </a:ext>
                </a:extLst>
              </a:tr>
              <a:tr h="595881">
                <a:tc>
                  <a:txBody>
                    <a:bodyPr/>
                    <a:lstStyle/>
                    <a:p>
                      <a:r>
                        <a:rPr lang="en-GB" sz="1400" b="0" noProof="0" dirty="0" smtClean="0"/>
                        <a:t>regional procurement law</a:t>
                      </a:r>
                      <a:endParaRPr lang="en-GB" sz="1400" b="0" noProof="0" dirty="0"/>
                    </a:p>
                  </a:txBody>
                  <a:tcPr anchor="ctr">
                    <a:solidFill>
                      <a:schemeClr val="accent2"/>
                    </a:solidFill>
                  </a:tcPr>
                </a:tc>
                <a:tc>
                  <a:txBody>
                    <a:bodyPr/>
                    <a:lstStyle/>
                    <a:p>
                      <a:r>
                        <a:rPr lang="en-GB" sz="1400" noProof="0" dirty="0" smtClean="0"/>
                        <a:t>&gt; 10.000 net value</a:t>
                      </a:r>
                      <a:endParaRPr lang="en-GB" sz="1400" noProof="0" dirty="0"/>
                    </a:p>
                  </a:txBody>
                  <a:tcPr anchor="ctr"/>
                </a:tc>
                <a:tc>
                  <a:txBody>
                    <a:bodyPr/>
                    <a:lstStyle/>
                    <a:p>
                      <a:pPr algn="just">
                        <a:lnSpc>
                          <a:spcPct val="150000"/>
                        </a:lnSpc>
                        <a:spcAft>
                          <a:spcPts val="1000"/>
                        </a:spcAft>
                      </a:pPr>
                      <a:r>
                        <a:rPr lang="en-GB" sz="1400" dirty="0" smtClean="0">
                          <a:effectLst/>
                        </a:rPr>
                        <a:t>Proof of adequate market search (e.g. by collecting offers from at least two different market operators)</a:t>
                      </a:r>
                      <a:endParaRPr lang="de-AT" sz="1400" dirty="0">
                        <a:effectLst/>
                      </a:endParaRPr>
                    </a:p>
                  </a:txBody>
                  <a:tcPr anchor="ctr"/>
                </a:tc>
                <a:extLst>
                  <a:ext uri="{0D108BD9-81ED-4DB2-BD59-A6C34878D82A}">
                    <a16:rowId xmlns:a16="http://schemas.microsoft.com/office/drawing/2014/main" val="235866964"/>
                  </a:ext>
                </a:extLst>
              </a:tr>
              <a:tr h="262334">
                <a:tc>
                  <a:txBody>
                    <a:bodyPr/>
                    <a:lstStyle/>
                    <a:p>
                      <a:r>
                        <a:rPr lang="en-GB" sz="1400" b="0" noProof="0" dirty="0" smtClean="0"/>
                        <a:t>internal</a:t>
                      </a:r>
                      <a:r>
                        <a:rPr lang="en-GB" sz="1400" b="0" baseline="0" noProof="0" dirty="0" smtClean="0"/>
                        <a:t> rules of PP</a:t>
                      </a:r>
                      <a:endParaRPr lang="en-GB" sz="1400" b="0" noProof="0" dirty="0"/>
                    </a:p>
                  </a:txBody>
                  <a:tcPr anchor="ctr">
                    <a:solidFill>
                      <a:schemeClr val="accent2"/>
                    </a:solidFill>
                  </a:tcPr>
                </a:tc>
                <a:tc gridSpan="2">
                  <a:txBody>
                    <a:bodyPr/>
                    <a:lstStyle/>
                    <a:p>
                      <a:r>
                        <a:rPr lang="en-GB" sz="1400" b="0" noProof="0" dirty="0" smtClean="0"/>
                        <a:t>Proper documentation of procurement to be ensured</a:t>
                      </a:r>
                      <a:endParaRPr lang="en-GB" sz="1400" b="0" noProof="0" dirty="0"/>
                    </a:p>
                  </a:txBody>
                  <a:tcPr anchor="ctr"/>
                </a:tc>
                <a:tc hMerge="1">
                  <a:txBody>
                    <a:bodyPr/>
                    <a:lstStyle/>
                    <a:p>
                      <a:endParaRPr lang="de-AT"/>
                    </a:p>
                  </a:txBody>
                  <a:tcPr/>
                </a:tc>
                <a:extLst>
                  <a:ext uri="{0D108BD9-81ED-4DB2-BD59-A6C34878D82A}">
                    <a16:rowId xmlns:a16="http://schemas.microsoft.com/office/drawing/2014/main" val="2625899409"/>
                  </a:ext>
                </a:extLst>
              </a:tr>
              <a:tr h="813235">
                <a:tc>
                  <a:txBody>
                    <a:bodyPr/>
                    <a:lstStyle/>
                    <a:p>
                      <a:r>
                        <a:rPr lang="en-GB" sz="1400" b="0" noProof="0" dirty="0" smtClean="0"/>
                        <a:t>even if</a:t>
                      </a:r>
                      <a:r>
                        <a:rPr lang="en-GB" sz="1400" b="0" baseline="0" noProof="0" dirty="0" smtClean="0"/>
                        <a:t> direct award allowed PP shall provide evidence of market research to ensure economic use of funds</a:t>
                      </a:r>
                      <a:endParaRPr lang="en-GB" sz="1400" b="0" noProof="0" dirty="0"/>
                    </a:p>
                  </a:txBody>
                  <a:tcPr anchor="ctr">
                    <a:solidFill>
                      <a:schemeClr val="accent2"/>
                    </a:solidFill>
                  </a:tcPr>
                </a:tc>
                <a:tc gridSpan="2">
                  <a:txBody>
                    <a:bodyPr/>
                    <a:lstStyle/>
                    <a:p>
                      <a:endParaRPr lang="de-AT" sz="1400" dirty="0"/>
                    </a:p>
                  </a:txBody>
                  <a:tcPr/>
                </a:tc>
                <a:tc hMerge="1">
                  <a:txBody>
                    <a:bodyPr/>
                    <a:lstStyle/>
                    <a:p>
                      <a:endParaRPr lang="de-AT" dirty="0"/>
                    </a:p>
                  </a:txBody>
                  <a:tcPr/>
                </a:tc>
                <a:extLst>
                  <a:ext uri="{0D108BD9-81ED-4DB2-BD59-A6C34878D82A}">
                    <a16:rowId xmlns:a16="http://schemas.microsoft.com/office/drawing/2014/main" val="1970392625"/>
                  </a:ext>
                </a:extLst>
              </a:tr>
            </a:tbl>
          </a:graphicData>
        </a:graphic>
      </p:graphicFrame>
      <p:sp>
        <p:nvSpPr>
          <p:cNvPr id="4"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19</a:t>
            </a:fld>
            <a:endParaRPr lang="de-DE" altLang="de-DE" sz="1000" dirty="0">
              <a:solidFill>
                <a:srgbClr val="898989"/>
              </a:solidFill>
            </a:endParaRPr>
          </a:p>
        </p:txBody>
      </p:sp>
    </p:spTree>
    <p:extLst>
      <p:ext uri="{BB962C8B-B14F-4D97-AF65-F5344CB8AC3E}">
        <p14:creationId xmlns:p14="http://schemas.microsoft.com/office/powerpoint/2010/main" val="331092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Partnership agreement (PA)</a:t>
            </a:r>
            <a:endParaRPr lang="en-GB" dirty="0"/>
          </a:p>
        </p:txBody>
      </p:sp>
      <p:sp>
        <p:nvSpPr>
          <p:cNvPr id="4" name="Slide Number Placeholder 3"/>
          <p:cNvSpPr>
            <a:spLocks noGrp="1"/>
          </p:cNvSpPr>
          <p:nvPr>
            <p:ph type="sldNum" sz="quarter" idx="4294967295"/>
          </p:nvPr>
        </p:nvSpPr>
        <p:spPr/>
        <p:txBody>
          <a:bodyPr/>
          <a:lstStyle/>
          <a:p>
            <a:fld id="{4F18E5E4-5C88-4B33-BD4A-6B3AF07FB8EA}" type="slidenum">
              <a:rPr lang="de-DE" smtClean="0"/>
              <a:pPr/>
              <a:t>2</a:t>
            </a:fld>
            <a:endParaRPr lang="de-DE"/>
          </a:p>
        </p:txBody>
      </p:sp>
      <p:sp>
        <p:nvSpPr>
          <p:cNvPr id="17" name="Content Placeholder 2"/>
          <p:cNvSpPr txBox="1">
            <a:spLocks/>
          </p:cNvSpPr>
          <p:nvPr/>
        </p:nvSpPr>
        <p:spPr>
          <a:xfrm>
            <a:off x="3368824" y="1628800"/>
            <a:ext cx="6480720" cy="4148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a:buChar char="•"/>
              <a:defRPr sz="2000" kern="1200">
                <a:solidFill>
                  <a:srgbClr val="96969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a:buChar char="•"/>
              <a:defRPr sz="1800" kern="1200">
                <a:solidFill>
                  <a:srgbClr val="9696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a:buChar char="•"/>
              <a:defRPr sz="1600" kern="1200">
                <a:solidFill>
                  <a:srgbClr val="9696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66850">
              <a:lnSpc>
                <a:spcPct val="90000"/>
              </a:lnSpc>
              <a:spcBef>
                <a:spcPct val="0"/>
              </a:spcBef>
              <a:spcAft>
                <a:spcPts val="1200"/>
              </a:spcAft>
            </a:pPr>
            <a:r>
              <a:rPr lang="en-GB" sz="1800" dirty="0" smtClean="0">
                <a:solidFill>
                  <a:schemeClr val="tx1"/>
                </a:solidFill>
                <a:latin typeface="+mn-lt"/>
              </a:rPr>
              <a:t>foreseen</a:t>
            </a:r>
            <a:r>
              <a:rPr lang="de-DE" sz="1800" dirty="0" smtClean="0">
                <a:solidFill>
                  <a:schemeClr val="tx1"/>
                </a:solidFill>
                <a:latin typeface="+mn-lt"/>
              </a:rPr>
              <a:t> </a:t>
            </a:r>
            <a:r>
              <a:rPr lang="en-GB" sz="1800" dirty="0" smtClean="0">
                <a:solidFill>
                  <a:schemeClr val="tx1"/>
                </a:solidFill>
                <a:latin typeface="+mn-lt"/>
              </a:rPr>
              <a:t>by</a:t>
            </a:r>
            <a:r>
              <a:rPr lang="de-DE" sz="1800" dirty="0" smtClean="0">
                <a:solidFill>
                  <a:schemeClr val="tx1"/>
                </a:solidFill>
                <a:latin typeface="+mn-lt"/>
              </a:rPr>
              <a:t> EU </a:t>
            </a:r>
            <a:r>
              <a:rPr lang="en-GB" sz="1800" dirty="0" smtClean="0">
                <a:solidFill>
                  <a:schemeClr val="tx1"/>
                </a:solidFill>
                <a:latin typeface="+mn-lt"/>
              </a:rPr>
              <a:t>regulations</a:t>
            </a:r>
            <a:r>
              <a:rPr lang="de-DE" sz="1800" dirty="0" smtClean="0">
                <a:solidFill>
                  <a:schemeClr val="tx1"/>
                </a:solidFill>
                <a:latin typeface="+mn-lt"/>
              </a:rPr>
              <a:t> </a:t>
            </a:r>
            <a:r>
              <a:rPr lang="en-US" sz="1800" dirty="0" smtClean="0">
                <a:solidFill>
                  <a:schemeClr val="tx1"/>
                </a:solidFill>
                <a:latin typeface="+mn-lt"/>
              </a:rPr>
              <a:t>(article </a:t>
            </a:r>
            <a:r>
              <a:rPr lang="en-US" sz="1800" dirty="0">
                <a:solidFill>
                  <a:schemeClr val="tx1"/>
                </a:solidFill>
                <a:latin typeface="+mn-lt"/>
              </a:rPr>
              <a:t>26 of </a:t>
            </a:r>
            <a:r>
              <a:rPr lang="en-GB" sz="1800" dirty="0" err="1" smtClean="0">
                <a:solidFill>
                  <a:schemeClr val="tx1"/>
                </a:solidFill>
                <a:latin typeface="+mn-lt"/>
              </a:rPr>
              <a:t>Interreg</a:t>
            </a:r>
            <a:r>
              <a:rPr lang="en-GB" sz="1800" dirty="0" smtClean="0">
                <a:solidFill>
                  <a:schemeClr val="tx1"/>
                </a:solidFill>
                <a:latin typeface="+mn-lt"/>
              </a:rPr>
              <a:t>-regulation</a:t>
            </a:r>
            <a:r>
              <a:rPr lang="en-US" sz="1800" dirty="0" smtClean="0">
                <a:solidFill>
                  <a:schemeClr val="tx1"/>
                </a:solidFill>
                <a:latin typeface="+mn-lt"/>
              </a:rPr>
              <a:t> </a:t>
            </a:r>
            <a:r>
              <a:rPr lang="en-US" sz="1800" dirty="0">
                <a:solidFill>
                  <a:schemeClr val="tx1"/>
                </a:solidFill>
                <a:latin typeface="+mn-lt"/>
              </a:rPr>
              <a:t>(EU) No. </a:t>
            </a:r>
            <a:r>
              <a:rPr lang="en-US" sz="1800" dirty="0" smtClean="0">
                <a:solidFill>
                  <a:schemeClr val="tx1"/>
                </a:solidFill>
                <a:latin typeface="+mn-lt"/>
              </a:rPr>
              <a:t>2021/1059)</a:t>
            </a:r>
            <a:endParaRPr lang="de-DE" sz="1800" dirty="0">
              <a:solidFill>
                <a:schemeClr val="tx1"/>
              </a:solidFill>
              <a:latin typeface="+mn-lt"/>
            </a:endParaRPr>
          </a:p>
          <a:p>
            <a:pPr defTabSz="1466850">
              <a:lnSpc>
                <a:spcPct val="90000"/>
              </a:lnSpc>
              <a:spcBef>
                <a:spcPct val="0"/>
              </a:spcBef>
              <a:spcAft>
                <a:spcPts val="1200"/>
              </a:spcAft>
            </a:pPr>
            <a:r>
              <a:rPr lang="en-GB" sz="1800" dirty="0" smtClean="0">
                <a:solidFill>
                  <a:schemeClr val="tx1"/>
                </a:solidFill>
                <a:latin typeface="+mn-lt"/>
              </a:rPr>
              <a:t>regulates relationship between LP and partners for project implementation</a:t>
            </a:r>
          </a:p>
          <a:p>
            <a:pPr marL="342900" lvl="1" indent="-342900" defTabSz="1466850">
              <a:lnSpc>
                <a:spcPct val="90000"/>
              </a:lnSpc>
              <a:spcBef>
                <a:spcPct val="0"/>
              </a:spcBef>
              <a:spcAft>
                <a:spcPts val="1200"/>
              </a:spcAft>
            </a:pPr>
            <a:r>
              <a:rPr lang="en-GB" altLang="de-DE" dirty="0" smtClean="0">
                <a:solidFill>
                  <a:schemeClr val="tx1"/>
                </a:solidFill>
                <a:latin typeface="+mn-lt"/>
              </a:rPr>
              <a:t>templates </a:t>
            </a:r>
            <a:r>
              <a:rPr lang="en-GB" altLang="de-DE" dirty="0" smtClean="0">
                <a:solidFill>
                  <a:schemeClr val="tx1"/>
                </a:solidFill>
              </a:rPr>
              <a:t>to be used </a:t>
            </a:r>
            <a:r>
              <a:rPr lang="en-GB" altLang="de-DE" dirty="0" smtClean="0">
                <a:solidFill>
                  <a:schemeClr val="tx1"/>
                </a:solidFill>
                <a:latin typeface="+mn-lt"/>
              </a:rPr>
              <a:t>provided by programme</a:t>
            </a:r>
          </a:p>
          <a:p>
            <a:pPr marL="342900" lvl="1" indent="-342900" defTabSz="1466850">
              <a:lnSpc>
                <a:spcPct val="90000"/>
              </a:lnSpc>
              <a:spcBef>
                <a:spcPct val="0"/>
              </a:spcBef>
              <a:spcAft>
                <a:spcPts val="1200"/>
              </a:spcAft>
            </a:pPr>
            <a:r>
              <a:rPr lang="en-GB" altLang="de-DE" dirty="0" smtClean="0">
                <a:solidFill>
                  <a:schemeClr val="tx1"/>
                </a:solidFill>
                <a:latin typeface="+mn-lt"/>
              </a:rPr>
              <a:t>based on &gt;20 years experience in transnational cooperation</a:t>
            </a:r>
          </a:p>
          <a:p>
            <a:pPr marL="342900" lvl="1" indent="-342900" defTabSz="1466850">
              <a:lnSpc>
                <a:spcPct val="90000"/>
              </a:lnSpc>
              <a:spcBef>
                <a:spcPct val="0"/>
              </a:spcBef>
              <a:spcAft>
                <a:spcPts val="1200"/>
              </a:spcAft>
            </a:pPr>
            <a:r>
              <a:rPr lang="en-GB" altLang="de-DE" dirty="0" smtClean="0">
                <a:solidFill>
                  <a:schemeClr val="tx1"/>
                </a:solidFill>
                <a:latin typeface="+mn-lt"/>
              </a:rPr>
              <a:t>minimum clauses of templates may not be changed, but additional rules can be foreseen</a:t>
            </a:r>
          </a:p>
          <a:p>
            <a:pPr defTabSz="1466850">
              <a:lnSpc>
                <a:spcPct val="90000"/>
              </a:lnSpc>
              <a:spcBef>
                <a:spcPct val="0"/>
              </a:spcBef>
              <a:spcAft>
                <a:spcPts val="1200"/>
              </a:spcAft>
            </a:pPr>
            <a:r>
              <a:rPr lang="en-GB" sz="1800" dirty="0" smtClean="0">
                <a:solidFill>
                  <a:schemeClr val="tx1"/>
                </a:solidFill>
                <a:latin typeface="+mn-lt"/>
              </a:rPr>
              <a:t>to be uploaded in JEMS as attachment of the application form</a:t>
            </a:r>
            <a:endParaRPr lang="en-GB" sz="1800" dirty="0">
              <a:solidFill>
                <a:schemeClr val="tx1"/>
              </a:solidFill>
              <a:latin typeface="+mn-lt"/>
            </a:endParaRPr>
          </a:p>
        </p:txBody>
      </p:sp>
      <p:pic>
        <p:nvPicPr>
          <p:cNvPr id="3" name="Grafik 2"/>
          <p:cNvPicPr>
            <a:picLocks noChangeAspect="1"/>
          </p:cNvPicPr>
          <p:nvPr/>
        </p:nvPicPr>
        <p:blipFill rotWithShape="1">
          <a:blip r:embed="rId3"/>
          <a:srcRect l="31905" t="22521" r="38067" b="10749"/>
          <a:stretch/>
        </p:blipFill>
        <p:spPr>
          <a:xfrm>
            <a:off x="632520" y="1662077"/>
            <a:ext cx="2533848" cy="3167310"/>
          </a:xfrm>
          <a:prstGeom prst="rect">
            <a:avLst/>
          </a:prstGeom>
          <a:ln>
            <a:solidFill>
              <a:schemeClr val="tx1"/>
            </a:solidFill>
          </a:ln>
        </p:spPr>
      </p:pic>
    </p:spTree>
    <p:extLst>
      <p:ext uri="{BB962C8B-B14F-4D97-AF65-F5344CB8AC3E}">
        <p14:creationId xmlns:p14="http://schemas.microsoft.com/office/powerpoint/2010/main" val="13509844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Procurement and Simplified Costs</a:t>
            </a:r>
            <a:endParaRPr lang="en-GB" dirty="0"/>
          </a:p>
        </p:txBody>
      </p:sp>
      <p:sp>
        <p:nvSpPr>
          <p:cNvPr id="6" name="Foliennummernplatzhalter 4"/>
          <p:cNvSpPr txBox="1">
            <a:spLocks/>
          </p:cNvSpPr>
          <p:nvPr/>
        </p:nvSpPr>
        <p:spPr bwMode="auto">
          <a:xfrm>
            <a:off x="8525124" y="6161112"/>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308943B4-11CE-4163-B053-145A8BCEDBDB}" type="slidenum">
              <a:rPr lang="de-DE" altLang="de-DE" sz="1000" smtClean="0">
                <a:solidFill>
                  <a:srgbClr val="898989"/>
                </a:solidFill>
              </a:rPr>
              <a:pPr/>
              <a:t>20</a:t>
            </a:fld>
            <a:endParaRPr lang="de-DE" altLang="de-DE" sz="1000" smtClean="0">
              <a:solidFill>
                <a:srgbClr val="898989"/>
              </a:solidFill>
            </a:endParaRPr>
          </a:p>
        </p:txBody>
      </p:sp>
      <p:sp>
        <p:nvSpPr>
          <p:cNvPr id="3" name="Rechteck 2"/>
          <p:cNvSpPr/>
          <p:nvPr/>
        </p:nvSpPr>
        <p:spPr>
          <a:xfrm>
            <a:off x="563404" y="1484784"/>
            <a:ext cx="8782084" cy="3139321"/>
          </a:xfrm>
          <a:prstGeom prst="rect">
            <a:avLst/>
          </a:prstGeom>
        </p:spPr>
        <p:txBody>
          <a:bodyPr wrap="square">
            <a:spAutoFit/>
          </a:bodyPr>
          <a:lstStyle/>
          <a:p>
            <a:r>
              <a:rPr lang="en-GB" dirty="0" smtClean="0"/>
              <a:t>If costs for external expertise and services and equipment are co-financed on a </a:t>
            </a:r>
            <a:r>
              <a:rPr lang="en-GB" b="1" dirty="0" smtClean="0">
                <a:solidFill>
                  <a:schemeClr val="accent1"/>
                </a:solidFill>
              </a:rPr>
              <a:t>real cost basis</a:t>
            </a:r>
            <a:r>
              <a:rPr lang="en-GB" dirty="0" smtClean="0"/>
              <a:t>, controllers will carefully check the procurement procedure.</a:t>
            </a:r>
          </a:p>
          <a:p>
            <a:endParaRPr lang="en-GB" dirty="0" smtClean="0"/>
          </a:p>
          <a:p>
            <a:r>
              <a:rPr lang="en-GB" dirty="0" smtClean="0"/>
              <a:t>Any mistake detected might lead to </a:t>
            </a:r>
          </a:p>
          <a:p>
            <a:pPr marL="801688" indent="-285750">
              <a:buFont typeface="Symbol" panose="05050102010706020507" pitchFamily="18" charset="2"/>
              <a:buChar char="-"/>
            </a:pPr>
            <a:r>
              <a:rPr lang="en-GB" dirty="0" smtClean="0"/>
              <a:t>	a reduced amount that will be reimbursed and to </a:t>
            </a:r>
          </a:p>
          <a:p>
            <a:pPr marL="801688" indent="-285750">
              <a:buFont typeface="Symbol" panose="05050102010706020507" pitchFamily="18" charset="2"/>
              <a:buChar char="-"/>
            </a:pPr>
            <a:r>
              <a:rPr lang="en-GB" dirty="0" smtClean="0"/>
              <a:t>	a reduction of reimbursement of project costs that are calculated as a flat rate on costs for external expertise and services</a:t>
            </a:r>
          </a:p>
          <a:p>
            <a:endParaRPr lang="en-GB" dirty="0" smtClean="0"/>
          </a:p>
          <a:p>
            <a:r>
              <a:rPr lang="en-GB" dirty="0" smtClean="0"/>
              <a:t>	If 40% </a:t>
            </a:r>
            <a:r>
              <a:rPr lang="en-GB" b="1" dirty="0" smtClean="0">
                <a:solidFill>
                  <a:schemeClr val="accent1"/>
                </a:solidFill>
              </a:rPr>
              <a:t>flat rate </a:t>
            </a:r>
            <a:r>
              <a:rPr lang="en-GB" dirty="0" smtClean="0"/>
              <a:t>for eligible costs other than direct staff costs is applied, 	beneficiaries will not have to document and prove their procurement 	procedures against programme bodies, controllers or auditors. </a:t>
            </a:r>
            <a:endParaRPr lang="en-GB" dirty="0"/>
          </a:p>
        </p:txBody>
      </p:sp>
      <p:sp>
        <p:nvSpPr>
          <p:cNvPr id="8" name="Pfeil nach rechts 7"/>
          <p:cNvSpPr>
            <a:spLocks noChangeArrowheads="1"/>
          </p:cNvSpPr>
          <p:nvPr/>
        </p:nvSpPr>
        <p:spPr bwMode="auto">
          <a:xfrm flipV="1">
            <a:off x="704528" y="4005064"/>
            <a:ext cx="675278" cy="288032"/>
          </a:xfrm>
          <a:prstGeom prst="rightArrow">
            <a:avLst>
              <a:gd name="adj1" fmla="val 50000"/>
              <a:gd name="adj2" fmla="val 50138"/>
            </a:avLst>
          </a:prstGeom>
          <a:solidFill>
            <a:schemeClr val="accent1"/>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AT" altLang="de-DE">
              <a:solidFill>
                <a:schemeClr val="accent1"/>
              </a:solidFill>
            </a:endParaRPr>
          </a:p>
        </p:txBody>
      </p:sp>
      <p:sp>
        <p:nvSpPr>
          <p:cNvPr id="7"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20</a:t>
            </a:fld>
            <a:endParaRPr lang="de-DE" altLang="de-DE" sz="1000" dirty="0">
              <a:solidFill>
                <a:srgbClr val="898989"/>
              </a:solidFill>
            </a:endParaRPr>
          </a:p>
        </p:txBody>
      </p:sp>
    </p:spTree>
    <p:extLst>
      <p:ext uri="{BB962C8B-B14F-4D97-AF65-F5344CB8AC3E}">
        <p14:creationId xmlns:p14="http://schemas.microsoft.com/office/powerpoint/2010/main" val="203899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Strategic use of Public Procurement</a:t>
            </a:r>
            <a:endParaRPr lang="en-GB" dirty="0"/>
          </a:p>
        </p:txBody>
      </p:sp>
      <p:sp>
        <p:nvSpPr>
          <p:cNvPr id="6" name="Foliennummernplatzhalter 4"/>
          <p:cNvSpPr txBox="1">
            <a:spLocks/>
          </p:cNvSpPr>
          <p:nvPr/>
        </p:nvSpPr>
        <p:spPr bwMode="auto">
          <a:xfrm>
            <a:off x="8525124" y="6161112"/>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308943B4-11CE-4163-B053-145A8BCEDBDB}" type="slidenum">
              <a:rPr lang="de-DE" altLang="de-DE" sz="1000" smtClean="0">
                <a:solidFill>
                  <a:srgbClr val="898989"/>
                </a:solidFill>
              </a:rPr>
              <a:pPr/>
              <a:t>21</a:t>
            </a:fld>
            <a:endParaRPr lang="de-DE" altLang="de-DE" sz="1000" smtClean="0">
              <a:solidFill>
                <a:srgbClr val="898989"/>
              </a:solidFill>
            </a:endParaRPr>
          </a:p>
        </p:txBody>
      </p:sp>
      <p:sp>
        <p:nvSpPr>
          <p:cNvPr id="3" name="Rechteck 2"/>
          <p:cNvSpPr/>
          <p:nvPr/>
        </p:nvSpPr>
        <p:spPr>
          <a:xfrm>
            <a:off x="563404" y="1484784"/>
            <a:ext cx="8134012" cy="3970318"/>
          </a:xfrm>
          <a:prstGeom prst="rect">
            <a:avLst/>
          </a:prstGeom>
        </p:spPr>
        <p:txBody>
          <a:bodyPr wrap="square">
            <a:spAutoFit/>
          </a:bodyPr>
          <a:lstStyle/>
          <a:p>
            <a:r>
              <a:rPr lang="en-US" dirty="0" smtClean="0"/>
              <a:t>Procurement procedures can be used to foster green economy, innovative solutions, social aspects, SME as contractors.</a:t>
            </a:r>
          </a:p>
          <a:p>
            <a:endParaRPr lang="en-US" dirty="0" smtClean="0"/>
          </a:p>
          <a:p>
            <a:r>
              <a:rPr lang="en-US" dirty="0" smtClean="0"/>
              <a:t>This can be done by:</a:t>
            </a:r>
          </a:p>
          <a:p>
            <a:pPr marL="285750" indent="-285750">
              <a:buFont typeface="Symbol" panose="05050102010706020507" pitchFamily="18" charset="2"/>
              <a:buChar char="-"/>
            </a:pPr>
            <a:r>
              <a:rPr lang="en-US" dirty="0" smtClean="0"/>
              <a:t>taking </a:t>
            </a:r>
            <a:r>
              <a:rPr lang="en-US" dirty="0"/>
              <a:t>these </a:t>
            </a:r>
            <a:r>
              <a:rPr lang="en-US" dirty="0" smtClean="0"/>
              <a:t>aspects </a:t>
            </a:r>
            <a:r>
              <a:rPr lang="en-US" dirty="0"/>
              <a:t>into account in the planning of the procurement </a:t>
            </a:r>
            <a:r>
              <a:rPr lang="en-US" dirty="0" smtClean="0"/>
              <a:t>and </a:t>
            </a:r>
            <a:r>
              <a:rPr lang="en-US" dirty="0"/>
              <a:t>the </a:t>
            </a:r>
            <a:r>
              <a:rPr lang="en-US" b="1" dirty="0"/>
              <a:t>specification of services </a:t>
            </a:r>
            <a:r>
              <a:rPr lang="en-US" dirty="0"/>
              <a:t>(e.g. a study on a certain topic </a:t>
            </a:r>
            <a:r>
              <a:rPr lang="en-US" dirty="0" smtClean="0"/>
              <a:t>shall </a:t>
            </a:r>
            <a:r>
              <a:rPr lang="en-US" dirty="0"/>
              <a:t>take into account the different needs of men and women</a:t>
            </a:r>
            <a:r>
              <a:rPr lang="en-US" dirty="0" smtClean="0"/>
              <a:t>),</a:t>
            </a:r>
            <a:endParaRPr lang="en-US" dirty="0"/>
          </a:p>
          <a:p>
            <a:pPr marL="285750" indent="-285750">
              <a:buFont typeface="Symbol" panose="05050102010706020507" pitchFamily="18" charset="2"/>
              <a:buChar char="-"/>
            </a:pPr>
            <a:r>
              <a:rPr lang="en-US" dirty="0" smtClean="0"/>
              <a:t>setting </a:t>
            </a:r>
            <a:r>
              <a:rPr lang="en-US" b="1" dirty="0"/>
              <a:t>specific selection and award criteria </a:t>
            </a:r>
            <a:r>
              <a:rPr lang="en-US" dirty="0"/>
              <a:t>(e.g. preference given to equipment with low electric power </a:t>
            </a:r>
            <a:r>
              <a:rPr lang="en-US" dirty="0" smtClean="0"/>
              <a:t>consumption),</a:t>
            </a:r>
            <a:endParaRPr lang="en-US" dirty="0"/>
          </a:p>
          <a:p>
            <a:pPr marL="285750" indent="-285750">
              <a:buFont typeface="Symbol" panose="05050102010706020507" pitchFamily="18" charset="2"/>
              <a:buChar char="-"/>
            </a:pPr>
            <a:r>
              <a:rPr lang="en-US" dirty="0" smtClean="0"/>
              <a:t>including </a:t>
            </a:r>
            <a:r>
              <a:rPr lang="en-US" b="1" dirty="0"/>
              <a:t>specific clauses in the contract </a:t>
            </a:r>
            <a:r>
              <a:rPr lang="en-US" dirty="0"/>
              <a:t>with the provider of the service, good or work (e.g. </a:t>
            </a:r>
            <a:r>
              <a:rPr lang="en-US" dirty="0" smtClean="0"/>
              <a:t>foresee </a:t>
            </a:r>
            <a:r>
              <a:rPr lang="en-US" dirty="0"/>
              <a:t>that certain tasks are performed through the involvement of disabled persons and establishing a contract penalty in case this is not respected</a:t>
            </a:r>
            <a:r>
              <a:rPr lang="en-US" dirty="0" smtClean="0"/>
              <a:t>)</a:t>
            </a:r>
          </a:p>
          <a:p>
            <a:endParaRPr lang="en-US" dirty="0"/>
          </a:p>
        </p:txBody>
      </p:sp>
      <p:sp>
        <p:nvSpPr>
          <p:cNvPr id="5"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21</a:t>
            </a:fld>
            <a:endParaRPr lang="de-DE" altLang="de-DE" sz="1000" dirty="0">
              <a:solidFill>
                <a:srgbClr val="898989"/>
              </a:solidFill>
            </a:endParaRPr>
          </a:p>
        </p:txBody>
      </p:sp>
    </p:spTree>
    <p:extLst>
      <p:ext uri="{BB962C8B-B14F-4D97-AF65-F5344CB8AC3E}">
        <p14:creationId xmlns:p14="http://schemas.microsoft.com/office/powerpoint/2010/main" val="233408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8"/>
          <p:cNvSpPr>
            <a:spLocks noGrp="1"/>
          </p:cNvSpPr>
          <p:nvPr>
            <p:ph idx="1"/>
          </p:nvPr>
        </p:nvSpPr>
        <p:spPr>
          <a:xfrm>
            <a:off x="560512" y="1484784"/>
            <a:ext cx="8712628" cy="5040560"/>
          </a:xfrm>
        </p:spPr>
        <p:txBody>
          <a:bodyPr>
            <a:normAutofit fontScale="85000" lnSpcReduction="10000"/>
          </a:bodyPr>
          <a:lstStyle/>
          <a:p>
            <a:pPr>
              <a:lnSpc>
                <a:spcPct val="150000"/>
              </a:lnSpc>
              <a:spcBef>
                <a:spcPts val="1200"/>
              </a:spcBef>
              <a:buSzPct val="150000"/>
              <a:buFont typeface="Symbol" panose="05050102010706020507" pitchFamily="18" charset="2"/>
              <a:buChar char="-"/>
            </a:pPr>
            <a:r>
              <a:rPr lang="en-GB" sz="2100" dirty="0"/>
              <a:t>P</a:t>
            </a:r>
            <a:r>
              <a:rPr lang="en-GB" sz="2100" dirty="0" smtClean="0"/>
              <a:t>roject</a:t>
            </a:r>
            <a:r>
              <a:rPr lang="de-AT" sz="2100" dirty="0" smtClean="0"/>
              <a:t> </a:t>
            </a:r>
            <a:r>
              <a:rPr lang="en-GB" sz="2100" dirty="0" smtClean="0"/>
              <a:t>participants may not contract each other to carry out project activities</a:t>
            </a:r>
          </a:p>
          <a:p>
            <a:pPr>
              <a:lnSpc>
                <a:spcPct val="150000"/>
              </a:lnSpc>
              <a:spcBef>
                <a:spcPts val="1200"/>
              </a:spcBef>
              <a:buSzPct val="150000"/>
              <a:buFont typeface="Symbol" panose="05050102010706020507" pitchFamily="18" charset="2"/>
              <a:buChar char="-"/>
            </a:pPr>
            <a:r>
              <a:rPr lang="en-GB" sz="2100" noProof="1" smtClean="0"/>
              <a:t>An organisation cannot become project partner if the main activity within its business profile and role in the project consists of project coordination, management, communication, consulting or other activities that are of a mere executive or supporting character. Such activities are usually provided by external service providers.</a:t>
            </a:r>
          </a:p>
          <a:p>
            <a:pPr>
              <a:lnSpc>
                <a:spcPct val="150000"/>
              </a:lnSpc>
              <a:spcBef>
                <a:spcPts val="1200"/>
              </a:spcBef>
              <a:buSzPct val="150000"/>
              <a:buFont typeface="Symbol" panose="05050102010706020507" pitchFamily="18" charset="2"/>
              <a:buChar char="-"/>
            </a:pPr>
            <a:r>
              <a:rPr lang="de-AT" sz="2100" dirty="0" smtClean="0"/>
              <a:t>The </a:t>
            </a:r>
            <a:r>
              <a:rPr lang="en-GB" sz="2100" dirty="0" smtClean="0">
                <a:solidFill>
                  <a:srgbClr val="575757"/>
                </a:solidFill>
                <a:ea typeface="Times New Roman" panose="02020603050405020304" pitchFamily="18" charset="0"/>
              </a:rPr>
              <a:t>JS </a:t>
            </a:r>
            <a:r>
              <a:rPr lang="en-GB" sz="2100" dirty="0">
                <a:solidFill>
                  <a:srgbClr val="575757"/>
                </a:solidFill>
                <a:ea typeface="Times New Roman" panose="02020603050405020304" pitchFamily="18" charset="0"/>
              </a:rPr>
              <a:t>will check the fulfilment of this requirement during the quality assessment </a:t>
            </a:r>
            <a:r>
              <a:rPr lang="en-GB" sz="2100" dirty="0" smtClean="0">
                <a:solidFill>
                  <a:srgbClr val="575757"/>
                </a:solidFill>
                <a:ea typeface="Times New Roman" panose="02020603050405020304" pitchFamily="18" charset="0"/>
              </a:rPr>
              <a:t>phase</a:t>
            </a:r>
          </a:p>
          <a:p>
            <a:pPr>
              <a:lnSpc>
                <a:spcPct val="150000"/>
              </a:lnSpc>
              <a:spcBef>
                <a:spcPts val="1200"/>
              </a:spcBef>
              <a:buSzPct val="150000"/>
              <a:buFont typeface="Symbol" panose="05050102010706020507" pitchFamily="18" charset="2"/>
              <a:buChar char="-"/>
            </a:pPr>
            <a:r>
              <a:rPr lang="en-GB" sz="2100" dirty="0" smtClean="0">
                <a:solidFill>
                  <a:srgbClr val="575757"/>
                </a:solidFill>
                <a:ea typeface="Times New Roman" panose="02020603050405020304" pitchFamily="18" charset="0"/>
              </a:rPr>
              <a:t>It </a:t>
            </a:r>
            <a:r>
              <a:rPr lang="en-GB" sz="2100" dirty="0">
                <a:solidFill>
                  <a:srgbClr val="575757"/>
                </a:solidFill>
                <a:ea typeface="Times New Roman" panose="02020603050405020304" pitchFamily="18" charset="0"/>
              </a:rPr>
              <a:t>is </a:t>
            </a:r>
            <a:r>
              <a:rPr lang="en-GB" sz="2100" dirty="0" smtClean="0">
                <a:solidFill>
                  <a:srgbClr val="575757"/>
                </a:solidFill>
                <a:ea typeface="Times New Roman" panose="02020603050405020304" pitchFamily="18" charset="0"/>
              </a:rPr>
              <a:t>recommended </a:t>
            </a:r>
            <a:r>
              <a:rPr lang="en-GB" sz="2100" dirty="0">
                <a:solidFill>
                  <a:srgbClr val="575757"/>
                </a:solidFill>
                <a:ea typeface="Times New Roman" panose="02020603050405020304" pitchFamily="18" charset="0"/>
              </a:rPr>
              <a:t>to get in touch with the national ACP </a:t>
            </a:r>
            <a:r>
              <a:rPr lang="en-GB" sz="2100" dirty="0" smtClean="0">
                <a:solidFill>
                  <a:srgbClr val="575757"/>
                </a:solidFill>
                <a:ea typeface="Times New Roman" panose="02020603050405020304" pitchFamily="18" charset="0"/>
              </a:rPr>
              <a:t>beforehand.</a:t>
            </a:r>
            <a:endParaRPr lang="de-AT" sz="2100" dirty="0" smtClean="0"/>
          </a:p>
          <a:p>
            <a:pPr marL="0" indent="0">
              <a:lnSpc>
                <a:spcPct val="120000"/>
              </a:lnSpc>
              <a:spcBef>
                <a:spcPts val="1200"/>
              </a:spcBef>
              <a:buNone/>
            </a:pPr>
            <a:endParaRPr lang="de-AT" sz="2200" dirty="0" smtClean="0"/>
          </a:p>
          <a:p>
            <a:pPr marL="1371600" lvl="3" indent="0">
              <a:lnSpc>
                <a:spcPct val="120000"/>
              </a:lnSpc>
              <a:spcBef>
                <a:spcPts val="1200"/>
              </a:spcBef>
              <a:buNone/>
            </a:pPr>
            <a:r>
              <a:rPr lang="de-AT" sz="2200" b="1" dirty="0" smtClean="0"/>
              <a:t>  </a:t>
            </a:r>
            <a:endParaRPr lang="de-AT" sz="2200" b="1" dirty="0"/>
          </a:p>
          <a:p>
            <a:pPr marL="0" indent="0">
              <a:lnSpc>
                <a:spcPct val="120000"/>
              </a:lnSpc>
              <a:spcBef>
                <a:spcPts val="1200"/>
              </a:spcBef>
              <a:buNone/>
            </a:pPr>
            <a:endParaRPr lang="de-AT" dirty="0"/>
          </a:p>
        </p:txBody>
      </p:sp>
      <p:sp>
        <p:nvSpPr>
          <p:cNvPr id="3" name="Titel 1"/>
          <p:cNvSpPr>
            <a:spLocks noGrp="1"/>
          </p:cNvSpPr>
          <p:nvPr>
            <p:ph type="title"/>
          </p:nvPr>
        </p:nvSpPr>
        <p:spPr>
          <a:xfrm>
            <a:off x="560512" y="116632"/>
            <a:ext cx="6971524" cy="868220"/>
          </a:xfrm>
        </p:spPr>
        <p:txBody>
          <a:bodyPr/>
          <a:lstStyle/>
          <a:p>
            <a:r>
              <a:rPr lang="en-GB" dirty="0" smtClean="0"/>
              <a:t>Project Partners vs. External Experts</a:t>
            </a:r>
            <a:endParaRPr lang="en-GB" dirty="0"/>
          </a:p>
        </p:txBody>
      </p:sp>
      <p:sp>
        <p:nvSpPr>
          <p:cNvPr id="4"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22</a:t>
            </a:fld>
            <a:endParaRPr lang="de-DE" altLang="de-DE" sz="1000" dirty="0">
              <a:solidFill>
                <a:srgbClr val="898989"/>
              </a:solidFill>
            </a:endParaRPr>
          </a:p>
        </p:txBody>
      </p:sp>
    </p:spTree>
    <p:extLst>
      <p:ext uri="{BB962C8B-B14F-4D97-AF65-F5344CB8AC3E}">
        <p14:creationId xmlns:p14="http://schemas.microsoft.com/office/powerpoint/2010/main" val="306946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8"/>
          <p:cNvSpPr>
            <a:spLocks noGrp="1"/>
          </p:cNvSpPr>
          <p:nvPr>
            <p:ph idx="1"/>
          </p:nvPr>
        </p:nvSpPr>
        <p:spPr>
          <a:xfrm>
            <a:off x="560512" y="1484784"/>
            <a:ext cx="8712628" cy="4536504"/>
          </a:xfrm>
        </p:spPr>
        <p:txBody>
          <a:bodyPr>
            <a:normAutofit/>
          </a:bodyPr>
          <a:lstStyle/>
          <a:p>
            <a:pPr marL="0" indent="0">
              <a:lnSpc>
                <a:spcPct val="150000"/>
              </a:lnSpc>
              <a:spcBef>
                <a:spcPts val="1200"/>
              </a:spcBef>
              <a:buNone/>
            </a:pPr>
            <a:r>
              <a:rPr lang="en-GB" sz="1600" dirty="0" smtClean="0"/>
              <a:t>Procurement law allows for joint procurement of contracting authorities of different member states, if they agree on:</a:t>
            </a:r>
          </a:p>
          <a:p>
            <a:pPr>
              <a:lnSpc>
                <a:spcPct val="150000"/>
              </a:lnSpc>
              <a:spcBef>
                <a:spcPts val="1200"/>
              </a:spcBef>
              <a:buSzPct val="150000"/>
              <a:buFont typeface="Symbol" panose="05050102010706020507" pitchFamily="18" charset="2"/>
              <a:buChar char="-"/>
            </a:pPr>
            <a:r>
              <a:rPr lang="en-GB" sz="1600" dirty="0" smtClean="0"/>
              <a:t>responsibilities of partners and applicable law</a:t>
            </a:r>
          </a:p>
          <a:p>
            <a:pPr>
              <a:lnSpc>
                <a:spcPct val="150000"/>
              </a:lnSpc>
              <a:spcBef>
                <a:spcPts val="1200"/>
              </a:spcBef>
              <a:buSzPct val="150000"/>
              <a:buFont typeface="Symbol" panose="05050102010706020507" pitchFamily="18" charset="2"/>
              <a:buChar char="-"/>
            </a:pPr>
            <a:r>
              <a:rPr lang="en-GB" sz="1600" dirty="0" smtClean="0"/>
              <a:t>internal organisation of procurement incl. management of procurement and distribution of procured services, supplies, works (article 39 of directive 2014/24/EU)</a:t>
            </a:r>
          </a:p>
          <a:p>
            <a:pPr marL="0" indent="0">
              <a:lnSpc>
                <a:spcPct val="120000"/>
              </a:lnSpc>
              <a:spcBef>
                <a:spcPts val="1200"/>
              </a:spcBef>
              <a:buNone/>
            </a:pPr>
            <a:endParaRPr lang="en-GB" sz="2200" dirty="0" smtClean="0"/>
          </a:p>
          <a:p>
            <a:pPr marL="1371600" lvl="3" indent="0">
              <a:lnSpc>
                <a:spcPct val="120000"/>
              </a:lnSpc>
              <a:spcBef>
                <a:spcPts val="1200"/>
              </a:spcBef>
              <a:buNone/>
            </a:pPr>
            <a:r>
              <a:rPr lang="en-GB" sz="2200" b="1" dirty="0" smtClean="0"/>
              <a:t>  </a:t>
            </a:r>
          </a:p>
          <a:p>
            <a:pPr marL="0" indent="0">
              <a:lnSpc>
                <a:spcPct val="120000"/>
              </a:lnSpc>
              <a:spcBef>
                <a:spcPts val="1200"/>
              </a:spcBef>
              <a:buNone/>
            </a:pPr>
            <a:endParaRPr lang="en-GB" dirty="0"/>
          </a:p>
        </p:txBody>
      </p:sp>
      <p:sp>
        <p:nvSpPr>
          <p:cNvPr id="3" name="Titel 1"/>
          <p:cNvSpPr>
            <a:spLocks noGrp="1"/>
          </p:cNvSpPr>
          <p:nvPr>
            <p:ph type="title"/>
          </p:nvPr>
        </p:nvSpPr>
        <p:spPr>
          <a:xfrm>
            <a:off x="560512" y="116632"/>
            <a:ext cx="6971524" cy="868220"/>
          </a:xfrm>
        </p:spPr>
        <p:txBody>
          <a:bodyPr/>
          <a:lstStyle/>
          <a:p>
            <a:r>
              <a:rPr lang="en-GB" dirty="0" smtClean="0"/>
              <a:t>Joint cross-border procurement</a:t>
            </a:r>
            <a:endParaRPr lang="en-GB" dirty="0"/>
          </a:p>
        </p:txBody>
      </p:sp>
      <p:sp>
        <p:nvSpPr>
          <p:cNvPr id="4" name="Textfeld 3"/>
          <p:cNvSpPr txBox="1"/>
          <p:nvPr/>
        </p:nvSpPr>
        <p:spPr>
          <a:xfrm>
            <a:off x="2000672" y="4099428"/>
            <a:ext cx="7488832" cy="2062103"/>
          </a:xfrm>
          <a:prstGeom prst="rect">
            <a:avLst/>
          </a:prstGeom>
          <a:noFill/>
        </p:spPr>
        <p:txBody>
          <a:bodyPr wrap="square">
            <a:spAutoFit/>
          </a:bodyPr>
          <a:lstStyle/>
          <a:p>
            <a:pPr>
              <a:defRPr/>
            </a:pPr>
            <a:r>
              <a:rPr lang="en-GB" sz="1600" dirty="0" smtClean="0">
                <a:solidFill>
                  <a:schemeClr val="accent1"/>
                </a:solidFill>
              </a:rPr>
              <a:t>Project partner acts in line with procurement when it purchases elements from partner acting as contracting authority and being responsible for procurement</a:t>
            </a:r>
          </a:p>
          <a:p>
            <a:pPr>
              <a:defRPr/>
            </a:pPr>
            <a:endParaRPr lang="en-GB" sz="1600" dirty="0" smtClean="0">
              <a:solidFill>
                <a:schemeClr val="accent1"/>
              </a:solidFill>
            </a:endParaRPr>
          </a:p>
          <a:p>
            <a:pPr>
              <a:defRPr/>
            </a:pPr>
            <a:r>
              <a:rPr lang="en-GB" sz="1600" dirty="0" smtClean="0">
                <a:solidFill>
                  <a:schemeClr val="accent1"/>
                </a:solidFill>
              </a:rPr>
              <a:t>40% flat rate recommended for all PP making use of joint procurement.</a:t>
            </a:r>
          </a:p>
          <a:p>
            <a:pPr>
              <a:defRPr/>
            </a:pPr>
            <a:endParaRPr lang="en-GB" sz="1600" dirty="0" smtClean="0">
              <a:solidFill>
                <a:schemeClr val="accent1"/>
              </a:solidFill>
            </a:endParaRPr>
          </a:p>
          <a:p>
            <a:pPr>
              <a:defRPr/>
            </a:pPr>
            <a:r>
              <a:rPr lang="en-GB" sz="1600" dirty="0" smtClean="0">
                <a:solidFill>
                  <a:schemeClr val="accent1"/>
                </a:solidFill>
              </a:rPr>
              <a:t>Only PP using real-cost option may carry out joint procurement.</a:t>
            </a:r>
          </a:p>
          <a:p>
            <a:pPr>
              <a:defRPr/>
            </a:pPr>
            <a:endParaRPr lang="en-GB" sz="1600" dirty="0" smtClean="0">
              <a:solidFill>
                <a:schemeClr val="accent1"/>
              </a:solidFill>
            </a:endParaRPr>
          </a:p>
          <a:p>
            <a:pPr>
              <a:defRPr/>
            </a:pPr>
            <a:r>
              <a:rPr lang="en-GB" sz="1600" dirty="0" smtClean="0">
                <a:solidFill>
                  <a:schemeClr val="accent1"/>
                </a:solidFill>
              </a:rPr>
              <a:t>Cost calculation options to be defined in AF already.</a:t>
            </a:r>
          </a:p>
        </p:txBody>
      </p:sp>
      <p:sp>
        <p:nvSpPr>
          <p:cNvPr id="5" name="Pfeil nach rechts 4"/>
          <p:cNvSpPr>
            <a:spLocks noChangeArrowheads="1"/>
          </p:cNvSpPr>
          <p:nvPr/>
        </p:nvSpPr>
        <p:spPr bwMode="auto">
          <a:xfrm>
            <a:off x="841113" y="4509120"/>
            <a:ext cx="863476" cy="360040"/>
          </a:xfrm>
          <a:prstGeom prst="rightArrow">
            <a:avLst>
              <a:gd name="adj1" fmla="val 50000"/>
              <a:gd name="adj2" fmla="val 50138"/>
            </a:avLst>
          </a:prstGeom>
          <a:solidFill>
            <a:schemeClr val="accent1"/>
          </a:solidFill>
          <a:ln>
            <a:solidFill>
              <a:schemeClr val="accent1"/>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AT" altLang="de-DE">
              <a:solidFill>
                <a:schemeClr val="accent1"/>
              </a:solidFill>
            </a:endParaRPr>
          </a:p>
        </p:txBody>
      </p:sp>
      <p:sp>
        <p:nvSpPr>
          <p:cNvPr id="6"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23</a:t>
            </a:fld>
            <a:endParaRPr lang="de-DE" altLang="de-DE" sz="1000" dirty="0">
              <a:solidFill>
                <a:srgbClr val="898989"/>
              </a:solidFill>
            </a:endParaRPr>
          </a:p>
        </p:txBody>
      </p:sp>
    </p:spTree>
    <p:extLst>
      <p:ext uri="{BB962C8B-B14F-4D97-AF65-F5344CB8AC3E}">
        <p14:creationId xmlns:p14="http://schemas.microsoft.com/office/powerpoint/2010/main" val="363802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PA – Procedure</a:t>
            </a:r>
            <a:endParaRPr lang="en-GB" dirty="0"/>
          </a:p>
        </p:txBody>
      </p:sp>
      <p:pic>
        <p:nvPicPr>
          <p:cNvPr id="5" name="Picture 11" descr="vertrag2"/>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t="3166"/>
          <a:stretch>
            <a:fillRect/>
          </a:stretch>
        </p:blipFill>
        <p:spPr bwMode="auto">
          <a:xfrm>
            <a:off x="357940" y="1357991"/>
            <a:ext cx="9046104" cy="441801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p:cNvSpPr>
            <a:spLocks noChangeArrowheads="1"/>
          </p:cNvSpPr>
          <p:nvPr/>
        </p:nvSpPr>
        <p:spPr bwMode="auto">
          <a:xfrm>
            <a:off x="2534972" y="3566998"/>
            <a:ext cx="257787" cy="1806692"/>
          </a:xfrm>
          <a:prstGeom prst="downArrow">
            <a:avLst>
              <a:gd name="adj1" fmla="val 50000"/>
              <a:gd name="adj2" fmla="val 108456"/>
            </a:avLst>
          </a:prstGeom>
          <a:solidFill>
            <a:srgbClr val="BF1B3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 name="Rectangle 5"/>
          <p:cNvSpPr txBox="1">
            <a:spLocks noChangeArrowheads="1"/>
          </p:cNvSpPr>
          <p:nvPr/>
        </p:nvSpPr>
        <p:spPr>
          <a:xfrm>
            <a:off x="495300" y="1600201"/>
            <a:ext cx="437515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a:buChar char="•"/>
              <a:defRPr sz="2000" kern="1200">
                <a:solidFill>
                  <a:srgbClr val="96969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a:buChar char="•"/>
              <a:defRPr sz="1800" kern="1200">
                <a:solidFill>
                  <a:srgbClr val="9696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a:buChar char="•"/>
              <a:defRPr sz="1600" kern="1200">
                <a:solidFill>
                  <a:srgbClr val="9696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Tx/>
              <a:buNone/>
            </a:pPr>
            <a:r>
              <a:rPr lang="de-DE" altLang="de-DE" sz="2900" b="1" dirty="0" smtClean="0">
                <a:solidFill>
                  <a:schemeClr val="tx1"/>
                </a:solidFill>
              </a:rPr>
              <a:t>Option 1</a:t>
            </a:r>
            <a:r>
              <a:rPr lang="de-DE" altLang="de-DE" sz="2900" dirty="0" smtClean="0">
                <a:solidFill>
                  <a:schemeClr val="tx1"/>
                </a:solidFill>
              </a:rPr>
              <a:t> </a:t>
            </a:r>
          </a:p>
          <a:p>
            <a:pPr marL="0" indent="0" algn="ctr">
              <a:spcBef>
                <a:spcPct val="0"/>
              </a:spcBef>
              <a:buFontTx/>
              <a:buNone/>
            </a:pPr>
            <a:r>
              <a:rPr lang="de-DE" altLang="de-DE" sz="2400" dirty="0" smtClean="0">
                <a:solidFill>
                  <a:schemeClr val="tx1"/>
                </a:solidFill>
              </a:rPr>
              <a:t>(</a:t>
            </a:r>
            <a:r>
              <a:rPr lang="en-GB" altLang="de-DE" sz="2400" i="1" dirty="0" smtClean="0">
                <a:solidFill>
                  <a:schemeClr val="tx1"/>
                </a:solidFill>
              </a:rPr>
              <a:t>minimum</a:t>
            </a:r>
            <a:r>
              <a:rPr lang="en-GB" altLang="de-DE" sz="2400" dirty="0" smtClean="0">
                <a:solidFill>
                  <a:schemeClr val="tx1"/>
                </a:solidFill>
              </a:rPr>
              <a:t> </a:t>
            </a:r>
            <a:r>
              <a:rPr lang="en-GB" altLang="de-DE" sz="2400" i="1" dirty="0" smtClean="0">
                <a:solidFill>
                  <a:schemeClr val="tx1"/>
                </a:solidFill>
              </a:rPr>
              <a:t>clauses</a:t>
            </a:r>
            <a:r>
              <a:rPr lang="de-DE" altLang="de-DE" sz="2400" dirty="0" smtClean="0">
                <a:solidFill>
                  <a:schemeClr val="tx1"/>
                </a:solidFill>
              </a:rPr>
              <a:t>)</a:t>
            </a:r>
          </a:p>
          <a:p>
            <a:pPr marL="0" indent="0" algn="ctr">
              <a:spcBef>
                <a:spcPct val="0"/>
              </a:spcBef>
              <a:buFontTx/>
              <a:buNone/>
            </a:pPr>
            <a:endParaRPr lang="de-DE" altLang="de-DE" sz="2400" dirty="0" smtClean="0">
              <a:solidFill>
                <a:srgbClr val="BF1C31"/>
              </a:solidFill>
            </a:endParaRPr>
          </a:p>
          <a:p>
            <a:pPr marL="0" indent="0">
              <a:spcBef>
                <a:spcPct val="0"/>
              </a:spcBef>
              <a:buFontTx/>
              <a:buNone/>
            </a:pPr>
            <a:r>
              <a:rPr lang="de-DE" altLang="de-DE" sz="2900" dirty="0" smtClean="0"/>
              <a:t> </a:t>
            </a:r>
          </a:p>
          <a:p>
            <a:pPr marL="0" indent="0" algn="ctr">
              <a:spcBef>
                <a:spcPct val="0"/>
              </a:spcBef>
              <a:buFontTx/>
              <a:buNone/>
            </a:pPr>
            <a:endParaRPr lang="de-DE" altLang="de-DE" sz="2900" dirty="0">
              <a:solidFill>
                <a:srgbClr val="BF1C31"/>
              </a:solidFill>
            </a:endParaRPr>
          </a:p>
        </p:txBody>
      </p:sp>
      <p:sp>
        <p:nvSpPr>
          <p:cNvPr id="8" name="Rectangle 6"/>
          <p:cNvSpPr txBox="1">
            <a:spLocks noChangeArrowheads="1"/>
          </p:cNvSpPr>
          <p:nvPr/>
        </p:nvSpPr>
        <p:spPr>
          <a:xfrm>
            <a:off x="4736976" y="1600201"/>
            <a:ext cx="437515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Tx/>
              <a:buNone/>
            </a:pPr>
            <a:r>
              <a:rPr lang="de-DE" altLang="de-DE" sz="2900" b="1" dirty="0" smtClean="0"/>
              <a:t>Option 2</a:t>
            </a:r>
            <a:r>
              <a:rPr lang="de-DE" altLang="de-DE" sz="2900" dirty="0" smtClean="0"/>
              <a:t> </a:t>
            </a:r>
          </a:p>
          <a:p>
            <a:pPr marL="0" indent="0" algn="ctr">
              <a:spcBef>
                <a:spcPct val="0"/>
              </a:spcBef>
              <a:buFontTx/>
              <a:buNone/>
            </a:pPr>
            <a:r>
              <a:rPr lang="de-DE" altLang="de-DE" sz="2400" dirty="0" smtClean="0"/>
              <a:t>(</a:t>
            </a:r>
            <a:r>
              <a:rPr lang="de-DE" altLang="de-DE" sz="2400" i="1" dirty="0" smtClean="0"/>
              <a:t>additional</a:t>
            </a:r>
            <a:r>
              <a:rPr lang="de-DE" altLang="de-DE" sz="2400" dirty="0" smtClean="0"/>
              <a:t> </a:t>
            </a:r>
            <a:r>
              <a:rPr lang="en-GB" altLang="de-DE" sz="2400" i="1" dirty="0" smtClean="0"/>
              <a:t>clauses</a:t>
            </a:r>
            <a:r>
              <a:rPr lang="de-DE" altLang="de-DE" sz="2400" dirty="0" smtClean="0"/>
              <a:t>)</a:t>
            </a:r>
          </a:p>
          <a:p>
            <a:pPr marL="0" indent="0" algn="ctr">
              <a:spcBef>
                <a:spcPct val="0"/>
              </a:spcBef>
              <a:buFontTx/>
              <a:buNone/>
            </a:pPr>
            <a:endParaRPr lang="de-DE" altLang="de-DE" sz="2500" dirty="0" smtClean="0">
              <a:solidFill>
                <a:srgbClr val="BF1C31"/>
              </a:solidFill>
            </a:endParaRPr>
          </a:p>
          <a:p>
            <a:pPr marL="0" indent="0" algn="ctr">
              <a:spcBef>
                <a:spcPct val="0"/>
              </a:spcBef>
              <a:buFontTx/>
              <a:buNone/>
            </a:pPr>
            <a:endParaRPr lang="de-DE" altLang="de-DE" sz="2500" dirty="0">
              <a:solidFill>
                <a:srgbClr val="BF1C31"/>
              </a:solidFill>
            </a:endParaRPr>
          </a:p>
        </p:txBody>
      </p:sp>
      <p:sp>
        <p:nvSpPr>
          <p:cNvPr id="9" name="Text Box 7"/>
          <p:cNvSpPr txBox="1">
            <a:spLocks noChangeArrowheads="1"/>
          </p:cNvSpPr>
          <p:nvPr/>
        </p:nvSpPr>
        <p:spPr bwMode="auto">
          <a:xfrm>
            <a:off x="662120" y="2636839"/>
            <a:ext cx="4134379" cy="376237"/>
          </a:xfrm>
          <a:prstGeom prst="rect">
            <a:avLst/>
          </a:prstGeom>
          <a:solidFill>
            <a:srgbClr val="71BF4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dirty="0" err="1">
                <a:solidFill>
                  <a:schemeClr val="bg1"/>
                </a:solidFill>
              </a:rPr>
              <a:t>Today's</a:t>
            </a:r>
            <a:r>
              <a:rPr lang="de-DE" altLang="de-DE" dirty="0">
                <a:solidFill>
                  <a:schemeClr val="bg1"/>
                </a:solidFill>
              </a:rPr>
              <a:t> </a:t>
            </a:r>
            <a:r>
              <a:rPr lang="de-DE" altLang="de-DE" dirty="0" err="1">
                <a:solidFill>
                  <a:schemeClr val="bg1"/>
                </a:solidFill>
              </a:rPr>
              <a:t>seminar</a:t>
            </a:r>
            <a:r>
              <a:rPr lang="de-DE" altLang="de-DE" sz="1800" dirty="0">
                <a:solidFill>
                  <a:schemeClr val="bg1"/>
                </a:solidFill>
              </a:rPr>
              <a:t>: </a:t>
            </a:r>
            <a:r>
              <a:rPr lang="de-DE" altLang="de-DE" sz="1800" dirty="0" err="1">
                <a:solidFill>
                  <a:schemeClr val="bg1"/>
                </a:solidFill>
              </a:rPr>
              <a:t>guidance</a:t>
            </a:r>
            <a:endParaRPr lang="de-DE" altLang="de-DE" sz="1800" dirty="0">
              <a:solidFill>
                <a:schemeClr val="bg1"/>
              </a:solidFill>
            </a:endParaRPr>
          </a:p>
        </p:txBody>
      </p:sp>
      <p:sp>
        <p:nvSpPr>
          <p:cNvPr id="10" name="Text Box 9"/>
          <p:cNvSpPr txBox="1">
            <a:spLocks noChangeArrowheads="1"/>
          </p:cNvSpPr>
          <p:nvPr/>
        </p:nvSpPr>
        <p:spPr bwMode="auto">
          <a:xfrm>
            <a:off x="579793" y="5357814"/>
            <a:ext cx="4301199" cy="369332"/>
          </a:xfrm>
          <a:prstGeom prst="rect">
            <a:avLst/>
          </a:prstGeom>
          <a:solidFill>
            <a:schemeClr val="accent2"/>
          </a:solidFill>
          <a:ln w="9525">
            <a:solidFill>
              <a:schemeClr val="tx1"/>
            </a:solidFill>
            <a:miter lim="800000"/>
            <a:headEnd/>
            <a:tailEnd/>
          </a:ln>
          <a:effectLst/>
          <a:extLst/>
        </p:spPr>
        <p:txBody>
          <a:bodyPr wrap="square">
            <a:spAutoFit/>
          </a:bodyPr>
          <a:lstStyle/>
          <a:p>
            <a:pPr algn="ctr">
              <a:spcBef>
                <a:spcPct val="50000"/>
              </a:spcBef>
            </a:pPr>
            <a:r>
              <a:rPr lang="en-GB" altLang="de-DE" sz="1800" dirty="0" smtClean="0">
                <a:solidFill>
                  <a:schemeClr val="bg1"/>
                </a:solidFill>
              </a:rPr>
              <a:t>submission with AF in JEMS</a:t>
            </a:r>
            <a:endParaRPr lang="en-GB" altLang="de-DE" sz="1800" dirty="0">
              <a:solidFill>
                <a:schemeClr val="bg1"/>
              </a:solidFill>
            </a:endParaRPr>
          </a:p>
        </p:txBody>
      </p:sp>
      <p:sp>
        <p:nvSpPr>
          <p:cNvPr id="12" name="Text Box 18"/>
          <p:cNvSpPr txBox="1">
            <a:spLocks noChangeArrowheads="1"/>
          </p:cNvSpPr>
          <p:nvPr/>
        </p:nvSpPr>
        <p:spPr bwMode="auto">
          <a:xfrm>
            <a:off x="5025008" y="5357814"/>
            <a:ext cx="4285722" cy="369332"/>
          </a:xfrm>
          <a:prstGeom prst="rect">
            <a:avLst/>
          </a:prstGeom>
          <a:solidFill>
            <a:schemeClr val="accent2"/>
          </a:solidFill>
          <a:ln w="9525">
            <a:solidFill>
              <a:schemeClr val="tx1"/>
            </a:solidFill>
            <a:miter lim="800000"/>
            <a:headEnd/>
            <a:tailEnd/>
          </a:ln>
          <a:effectLst/>
          <a:extLst/>
        </p:spPr>
        <p:txBody>
          <a:bodyPr wrap="square">
            <a:spAutoFit/>
          </a:bodyPr>
          <a:lstStyle/>
          <a:p>
            <a:pPr algn="ctr">
              <a:spcBef>
                <a:spcPct val="50000"/>
              </a:spcBef>
            </a:pPr>
            <a:r>
              <a:rPr lang="en-GB" altLang="de-DE" sz="1800" dirty="0" smtClean="0">
                <a:solidFill>
                  <a:schemeClr val="bg1"/>
                </a:solidFill>
              </a:rPr>
              <a:t>submission with AF in JEMS</a:t>
            </a:r>
            <a:endParaRPr lang="en-GB" altLang="de-DE" sz="1800" dirty="0">
              <a:solidFill>
                <a:schemeClr val="bg1"/>
              </a:solidFill>
            </a:endParaRPr>
          </a:p>
        </p:txBody>
      </p:sp>
      <p:sp>
        <p:nvSpPr>
          <p:cNvPr id="13" name="Text Box 20"/>
          <p:cNvSpPr txBox="1">
            <a:spLocks noChangeArrowheads="1"/>
          </p:cNvSpPr>
          <p:nvPr/>
        </p:nvSpPr>
        <p:spPr bwMode="auto">
          <a:xfrm>
            <a:off x="3236648" y="6221413"/>
            <a:ext cx="3510095" cy="366712"/>
          </a:xfrm>
          <a:prstGeom prst="rect">
            <a:avLst/>
          </a:prstGeom>
          <a:noFill/>
          <a:ln>
            <a:noFill/>
          </a:ln>
          <a:effectLst/>
          <a:extLst>
            <a:ext uri="{909E8E84-426E-40DD-AFC4-6F175D3DCCD1}">
              <a14:hiddenFill xmlns:a14="http://schemas.microsoft.com/office/drawing/2010/main">
                <a:solidFill>
                  <a:srgbClr val="D9768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b="1" dirty="0" smtClean="0"/>
              <a:t>4</a:t>
            </a:r>
            <a:r>
              <a:rPr lang="de-DE" altLang="de-DE" sz="1800" b="1" dirty="0" smtClean="0"/>
              <a:t> </a:t>
            </a:r>
            <a:r>
              <a:rPr lang="en-GB" altLang="de-DE" sz="1800" b="1" dirty="0" smtClean="0"/>
              <a:t>July</a:t>
            </a:r>
            <a:r>
              <a:rPr lang="de-DE" altLang="de-DE" sz="1800" b="1" dirty="0" smtClean="0"/>
              <a:t> 2022</a:t>
            </a:r>
            <a:endParaRPr lang="de-DE" altLang="de-DE" sz="1800" b="1" dirty="0"/>
          </a:p>
        </p:txBody>
      </p:sp>
      <p:sp>
        <p:nvSpPr>
          <p:cNvPr id="14" name="Line 25"/>
          <p:cNvSpPr>
            <a:spLocks noChangeShapeType="1"/>
          </p:cNvSpPr>
          <p:nvPr/>
        </p:nvSpPr>
        <p:spPr bwMode="auto">
          <a:xfrm>
            <a:off x="2457583" y="5734050"/>
            <a:ext cx="1403350" cy="431800"/>
          </a:xfrm>
          <a:prstGeom prst="line">
            <a:avLst/>
          </a:prstGeom>
          <a:noFill/>
          <a:ln w="57150">
            <a:solidFill>
              <a:srgbClr val="D9768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 name="Line 26"/>
          <p:cNvSpPr>
            <a:spLocks noChangeShapeType="1"/>
          </p:cNvSpPr>
          <p:nvPr/>
        </p:nvSpPr>
        <p:spPr bwMode="auto">
          <a:xfrm flipH="1">
            <a:off x="5733785" y="5734050"/>
            <a:ext cx="1246850" cy="431800"/>
          </a:xfrm>
          <a:prstGeom prst="line">
            <a:avLst/>
          </a:prstGeom>
          <a:noFill/>
          <a:ln w="57150">
            <a:solidFill>
              <a:srgbClr val="D9768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 name="Text Box 8"/>
          <p:cNvSpPr txBox="1">
            <a:spLocks noChangeArrowheads="1"/>
          </p:cNvSpPr>
          <p:nvPr/>
        </p:nvSpPr>
        <p:spPr bwMode="auto">
          <a:xfrm>
            <a:off x="667045" y="3904581"/>
            <a:ext cx="4134379" cy="560387"/>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sz="1800" dirty="0" smtClean="0">
                <a:solidFill>
                  <a:schemeClr val="bg1"/>
                </a:solidFill>
              </a:rPr>
              <a:t>signature: (ERDF) LP with each PP</a:t>
            </a:r>
          </a:p>
          <a:p>
            <a:pPr>
              <a:spcBef>
                <a:spcPct val="50000"/>
              </a:spcBef>
            </a:pPr>
            <a:endParaRPr lang="en-GB" altLang="de-DE" sz="800" dirty="0">
              <a:solidFill>
                <a:schemeClr val="bg1"/>
              </a:solidFill>
            </a:endParaRPr>
          </a:p>
        </p:txBody>
      </p:sp>
      <p:sp>
        <p:nvSpPr>
          <p:cNvPr id="18" name="Oval 28"/>
          <p:cNvSpPr>
            <a:spLocks noChangeArrowheads="1"/>
          </p:cNvSpPr>
          <p:nvPr/>
        </p:nvSpPr>
        <p:spPr bwMode="auto">
          <a:xfrm>
            <a:off x="3080148" y="6092825"/>
            <a:ext cx="3432704" cy="649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0" name="Text Box 15"/>
          <p:cNvSpPr txBox="1">
            <a:spLocks noChangeArrowheads="1"/>
          </p:cNvSpPr>
          <p:nvPr/>
        </p:nvSpPr>
        <p:spPr bwMode="auto">
          <a:xfrm>
            <a:off x="5037270" y="2634629"/>
            <a:ext cx="4287442" cy="1169551"/>
          </a:xfrm>
          <a:prstGeom prst="rect">
            <a:avLst/>
          </a:prstGeom>
          <a:solidFill>
            <a:schemeClr val="accent2"/>
          </a:solidFill>
          <a:ln w="9525">
            <a:solidFill>
              <a:schemeClr val="tx1"/>
            </a:solidFill>
            <a:miter lim="800000"/>
            <a:headEnd/>
            <a:tailEnd/>
          </a:ln>
          <a:effectLst/>
          <a:extLst/>
        </p:spPr>
        <p:txBody>
          <a:bodyPr wrap="square">
            <a:spAutoFit/>
          </a:bodyPr>
          <a:lstStyle/>
          <a:p>
            <a:pPr algn="ctr"/>
            <a:r>
              <a:rPr lang="en-GB" altLang="de-DE" sz="1800" dirty="0" smtClean="0">
                <a:solidFill>
                  <a:schemeClr val="bg1"/>
                </a:solidFill>
              </a:rPr>
              <a:t>LP sends </a:t>
            </a:r>
            <a:r>
              <a:rPr lang="en-GB" altLang="de-DE" sz="1800" b="1" i="1" dirty="0" smtClean="0">
                <a:solidFill>
                  <a:schemeClr val="bg1"/>
                </a:solidFill>
              </a:rPr>
              <a:t>draft</a:t>
            </a:r>
            <a:r>
              <a:rPr lang="en-GB" altLang="de-DE" sz="1800" dirty="0" smtClean="0">
                <a:solidFill>
                  <a:schemeClr val="bg1"/>
                </a:solidFill>
              </a:rPr>
              <a:t> of additional clauses to MA for check as soon as possible, at </a:t>
            </a:r>
            <a:r>
              <a:rPr lang="en-GB" altLang="de-DE" b="1" dirty="0" smtClean="0">
                <a:solidFill>
                  <a:srgbClr val="C00000"/>
                </a:solidFill>
              </a:rPr>
              <a:t>latest by 24.06.2022</a:t>
            </a:r>
            <a:r>
              <a:rPr lang="en-GB" altLang="de-DE" sz="1800" b="1" dirty="0" smtClean="0"/>
              <a:t/>
            </a:r>
            <a:br>
              <a:rPr lang="en-GB" altLang="de-DE" sz="1800" b="1" dirty="0" smtClean="0"/>
            </a:br>
            <a:r>
              <a:rPr lang="en-GB" altLang="de-DE" sz="1600" b="1" dirty="0" smtClean="0">
                <a:solidFill>
                  <a:schemeClr val="bg1"/>
                </a:solidFill>
              </a:rPr>
              <a:t>alpine.space@salzburg.gv.at </a:t>
            </a:r>
            <a:endParaRPr lang="en-GB" altLang="de-DE" sz="1600" b="1" dirty="0">
              <a:solidFill>
                <a:schemeClr val="bg1"/>
              </a:solidFill>
            </a:endParaRPr>
          </a:p>
        </p:txBody>
      </p:sp>
      <p:sp>
        <p:nvSpPr>
          <p:cNvPr id="21" name="AutoShape 36"/>
          <p:cNvSpPr>
            <a:spLocks noChangeArrowheads="1"/>
          </p:cNvSpPr>
          <p:nvPr/>
        </p:nvSpPr>
        <p:spPr bwMode="auto">
          <a:xfrm>
            <a:off x="6753200" y="3804180"/>
            <a:ext cx="227435" cy="1569508"/>
          </a:xfrm>
          <a:prstGeom prst="downArrow">
            <a:avLst>
              <a:gd name="adj1" fmla="val 50000"/>
              <a:gd name="adj2" fmla="val 100184"/>
            </a:avLst>
          </a:prstGeom>
          <a:solidFill>
            <a:srgbClr val="BF1B3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24" name="Text Box 8"/>
          <p:cNvSpPr txBox="1">
            <a:spLocks noChangeArrowheads="1"/>
          </p:cNvSpPr>
          <p:nvPr/>
        </p:nvSpPr>
        <p:spPr bwMode="auto">
          <a:xfrm>
            <a:off x="5037270" y="3948113"/>
            <a:ext cx="4134379" cy="560387"/>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sz="1800" dirty="0" smtClean="0">
                <a:solidFill>
                  <a:schemeClr val="bg1"/>
                </a:solidFill>
              </a:rPr>
              <a:t>signature: (ERDF) LP with each PP</a:t>
            </a:r>
          </a:p>
          <a:p>
            <a:pPr>
              <a:spcBef>
                <a:spcPct val="50000"/>
              </a:spcBef>
            </a:pPr>
            <a:endParaRPr lang="en-GB" altLang="de-DE" sz="800" dirty="0">
              <a:solidFill>
                <a:schemeClr val="bg1"/>
              </a:solidFill>
            </a:endParaRPr>
          </a:p>
        </p:txBody>
      </p:sp>
      <p:sp>
        <p:nvSpPr>
          <p:cNvPr id="22" name="Text Box 7"/>
          <p:cNvSpPr txBox="1">
            <a:spLocks noChangeArrowheads="1"/>
          </p:cNvSpPr>
          <p:nvPr/>
        </p:nvSpPr>
        <p:spPr bwMode="auto">
          <a:xfrm>
            <a:off x="662120" y="2636763"/>
            <a:ext cx="4134379" cy="923330"/>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dirty="0" smtClean="0">
                <a:solidFill>
                  <a:schemeClr val="bg1"/>
                </a:solidFill>
              </a:rPr>
              <a:t>Just add project name, working language, number of copies, applicable law, place of jurisdiction</a:t>
            </a:r>
            <a:endParaRPr lang="en-GB" altLang="de-DE" sz="1800" dirty="0">
              <a:solidFill>
                <a:schemeClr val="bg1"/>
              </a:solidFill>
            </a:endParaRPr>
          </a:p>
        </p:txBody>
      </p:sp>
    </p:spTree>
    <p:extLst>
      <p:ext uri="{BB962C8B-B14F-4D97-AF65-F5344CB8AC3E}">
        <p14:creationId xmlns:p14="http://schemas.microsoft.com/office/powerpoint/2010/main" val="440009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1052513" y="1700213"/>
            <a:ext cx="179374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1800"/>
          </a:p>
        </p:txBody>
      </p:sp>
      <p:sp>
        <p:nvSpPr>
          <p:cNvPr id="54276" name="Text Box 4"/>
          <p:cNvSpPr txBox="1">
            <a:spLocks noChangeArrowheads="1"/>
          </p:cNvSpPr>
          <p:nvPr/>
        </p:nvSpPr>
        <p:spPr bwMode="auto">
          <a:xfrm>
            <a:off x="416496" y="1340768"/>
            <a:ext cx="8856984"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268288" indent="-268288">
              <a:spcBef>
                <a:spcPts val="600"/>
              </a:spcBef>
              <a:buSzPct val="100000"/>
              <a:buFont typeface="Arial"/>
              <a:buChar char="•"/>
            </a:pPr>
            <a:r>
              <a:rPr lang="en-GB" altLang="de-DE" sz="2000" dirty="0" smtClean="0">
                <a:latin typeface="+mn-lt"/>
                <a:cs typeface="Arial" panose="020B0604020202020204" pitchFamily="34" charset="0"/>
              </a:rPr>
              <a:t>upload partnership agreement with all signature pages in JEMS</a:t>
            </a:r>
          </a:p>
          <a:p>
            <a:pPr marL="268288" indent="-268288">
              <a:spcBef>
                <a:spcPts val="600"/>
              </a:spcBef>
              <a:buSzPct val="100000"/>
              <a:buFont typeface="Arial"/>
              <a:buChar char="•"/>
            </a:pPr>
            <a:r>
              <a:rPr lang="en-GB" altLang="de-DE" sz="2000" dirty="0" smtClean="0">
                <a:latin typeface="+mn-lt"/>
                <a:cs typeface="Arial" panose="020B0604020202020204" pitchFamily="34" charset="0"/>
              </a:rPr>
              <a:t>if difficulties faced with signature, please inform MA before the deadline for the submission of the application package and upload a letter </a:t>
            </a:r>
            <a:r>
              <a:rPr lang="en-GB" altLang="de-DE" sz="2000" dirty="0" smtClean="0">
                <a:cs typeface="Arial" panose="020B0604020202020204" pitchFamily="34" charset="0"/>
              </a:rPr>
              <a:t>in JEMS </a:t>
            </a:r>
            <a:r>
              <a:rPr lang="en-GB" altLang="de-DE" sz="2000" dirty="0" smtClean="0">
                <a:latin typeface="+mn-lt"/>
                <a:cs typeface="Arial" panose="020B0604020202020204" pitchFamily="34" charset="0"/>
              </a:rPr>
              <a:t>justifying the delay</a:t>
            </a:r>
          </a:p>
          <a:p>
            <a:pPr marL="268288" indent="-268288">
              <a:spcBef>
                <a:spcPts val="1200"/>
              </a:spcBef>
              <a:buSzPct val="100000"/>
              <a:buFont typeface="Arial"/>
              <a:buChar char="•"/>
            </a:pPr>
            <a:r>
              <a:rPr lang="en-GB" altLang="de-DE" sz="2000" dirty="0" smtClean="0">
                <a:latin typeface="+mn-lt"/>
                <a:cs typeface="Arial" panose="020B0604020202020204" pitchFamily="34" charset="0"/>
              </a:rPr>
              <a:t>number of copies: LP and each PP shall receive one original</a:t>
            </a:r>
          </a:p>
          <a:p>
            <a:pPr marL="268288" indent="-268288">
              <a:spcBef>
                <a:spcPts val="1200"/>
              </a:spcBef>
              <a:buSzPct val="100000"/>
              <a:buFont typeface="Arial"/>
              <a:buChar char="•"/>
            </a:pPr>
            <a:r>
              <a:rPr lang="en-GB" altLang="de-DE" sz="2000" dirty="0" smtClean="0">
                <a:latin typeface="+mn-lt"/>
                <a:cs typeface="Arial" panose="020B0604020202020204" pitchFamily="34" charset="0"/>
              </a:rPr>
              <a:t>make sure to indicate date of signature and hint on authorisation for signature in case different person than named in the AF signs PA</a:t>
            </a:r>
          </a:p>
          <a:p>
            <a:pPr marL="268288" indent="-268288">
              <a:spcBef>
                <a:spcPts val="1200"/>
              </a:spcBef>
              <a:buSzPct val="100000"/>
              <a:buFont typeface="Arial"/>
              <a:buChar char="•"/>
            </a:pPr>
            <a:r>
              <a:rPr lang="en-GB" altLang="de-DE" sz="2000" dirty="0">
                <a:latin typeface="+mn-lt"/>
                <a:cs typeface="Arial" panose="020B0604020202020204" pitchFamily="34" charset="0"/>
              </a:rPr>
              <a:t>t</a:t>
            </a:r>
            <a:r>
              <a:rPr lang="en-GB" altLang="de-DE" sz="2000" dirty="0" smtClean="0">
                <a:latin typeface="+mn-lt"/>
                <a:cs typeface="Arial" panose="020B0604020202020204" pitchFamily="34" charset="0"/>
              </a:rPr>
              <a:t>wo options to sign: bilateral or multilateral agreement</a:t>
            </a:r>
          </a:p>
          <a:p>
            <a:pPr marL="268288" indent="-268288">
              <a:spcBef>
                <a:spcPts val="1200"/>
              </a:spcBef>
              <a:buSzPct val="100000"/>
              <a:buFont typeface="Arial"/>
              <a:buChar char="•"/>
            </a:pPr>
            <a:endParaRPr lang="en-GB" altLang="de-DE" sz="2200" dirty="0" smtClean="0">
              <a:latin typeface="Arial" panose="020B0604020202020204" pitchFamily="34" charset="0"/>
              <a:cs typeface="Arial" panose="020B0604020202020204" pitchFamily="34" charset="0"/>
            </a:endParaRPr>
          </a:p>
          <a:p>
            <a:pPr marL="742950" lvl="1" indent="-285750">
              <a:spcBef>
                <a:spcPts val="600"/>
              </a:spcBef>
              <a:buSzPct val="100000"/>
              <a:buFont typeface="Arial"/>
              <a:buChar char="•"/>
            </a:pPr>
            <a:endParaRPr lang="en-GB" altLang="de-DE" sz="2000" dirty="0" smtClean="0">
              <a:latin typeface="Arial" panose="020B0604020202020204" pitchFamily="34" charset="0"/>
              <a:cs typeface="Arial" panose="020B0604020202020204" pitchFamily="34" charset="0"/>
            </a:endParaRPr>
          </a:p>
          <a:p>
            <a:pPr>
              <a:spcBef>
                <a:spcPct val="50000"/>
              </a:spcBef>
              <a:buSzPct val="150000"/>
              <a:buFont typeface="Wingdings" pitchFamily="2" charset="2"/>
              <a:buNone/>
            </a:pPr>
            <a:endParaRPr lang="en-GB" altLang="de-DE" sz="2200" dirty="0" smtClean="0"/>
          </a:p>
          <a:p>
            <a:pPr>
              <a:spcBef>
                <a:spcPct val="50000"/>
              </a:spcBef>
              <a:buSzPct val="150000"/>
              <a:buFont typeface="Wingdings" pitchFamily="2" charset="2"/>
              <a:buNone/>
            </a:pPr>
            <a:endParaRPr lang="en-GB" altLang="de-DE" sz="2000" dirty="0" smtClean="0"/>
          </a:p>
          <a:p>
            <a:pPr>
              <a:spcBef>
                <a:spcPct val="50000"/>
              </a:spcBef>
            </a:pPr>
            <a:endParaRPr lang="en-GB" altLang="de-DE" sz="2000" dirty="0"/>
          </a:p>
        </p:txBody>
      </p:sp>
      <p:sp>
        <p:nvSpPr>
          <p:cNvPr id="54279" name="Rectangle 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AT"/>
          </a:p>
        </p:txBody>
      </p:sp>
      <p:sp>
        <p:nvSpPr>
          <p:cNvPr id="54280" name="Rectangle 8"/>
          <p:cNvSpPr>
            <a:spLocks noChangeArrowheads="1"/>
          </p:cNvSpPr>
          <p:nvPr/>
        </p:nvSpPr>
        <p:spPr bwMode="auto">
          <a:xfrm>
            <a:off x="0" y="2949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ltLang="de-DE" sz="1800"/>
          </a:p>
        </p:txBody>
      </p:sp>
      <p:sp>
        <p:nvSpPr>
          <p:cNvPr id="2" name="Titel 1"/>
          <p:cNvSpPr>
            <a:spLocks noGrp="1"/>
          </p:cNvSpPr>
          <p:nvPr>
            <p:ph type="title"/>
          </p:nvPr>
        </p:nvSpPr>
        <p:spPr/>
        <p:txBody>
          <a:bodyPr>
            <a:normAutofit/>
          </a:bodyPr>
          <a:lstStyle/>
          <a:p>
            <a:r>
              <a:rPr lang="en-GB" dirty="0" smtClean="0"/>
              <a:t>PA – procedure</a:t>
            </a:r>
            <a:endParaRPr lang="en-GB" dirty="0"/>
          </a:p>
        </p:txBody>
      </p:sp>
      <p:pic>
        <p:nvPicPr>
          <p:cNvPr id="7" name="Picture 5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33001" y="4436315"/>
            <a:ext cx="1171517" cy="1392418"/>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pic>
        <p:nvPicPr>
          <p:cNvPr id="8"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2097" y="4436315"/>
            <a:ext cx="1216340" cy="1458620"/>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9" name="Text Box 32"/>
          <p:cNvSpPr txBox="1">
            <a:spLocks noChangeArrowheads="1"/>
          </p:cNvSpPr>
          <p:nvPr/>
        </p:nvSpPr>
        <p:spPr bwMode="auto">
          <a:xfrm>
            <a:off x="1496616" y="5867492"/>
            <a:ext cx="31683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de-DE" sz="1600" dirty="0" smtClean="0"/>
              <a:t>several PA bilaterally signed (trilaterally if ERDF-LP)</a:t>
            </a:r>
            <a:endParaRPr lang="en-GB" altLang="de-DE" sz="1600" dirty="0"/>
          </a:p>
        </p:txBody>
      </p:sp>
      <p:sp>
        <p:nvSpPr>
          <p:cNvPr id="10" name="Text Box 32"/>
          <p:cNvSpPr txBox="1">
            <a:spLocks noChangeArrowheads="1"/>
          </p:cNvSpPr>
          <p:nvPr/>
        </p:nvSpPr>
        <p:spPr bwMode="auto">
          <a:xfrm>
            <a:off x="5038639" y="5867492"/>
            <a:ext cx="216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de-DE" sz="1600" dirty="0" smtClean="0"/>
              <a:t>one PA with </a:t>
            </a:r>
            <a:r>
              <a:rPr lang="de-DE" altLang="de-DE" sz="1600" dirty="0" smtClean="0"/>
              <a:t>all </a:t>
            </a:r>
            <a:r>
              <a:rPr lang="en-GB" altLang="de-DE" sz="1600" dirty="0" smtClean="0"/>
              <a:t>signatures</a:t>
            </a:r>
            <a:endParaRPr lang="en-GB" altLang="de-DE" sz="1600" dirty="0"/>
          </a:p>
        </p:txBody>
      </p:sp>
    </p:spTree>
    <p:extLst>
      <p:ext uri="{BB962C8B-B14F-4D97-AF65-F5344CB8AC3E}">
        <p14:creationId xmlns:p14="http://schemas.microsoft.com/office/powerpoint/2010/main" val="4091608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Subsidy</a:t>
            </a:r>
            <a:r>
              <a:rPr lang="de-DE" dirty="0" smtClean="0"/>
              <a:t> </a:t>
            </a:r>
            <a:r>
              <a:rPr lang="en-GB" dirty="0" smtClean="0"/>
              <a:t>contract</a:t>
            </a:r>
            <a:r>
              <a:rPr lang="de-DE" dirty="0" smtClean="0"/>
              <a:t> (SC)</a:t>
            </a:r>
            <a:endParaRPr lang="de-DE" dirty="0"/>
          </a:p>
        </p:txBody>
      </p:sp>
      <p:sp>
        <p:nvSpPr>
          <p:cNvPr id="4" name="Slide Number Placeholder 3"/>
          <p:cNvSpPr>
            <a:spLocks noGrp="1"/>
          </p:cNvSpPr>
          <p:nvPr>
            <p:ph type="sldNum" sz="quarter" idx="4294967295"/>
          </p:nvPr>
        </p:nvSpPr>
        <p:spPr/>
        <p:txBody>
          <a:bodyPr/>
          <a:lstStyle/>
          <a:p>
            <a:fld id="{4F18E5E4-5C88-4B33-BD4A-6B3AF07FB8EA}" type="slidenum">
              <a:rPr lang="de-DE" smtClean="0"/>
              <a:pPr/>
              <a:t>5</a:t>
            </a:fld>
            <a:endParaRPr lang="de-DE"/>
          </a:p>
        </p:txBody>
      </p:sp>
      <p:sp>
        <p:nvSpPr>
          <p:cNvPr id="17" name="Content Placeholder 2"/>
          <p:cNvSpPr txBox="1">
            <a:spLocks/>
          </p:cNvSpPr>
          <p:nvPr/>
        </p:nvSpPr>
        <p:spPr>
          <a:xfrm>
            <a:off x="3584848" y="1916832"/>
            <a:ext cx="5976664" cy="4148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a:buChar char="•"/>
              <a:defRPr sz="2000" kern="1200">
                <a:solidFill>
                  <a:srgbClr val="96969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a:buChar char="•"/>
              <a:defRPr sz="1800" kern="1200">
                <a:solidFill>
                  <a:srgbClr val="9696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a:buChar char="•"/>
              <a:defRPr sz="1600" kern="1200">
                <a:solidFill>
                  <a:srgbClr val="9696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solidFill>
                  <a:schemeClr val="tx1"/>
                </a:solidFill>
                <a:latin typeface="+mj-lt"/>
              </a:rPr>
              <a:t>foreseen</a:t>
            </a:r>
            <a:r>
              <a:rPr lang="de-DE" dirty="0" smtClean="0">
                <a:solidFill>
                  <a:schemeClr val="tx1"/>
                </a:solidFill>
                <a:latin typeface="+mj-lt"/>
              </a:rPr>
              <a:t> </a:t>
            </a:r>
            <a:r>
              <a:rPr lang="en-GB" dirty="0" smtClean="0">
                <a:solidFill>
                  <a:schemeClr val="tx1"/>
                </a:solidFill>
                <a:latin typeface="+mj-lt"/>
              </a:rPr>
              <a:t>by</a:t>
            </a:r>
            <a:r>
              <a:rPr lang="de-DE" dirty="0" smtClean="0">
                <a:solidFill>
                  <a:schemeClr val="tx1"/>
                </a:solidFill>
                <a:latin typeface="+mj-lt"/>
              </a:rPr>
              <a:t> EU </a:t>
            </a:r>
            <a:r>
              <a:rPr lang="en-GB" dirty="0" smtClean="0">
                <a:solidFill>
                  <a:schemeClr val="tx1"/>
                </a:solidFill>
                <a:latin typeface="+mj-lt"/>
              </a:rPr>
              <a:t>regulations</a:t>
            </a:r>
            <a:r>
              <a:rPr lang="de-DE" dirty="0" smtClean="0">
                <a:solidFill>
                  <a:schemeClr val="tx1"/>
                </a:solidFill>
                <a:latin typeface="+mj-lt"/>
              </a:rPr>
              <a:t> </a:t>
            </a:r>
            <a:r>
              <a:rPr lang="en-US" dirty="0" smtClean="0">
                <a:solidFill>
                  <a:schemeClr val="tx1"/>
                </a:solidFill>
                <a:latin typeface="+mj-lt"/>
              </a:rPr>
              <a:t>(article 26 of </a:t>
            </a:r>
            <a:r>
              <a:rPr lang="en-US" dirty="0" err="1" smtClean="0">
                <a:solidFill>
                  <a:schemeClr val="tx1"/>
                </a:solidFill>
                <a:latin typeface="+mj-lt"/>
              </a:rPr>
              <a:t>Interreg</a:t>
            </a:r>
            <a:r>
              <a:rPr lang="en-US" dirty="0" smtClean="0">
                <a:solidFill>
                  <a:schemeClr val="tx1"/>
                </a:solidFill>
                <a:latin typeface="+mj-lt"/>
              </a:rPr>
              <a:t>-regulation (</a:t>
            </a:r>
            <a:r>
              <a:rPr lang="en-US" dirty="0">
                <a:solidFill>
                  <a:schemeClr val="tx1"/>
                </a:solidFill>
                <a:latin typeface="+mj-lt"/>
              </a:rPr>
              <a:t>EU) No. 2021/1059</a:t>
            </a:r>
            <a:r>
              <a:rPr lang="en-US" dirty="0" smtClean="0">
                <a:solidFill>
                  <a:schemeClr val="tx1"/>
                </a:solidFill>
                <a:latin typeface="+mj-lt"/>
              </a:rPr>
              <a:t>)</a:t>
            </a:r>
            <a:endParaRPr lang="de-DE" dirty="0">
              <a:solidFill>
                <a:schemeClr val="tx1"/>
              </a:solidFill>
              <a:latin typeface="+mj-lt"/>
            </a:endParaRPr>
          </a:p>
          <a:p>
            <a:r>
              <a:rPr lang="en-GB" dirty="0" smtClean="0">
                <a:solidFill>
                  <a:schemeClr val="tx1"/>
                </a:solidFill>
                <a:latin typeface="+mj-lt"/>
              </a:rPr>
              <a:t>regulates conditions for ERDF-grant,</a:t>
            </a:r>
            <a:r>
              <a:rPr lang="en-GB" altLang="de-DE" dirty="0" smtClean="0">
                <a:solidFill>
                  <a:schemeClr val="tx1"/>
                </a:solidFill>
                <a:latin typeface="+mj-lt"/>
              </a:rPr>
              <a:t> tasks, duties and responsibilities of LP</a:t>
            </a:r>
            <a:endParaRPr lang="en-GB" dirty="0" smtClean="0">
              <a:solidFill>
                <a:schemeClr val="tx1"/>
              </a:solidFill>
              <a:latin typeface="+mj-lt"/>
            </a:endParaRPr>
          </a:p>
          <a:p>
            <a:r>
              <a:rPr lang="en-GB" dirty="0" smtClean="0">
                <a:solidFill>
                  <a:schemeClr val="tx1"/>
                </a:solidFill>
                <a:latin typeface="+mj-lt"/>
              </a:rPr>
              <a:t>2 templates: LP from MS, LP from non-MS</a:t>
            </a:r>
          </a:p>
          <a:p>
            <a:pPr marL="342900" lvl="1" indent="-342900"/>
            <a:r>
              <a:rPr lang="en-GB" sz="2000" dirty="0" smtClean="0">
                <a:solidFill>
                  <a:schemeClr val="tx1"/>
                </a:solidFill>
                <a:latin typeface="+mj-lt"/>
              </a:rPr>
              <a:t>in partnership agreement all partners declare to have read the provisions of the subsidy contract (SC)</a:t>
            </a:r>
          </a:p>
          <a:p>
            <a:pPr marL="342900" lvl="1" indent="-342900"/>
            <a:r>
              <a:rPr lang="en-GB" sz="2000" dirty="0" smtClean="0">
                <a:solidFill>
                  <a:schemeClr val="tx1"/>
                </a:solidFill>
                <a:latin typeface="+mj-lt"/>
              </a:rPr>
              <a:t>valid throughout project lifetime</a:t>
            </a:r>
            <a:endParaRPr lang="en-GB" sz="2000" dirty="0">
              <a:solidFill>
                <a:schemeClr val="tx1"/>
              </a:solidFill>
              <a:latin typeface="+mj-lt"/>
            </a:endParaRPr>
          </a:p>
        </p:txBody>
      </p:sp>
      <p:pic>
        <p:nvPicPr>
          <p:cNvPr id="3" name="Grafik 2"/>
          <p:cNvPicPr>
            <a:picLocks noChangeAspect="1"/>
          </p:cNvPicPr>
          <p:nvPr/>
        </p:nvPicPr>
        <p:blipFill rotWithShape="1">
          <a:blip r:embed="rId3"/>
          <a:srcRect l="33810" t="28175" r="40129" b="15476"/>
          <a:stretch/>
        </p:blipFill>
        <p:spPr>
          <a:xfrm>
            <a:off x="577344" y="1916832"/>
            <a:ext cx="2664296" cy="3240360"/>
          </a:xfrm>
          <a:prstGeom prst="rect">
            <a:avLst/>
          </a:prstGeom>
          <a:ln>
            <a:solidFill>
              <a:schemeClr val="tx1"/>
            </a:solidFill>
          </a:ln>
        </p:spPr>
      </p:pic>
    </p:spTree>
    <p:extLst>
      <p:ext uri="{BB962C8B-B14F-4D97-AF65-F5344CB8AC3E}">
        <p14:creationId xmlns:p14="http://schemas.microsoft.com/office/powerpoint/2010/main" val="37617462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SC - Procedure</a:t>
            </a:r>
            <a:endParaRPr lang="en-GB" dirty="0"/>
          </a:p>
        </p:txBody>
      </p:sp>
      <p:pic>
        <p:nvPicPr>
          <p:cNvPr id="6" name="Picture 2" descr="vertrag2"/>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659343" y="1386805"/>
            <a:ext cx="9046104" cy="4562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a:xfrm>
            <a:off x="2306042" y="1484313"/>
            <a:ext cx="4375150" cy="46418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a:buChar char="•"/>
              <a:defRPr sz="2000" kern="1200">
                <a:solidFill>
                  <a:srgbClr val="969696"/>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a:buChar char="•"/>
              <a:defRPr sz="1800" kern="1200">
                <a:solidFill>
                  <a:srgbClr val="96969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a:buChar char="•"/>
              <a:defRPr sz="1600" kern="1200">
                <a:solidFill>
                  <a:srgbClr val="96969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96969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Tx/>
              <a:buNone/>
            </a:pPr>
            <a:endParaRPr lang="de-DE" altLang="de-DE" sz="3300" dirty="0" smtClean="0">
              <a:solidFill>
                <a:srgbClr val="BF1C31"/>
              </a:solidFill>
            </a:endParaRPr>
          </a:p>
          <a:p>
            <a:pPr marL="0" indent="0">
              <a:spcBef>
                <a:spcPct val="0"/>
              </a:spcBef>
              <a:buFontTx/>
              <a:buNone/>
            </a:pPr>
            <a:r>
              <a:rPr lang="de-DE" altLang="de-DE" sz="3300" dirty="0" smtClean="0"/>
              <a:t> </a:t>
            </a:r>
          </a:p>
          <a:p>
            <a:pPr marL="0" indent="0" algn="ctr">
              <a:spcBef>
                <a:spcPct val="0"/>
              </a:spcBef>
              <a:buFontTx/>
              <a:buNone/>
            </a:pPr>
            <a:endParaRPr lang="de-DE" altLang="de-DE" sz="3300" dirty="0">
              <a:solidFill>
                <a:srgbClr val="BF1C31"/>
              </a:solidFill>
            </a:endParaRPr>
          </a:p>
        </p:txBody>
      </p:sp>
      <p:sp>
        <p:nvSpPr>
          <p:cNvPr id="17" name="AutoShape 22"/>
          <p:cNvSpPr>
            <a:spLocks noChangeArrowheads="1"/>
          </p:cNvSpPr>
          <p:nvPr/>
        </p:nvSpPr>
        <p:spPr bwMode="auto">
          <a:xfrm>
            <a:off x="4273930" y="2060848"/>
            <a:ext cx="219687" cy="2160240"/>
          </a:xfrm>
          <a:prstGeom prst="downArrow">
            <a:avLst>
              <a:gd name="adj1" fmla="val 50000"/>
              <a:gd name="adj2" fmla="val 258456"/>
            </a:avLst>
          </a:prstGeom>
          <a:solidFill>
            <a:srgbClr val="BF1B3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8" name="Text Box 18"/>
          <p:cNvSpPr txBox="1">
            <a:spLocks noChangeArrowheads="1"/>
          </p:cNvSpPr>
          <p:nvPr/>
        </p:nvSpPr>
        <p:spPr bwMode="auto">
          <a:xfrm>
            <a:off x="2636688" y="2636912"/>
            <a:ext cx="3900488" cy="650875"/>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sz="1800" dirty="0" smtClean="0">
                <a:solidFill>
                  <a:schemeClr val="bg1"/>
                </a:solidFill>
              </a:rPr>
              <a:t>MA/JS inform about approval and sends subsidy contract via e-mail </a:t>
            </a:r>
            <a:endParaRPr lang="en-GB" altLang="de-DE" sz="1800" dirty="0"/>
          </a:p>
        </p:txBody>
      </p:sp>
      <p:sp>
        <p:nvSpPr>
          <p:cNvPr id="19" name="Text Box 8"/>
          <p:cNvSpPr txBox="1">
            <a:spLocks noChangeArrowheads="1"/>
          </p:cNvSpPr>
          <p:nvPr/>
        </p:nvSpPr>
        <p:spPr bwMode="auto">
          <a:xfrm>
            <a:off x="2636688" y="2060848"/>
            <a:ext cx="3898767" cy="376238"/>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sz="1800" dirty="0" smtClean="0">
                <a:solidFill>
                  <a:schemeClr val="bg1"/>
                </a:solidFill>
              </a:rPr>
              <a:t>Project approval by programme</a:t>
            </a:r>
            <a:endParaRPr lang="en-GB" altLang="de-DE" sz="1800" dirty="0">
              <a:solidFill>
                <a:schemeClr val="bg1"/>
              </a:solidFill>
            </a:endParaRPr>
          </a:p>
        </p:txBody>
      </p:sp>
      <p:sp>
        <p:nvSpPr>
          <p:cNvPr id="21" name="Text Box 28"/>
          <p:cNvSpPr txBox="1">
            <a:spLocks noChangeArrowheads="1"/>
          </p:cNvSpPr>
          <p:nvPr/>
        </p:nvSpPr>
        <p:spPr bwMode="auto">
          <a:xfrm>
            <a:off x="2636688" y="4653136"/>
            <a:ext cx="3900488" cy="923330"/>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sz="1800" dirty="0" smtClean="0">
                <a:solidFill>
                  <a:schemeClr val="bg1"/>
                </a:solidFill>
              </a:rPr>
              <a:t>MA countersigns contract as soon as JS confirms that all deficiencies in AF have been corrected by LP</a:t>
            </a:r>
            <a:endParaRPr lang="en-GB" altLang="de-DE" sz="1800" dirty="0">
              <a:solidFill>
                <a:schemeClr val="bg1"/>
              </a:solidFill>
            </a:endParaRPr>
          </a:p>
        </p:txBody>
      </p:sp>
      <p:sp>
        <p:nvSpPr>
          <p:cNvPr id="23" name="Text Box 9"/>
          <p:cNvSpPr txBox="1">
            <a:spLocks noChangeArrowheads="1"/>
          </p:cNvSpPr>
          <p:nvPr/>
        </p:nvSpPr>
        <p:spPr bwMode="auto">
          <a:xfrm>
            <a:off x="2636688" y="3501008"/>
            <a:ext cx="3900488" cy="923330"/>
          </a:xfrm>
          <a:prstGeom prst="rect">
            <a:avLst/>
          </a:prstGeom>
          <a:solidFill>
            <a:schemeClr val="accent2"/>
          </a:solidFill>
          <a:ln w="9525">
            <a:solidFill>
              <a:schemeClr val="tx1"/>
            </a:solidFill>
            <a:miter lim="800000"/>
            <a:headEnd/>
            <a:tailEnd/>
          </a:ln>
          <a:effectLst/>
          <a:extLst/>
        </p:spPr>
        <p:txBody>
          <a:bodyPr>
            <a:spAutoFit/>
          </a:bodyPr>
          <a:lstStyle/>
          <a:p>
            <a:pPr algn="ctr">
              <a:spcBef>
                <a:spcPct val="50000"/>
              </a:spcBef>
            </a:pPr>
            <a:r>
              <a:rPr lang="en-GB" altLang="de-DE" sz="1800" dirty="0" smtClean="0">
                <a:solidFill>
                  <a:schemeClr val="bg1"/>
                </a:solidFill>
              </a:rPr>
              <a:t>Signature by LP (&amp; ERDF-LP) </a:t>
            </a:r>
            <a:br>
              <a:rPr lang="en-GB" altLang="de-DE" sz="1800" dirty="0" smtClean="0">
                <a:solidFill>
                  <a:schemeClr val="bg1"/>
                </a:solidFill>
              </a:rPr>
            </a:br>
            <a:r>
              <a:rPr lang="en-GB" altLang="de-DE" sz="1800" dirty="0" smtClean="0">
                <a:solidFill>
                  <a:schemeClr val="bg1"/>
                </a:solidFill>
              </a:rPr>
              <a:t>and send back to</a:t>
            </a:r>
            <a:r>
              <a:rPr lang="en-GB" altLang="de-DE" dirty="0" smtClean="0">
                <a:solidFill>
                  <a:schemeClr val="bg1"/>
                </a:solidFill>
              </a:rPr>
              <a:t> MA </a:t>
            </a:r>
            <a:br>
              <a:rPr lang="en-GB" altLang="de-DE" dirty="0" smtClean="0">
                <a:solidFill>
                  <a:schemeClr val="bg1"/>
                </a:solidFill>
              </a:rPr>
            </a:br>
            <a:r>
              <a:rPr lang="en-GB" altLang="de-DE" dirty="0" smtClean="0">
                <a:solidFill>
                  <a:schemeClr val="bg1"/>
                </a:solidFill>
              </a:rPr>
              <a:t>or </a:t>
            </a:r>
            <a:r>
              <a:rPr lang="en-GB" altLang="de-DE" sz="1800" dirty="0" smtClean="0">
                <a:solidFill>
                  <a:schemeClr val="bg1"/>
                </a:solidFill>
              </a:rPr>
              <a:t>handover to MA </a:t>
            </a:r>
            <a:r>
              <a:rPr lang="en-GB" altLang="de-DE" dirty="0" smtClean="0">
                <a:solidFill>
                  <a:schemeClr val="bg1"/>
                </a:solidFill>
              </a:rPr>
              <a:t>at</a:t>
            </a:r>
            <a:r>
              <a:rPr lang="en-GB" altLang="de-DE" sz="1800" dirty="0" smtClean="0">
                <a:solidFill>
                  <a:schemeClr val="bg1"/>
                </a:solidFill>
              </a:rPr>
              <a:t> LP seminar</a:t>
            </a:r>
            <a:endParaRPr lang="en-GB" altLang="de-DE" sz="1800" dirty="0">
              <a:solidFill>
                <a:schemeClr val="bg1"/>
              </a:solidFill>
            </a:endParaRPr>
          </a:p>
        </p:txBody>
      </p:sp>
      <p:sp>
        <p:nvSpPr>
          <p:cNvPr id="25" name="Text Box 25"/>
          <p:cNvSpPr txBox="1">
            <a:spLocks noChangeArrowheads="1"/>
          </p:cNvSpPr>
          <p:nvPr/>
        </p:nvSpPr>
        <p:spPr bwMode="auto">
          <a:xfrm>
            <a:off x="643823" y="2060848"/>
            <a:ext cx="15008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de-DE" sz="1800" dirty="0" smtClean="0"/>
              <a:t>Oct 2022</a:t>
            </a:r>
            <a:endParaRPr lang="en-GB" altLang="de-DE" sz="1800" dirty="0"/>
          </a:p>
        </p:txBody>
      </p:sp>
      <p:sp>
        <p:nvSpPr>
          <p:cNvPr id="26" name="Text Box 26"/>
          <p:cNvSpPr txBox="1">
            <a:spLocks noChangeArrowheads="1"/>
          </p:cNvSpPr>
          <p:nvPr/>
        </p:nvSpPr>
        <p:spPr bwMode="auto">
          <a:xfrm>
            <a:off x="643823" y="4149080"/>
            <a:ext cx="1284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sz="1800" dirty="0" smtClean="0"/>
              <a:t>Nov 2022</a:t>
            </a:r>
            <a:endParaRPr lang="de-DE" altLang="de-DE" sz="1800" dirty="0"/>
          </a:p>
        </p:txBody>
      </p:sp>
    </p:spTree>
    <p:extLst>
      <p:ext uri="{BB962C8B-B14F-4D97-AF65-F5344CB8AC3E}">
        <p14:creationId xmlns:p14="http://schemas.microsoft.com/office/powerpoint/2010/main" val="1515700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smtClean="0"/>
              <a:t>State Aid</a:t>
            </a:r>
            <a:endParaRPr lang="en-GB" dirty="0"/>
          </a:p>
        </p:txBody>
      </p:sp>
    </p:spTree>
    <p:extLst>
      <p:ext uri="{BB962C8B-B14F-4D97-AF65-F5344CB8AC3E}">
        <p14:creationId xmlns:p14="http://schemas.microsoft.com/office/powerpoint/2010/main" val="159957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State aid criteria – Article 107(1) TFEU</a:t>
            </a:r>
            <a:endParaRPr lang="en-GB" dirty="0"/>
          </a:p>
        </p:txBody>
      </p:sp>
      <p:sp>
        <p:nvSpPr>
          <p:cNvPr id="3" name="Inhaltsplatzhalter 2"/>
          <p:cNvSpPr>
            <a:spLocks noGrp="1"/>
          </p:cNvSpPr>
          <p:nvPr>
            <p:ph idx="1"/>
          </p:nvPr>
        </p:nvSpPr>
        <p:spPr/>
        <p:txBody>
          <a:bodyPr>
            <a:normAutofit lnSpcReduction="10000"/>
          </a:bodyPr>
          <a:lstStyle/>
          <a:p>
            <a:r>
              <a:rPr lang="en-GB" dirty="0" smtClean="0"/>
              <a:t>transfer of state resources</a:t>
            </a:r>
          </a:p>
          <a:p>
            <a:pPr marL="457200" lvl="1" indent="0">
              <a:buNone/>
            </a:pPr>
            <a:r>
              <a:rPr lang="en-GB" dirty="0" smtClean="0"/>
              <a:t>national, regional, public funds, also EU-funds if managed by a member state</a:t>
            </a:r>
          </a:p>
          <a:p>
            <a:r>
              <a:rPr lang="en-GB" dirty="0" smtClean="0"/>
              <a:t>selectivity</a:t>
            </a:r>
          </a:p>
          <a:p>
            <a:pPr marL="457200" lvl="1" indent="0">
              <a:buNone/>
            </a:pPr>
            <a:r>
              <a:rPr lang="en-GB" dirty="0" smtClean="0"/>
              <a:t>not all companies in a country, but only selected ones</a:t>
            </a:r>
          </a:p>
          <a:p>
            <a:r>
              <a:rPr lang="en-GB" dirty="0" smtClean="0"/>
              <a:t>effects </a:t>
            </a:r>
            <a:r>
              <a:rPr lang="en-GB" dirty="0"/>
              <a:t>on competition and trade</a:t>
            </a:r>
          </a:p>
          <a:p>
            <a:pPr marL="457200" lvl="1" indent="0">
              <a:buNone/>
            </a:pPr>
            <a:r>
              <a:rPr lang="en-GB" dirty="0"/>
              <a:t>Potential effect is already enough, sufficient if an entity acts on the market and there is trade among member states, not given in cases like sports infrastructure, cultural events, health services aiming at local audience</a:t>
            </a:r>
            <a:endParaRPr lang="de-AT" dirty="0"/>
          </a:p>
          <a:p>
            <a:r>
              <a:rPr lang="en-GB" dirty="0" smtClean="0"/>
              <a:t>economic advantage</a:t>
            </a:r>
          </a:p>
          <a:p>
            <a:pPr marL="457200" lvl="1" indent="0">
              <a:buNone/>
            </a:pPr>
            <a:r>
              <a:rPr lang="en-GB" dirty="0" smtClean="0"/>
              <a:t>grant, loan with interest rate rebates, liabilities, capital injections</a:t>
            </a:r>
          </a:p>
          <a:p>
            <a:r>
              <a:rPr lang="en-GB" dirty="0" smtClean="0"/>
              <a:t>undertaking</a:t>
            </a:r>
          </a:p>
          <a:p>
            <a:pPr marL="457200" lvl="1" indent="0">
              <a:buNone/>
            </a:pPr>
            <a:r>
              <a:rPr lang="en-GB" dirty="0" smtClean="0"/>
              <a:t>any</a:t>
            </a:r>
            <a:r>
              <a:rPr lang="de-AT" dirty="0" smtClean="0"/>
              <a:t> </a:t>
            </a:r>
            <a:r>
              <a:rPr lang="en-GB" dirty="0" smtClean="0"/>
              <a:t>entity engaged in an economic activity (offering goods </a:t>
            </a:r>
            <a:r>
              <a:rPr lang="en-GB" dirty="0"/>
              <a:t>and services on the </a:t>
            </a:r>
            <a:r>
              <a:rPr lang="en-GB" dirty="0" smtClean="0"/>
              <a:t>market for pecuniary interest), </a:t>
            </a:r>
            <a:r>
              <a:rPr lang="en-GB" dirty="0"/>
              <a:t>regardless the legal </a:t>
            </a:r>
            <a:r>
              <a:rPr lang="en-GB" dirty="0" smtClean="0"/>
              <a:t>form, the </a:t>
            </a:r>
            <a:r>
              <a:rPr lang="en-GB" dirty="0"/>
              <a:t>way of </a:t>
            </a:r>
            <a:r>
              <a:rPr lang="en-GB" dirty="0" smtClean="0"/>
              <a:t>financing, profit-orientation</a:t>
            </a:r>
          </a:p>
        </p:txBody>
      </p:sp>
      <p:sp>
        <p:nvSpPr>
          <p:cNvPr id="4" name="Rechteck 3"/>
          <p:cNvSpPr/>
          <p:nvPr/>
        </p:nvSpPr>
        <p:spPr>
          <a:xfrm>
            <a:off x="1568624" y="5722392"/>
            <a:ext cx="6048672" cy="387798"/>
          </a:xfrm>
          <a:prstGeom prst="rect">
            <a:avLst/>
          </a:prstGeom>
        </p:spPr>
        <p:txBody>
          <a:bodyPr wrap="square">
            <a:spAutoFit/>
          </a:bodyPr>
          <a:lstStyle/>
          <a:p>
            <a:pPr lvl="1">
              <a:lnSpc>
                <a:spcPct val="120000"/>
              </a:lnSpc>
              <a:spcBef>
                <a:spcPts val="1200"/>
              </a:spcBef>
            </a:pPr>
            <a:r>
              <a:rPr lang="en-GB" sz="1600" b="1" dirty="0" smtClean="0"/>
              <a:t>	</a:t>
            </a:r>
            <a:r>
              <a:rPr lang="en-GB" sz="1600" b="1" dirty="0" smtClean="0">
                <a:solidFill>
                  <a:schemeClr val="accent1"/>
                </a:solidFill>
              </a:rPr>
              <a:t>NO state aid if only one of criterion is not fulfilled</a:t>
            </a:r>
            <a:endParaRPr lang="en-GB" sz="1600" b="1" dirty="0">
              <a:solidFill>
                <a:schemeClr val="accent1"/>
              </a:solidFill>
            </a:endParaRPr>
          </a:p>
        </p:txBody>
      </p:sp>
      <p:sp>
        <p:nvSpPr>
          <p:cNvPr id="5" name="Pfeil nach rechts 4"/>
          <p:cNvSpPr/>
          <p:nvPr/>
        </p:nvSpPr>
        <p:spPr>
          <a:xfrm>
            <a:off x="1560520" y="5775702"/>
            <a:ext cx="648072" cy="288032"/>
          </a:xfrm>
          <a:prstGeom prst="rightArrow">
            <a:avLst/>
          </a:prstGeom>
          <a:solidFill>
            <a:schemeClr val="accent2"/>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AT"/>
          </a:p>
        </p:txBody>
      </p:sp>
      <p:sp>
        <p:nvSpPr>
          <p:cNvPr id="6" name="Foliennummernplatzhalter 4"/>
          <p:cNvSpPr txBox="1">
            <a:spLocks/>
          </p:cNvSpPr>
          <p:nvPr/>
        </p:nvSpPr>
        <p:spPr bwMode="auto">
          <a:xfrm>
            <a:off x="8669338" y="6448426"/>
            <a:ext cx="5318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fld id="{E2C4C5D9-ED38-4868-8AE7-56E96C19B5D3}" type="slidenum">
              <a:rPr lang="de-DE" altLang="de-DE" sz="1000" smtClean="0">
                <a:solidFill>
                  <a:srgbClr val="898989"/>
                </a:solidFill>
              </a:rPr>
              <a:pPr/>
              <a:t>8</a:t>
            </a:fld>
            <a:endParaRPr lang="de-DE" altLang="de-DE" sz="1000" dirty="0">
              <a:solidFill>
                <a:srgbClr val="898989"/>
              </a:solidFill>
            </a:endParaRPr>
          </a:p>
        </p:txBody>
      </p:sp>
    </p:spTree>
    <p:extLst>
      <p:ext uri="{BB962C8B-B14F-4D97-AF65-F5344CB8AC3E}">
        <p14:creationId xmlns:p14="http://schemas.microsoft.com/office/powerpoint/2010/main" val="175576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Self-check</a:t>
            </a:r>
            <a:endParaRPr lang="en-GB" dirty="0"/>
          </a:p>
        </p:txBody>
      </p:sp>
      <p:sp>
        <p:nvSpPr>
          <p:cNvPr id="3" name="Inhaltsplatzhalter 2"/>
          <p:cNvSpPr>
            <a:spLocks noGrp="1"/>
          </p:cNvSpPr>
          <p:nvPr>
            <p:ph idx="1"/>
          </p:nvPr>
        </p:nvSpPr>
        <p:spPr>
          <a:xfrm>
            <a:off x="430088" y="1628800"/>
            <a:ext cx="8608368" cy="4392488"/>
          </a:xfrm>
        </p:spPr>
        <p:txBody>
          <a:bodyPr>
            <a:noAutofit/>
          </a:bodyPr>
          <a:lstStyle/>
          <a:p>
            <a:pPr marL="0" lvl="1" indent="0">
              <a:buNone/>
            </a:pPr>
            <a:r>
              <a:rPr lang="en-GB" sz="2000" dirty="0" smtClean="0">
                <a:solidFill>
                  <a:schemeClr val="tx1"/>
                </a:solidFill>
              </a:rPr>
              <a:t>Is any of your project partners an </a:t>
            </a:r>
            <a:r>
              <a:rPr lang="en-GB" sz="2000" b="1" dirty="0" smtClean="0">
                <a:solidFill>
                  <a:schemeClr val="tx1"/>
                </a:solidFill>
              </a:rPr>
              <a:t>undertaking</a:t>
            </a:r>
            <a:r>
              <a:rPr lang="de-DE" sz="2000" b="1" dirty="0" smtClean="0">
                <a:solidFill>
                  <a:schemeClr val="tx1"/>
                </a:solidFill>
              </a:rPr>
              <a:t>?</a:t>
            </a:r>
            <a:endParaRPr lang="en-US" sz="2000" b="1" dirty="0" smtClean="0">
              <a:solidFill>
                <a:schemeClr val="tx1"/>
              </a:solidFill>
            </a:endParaRPr>
          </a:p>
          <a:p>
            <a:pPr>
              <a:spcBef>
                <a:spcPts val="0"/>
              </a:spcBef>
              <a:buFont typeface="Symbol" panose="05050102010706020507" pitchFamily="18" charset="2"/>
              <a:buChar char="-"/>
            </a:pPr>
            <a:endParaRPr lang="en-GB" sz="1000" dirty="0" smtClean="0">
              <a:solidFill>
                <a:schemeClr val="tx1"/>
              </a:solidFill>
            </a:endParaRPr>
          </a:p>
          <a:p>
            <a:pPr>
              <a:spcBef>
                <a:spcPts val="0"/>
              </a:spcBef>
              <a:spcAft>
                <a:spcPts val="1800"/>
              </a:spcAft>
              <a:buFont typeface="Symbol" panose="05050102010706020507" pitchFamily="18" charset="2"/>
              <a:buChar char="-"/>
            </a:pPr>
            <a:r>
              <a:rPr lang="en-GB" sz="1800" dirty="0" smtClean="0"/>
              <a:t>Does it offer </a:t>
            </a:r>
            <a:r>
              <a:rPr lang="en-GB" sz="1800" dirty="0"/>
              <a:t>goods or services </a:t>
            </a:r>
            <a:r>
              <a:rPr lang="en-GB" sz="1800" dirty="0" smtClean="0"/>
              <a:t>on a market?</a:t>
            </a:r>
            <a:endParaRPr lang="en-GB" sz="1800" dirty="0"/>
          </a:p>
          <a:p>
            <a:pPr>
              <a:spcBef>
                <a:spcPts val="0"/>
              </a:spcBef>
              <a:spcAft>
                <a:spcPts val="1800"/>
              </a:spcAft>
              <a:buFont typeface="Symbol" panose="05050102010706020507" pitchFamily="18" charset="2"/>
              <a:buChar char="-"/>
            </a:pPr>
            <a:r>
              <a:rPr lang="en-GB" sz="1800" dirty="0" smtClean="0">
                <a:solidFill>
                  <a:schemeClr val="tx1"/>
                </a:solidFill>
              </a:rPr>
              <a:t>What </a:t>
            </a:r>
            <a:r>
              <a:rPr lang="en-GB" sz="1800" dirty="0">
                <a:solidFill>
                  <a:schemeClr val="tx1"/>
                </a:solidFill>
              </a:rPr>
              <a:t>counts is the type of activities, not the legal status </a:t>
            </a:r>
            <a:br>
              <a:rPr lang="en-GB" sz="1800" dirty="0">
                <a:solidFill>
                  <a:schemeClr val="tx1"/>
                </a:solidFill>
              </a:rPr>
            </a:br>
            <a:r>
              <a:rPr lang="en-GB" sz="1800" dirty="0">
                <a:solidFill>
                  <a:schemeClr val="tx1"/>
                </a:solidFill>
              </a:rPr>
              <a:t>of your partners (they may be public or private, </a:t>
            </a:r>
            <a:r>
              <a:rPr lang="en-GB" sz="1800" dirty="0" smtClean="0">
                <a:solidFill>
                  <a:schemeClr val="tx1"/>
                </a:solidFill>
              </a:rPr>
              <a:t>profit </a:t>
            </a:r>
            <a:r>
              <a:rPr lang="en-GB" sz="1800" dirty="0">
                <a:solidFill>
                  <a:schemeClr val="tx1"/>
                </a:solidFill>
              </a:rPr>
              <a:t>or </a:t>
            </a:r>
            <a:r>
              <a:rPr lang="en-GB" sz="1800" dirty="0" smtClean="0">
                <a:solidFill>
                  <a:schemeClr val="tx1"/>
                </a:solidFill>
              </a:rPr>
              <a:t>no-profit)</a:t>
            </a:r>
          </a:p>
          <a:p>
            <a:pPr>
              <a:spcBef>
                <a:spcPts val="0"/>
              </a:spcBef>
              <a:spcAft>
                <a:spcPts val="1800"/>
              </a:spcAft>
              <a:buFont typeface="Symbol" panose="05050102010706020507" pitchFamily="18" charset="2"/>
              <a:buChar char="-"/>
            </a:pPr>
            <a:r>
              <a:rPr lang="en-GB" sz="1800" dirty="0" smtClean="0"/>
              <a:t>Are the project activities happening on the market?</a:t>
            </a:r>
            <a:endParaRPr lang="en-GB" sz="1800" dirty="0" smtClean="0">
              <a:solidFill>
                <a:schemeClr val="tx1"/>
              </a:solidFill>
            </a:endParaRPr>
          </a:p>
          <a:p>
            <a:pPr marL="0" lvl="1" indent="0">
              <a:buNone/>
            </a:pPr>
            <a:r>
              <a:rPr lang="en-GB" sz="2000" dirty="0" smtClean="0"/>
              <a:t>Does any of your project partners receive an </a:t>
            </a:r>
            <a:r>
              <a:rPr lang="en-GB" sz="2000" b="1" dirty="0" smtClean="0"/>
              <a:t>economic advantage</a:t>
            </a:r>
            <a:r>
              <a:rPr lang="de-DE" sz="2000" b="1" dirty="0" smtClean="0"/>
              <a:t>?</a:t>
            </a:r>
            <a:endParaRPr lang="en-US" sz="2000" b="1" dirty="0"/>
          </a:p>
          <a:p>
            <a:pPr>
              <a:spcBef>
                <a:spcPts val="0"/>
              </a:spcBef>
              <a:buFont typeface="Symbol" panose="05050102010706020507" pitchFamily="18" charset="2"/>
              <a:buChar char="-"/>
            </a:pPr>
            <a:endParaRPr lang="en-GB" sz="1000" dirty="0">
              <a:solidFill>
                <a:srgbClr val="FF0000"/>
              </a:solidFill>
            </a:endParaRPr>
          </a:p>
          <a:p>
            <a:pPr>
              <a:spcBef>
                <a:spcPts val="0"/>
              </a:spcBef>
              <a:spcAft>
                <a:spcPts val="1800"/>
              </a:spcAft>
              <a:buFont typeface="Symbol" panose="05050102010706020507" pitchFamily="18" charset="2"/>
              <a:buChar char="-"/>
            </a:pPr>
            <a:r>
              <a:rPr lang="en-GB" sz="1800" dirty="0" smtClean="0"/>
              <a:t>would </a:t>
            </a:r>
            <a:r>
              <a:rPr lang="en-GB" sz="1800" dirty="0"/>
              <a:t>benefits have arisen in normal market conditions? </a:t>
            </a:r>
            <a:endParaRPr lang="en-GB" sz="1800" dirty="0" smtClean="0"/>
          </a:p>
          <a:p>
            <a:pPr>
              <a:spcBef>
                <a:spcPts val="0"/>
              </a:spcBef>
              <a:spcAft>
                <a:spcPts val="1800"/>
              </a:spcAft>
              <a:buFont typeface="Symbol" panose="05050102010706020507" pitchFamily="18" charset="2"/>
              <a:buChar char="-"/>
            </a:pPr>
            <a:r>
              <a:rPr lang="en-GB" sz="1800" dirty="0" smtClean="0"/>
              <a:t>does it keep this </a:t>
            </a:r>
            <a:r>
              <a:rPr lang="en-GB" sz="1800" dirty="0"/>
              <a:t>advantage or </a:t>
            </a:r>
            <a:r>
              <a:rPr lang="en-GB" sz="1800" dirty="0" smtClean="0"/>
              <a:t>does it pass </a:t>
            </a:r>
            <a:r>
              <a:rPr lang="en-GB" sz="1800" dirty="0"/>
              <a:t>it on to other </a:t>
            </a:r>
            <a:r>
              <a:rPr lang="en-GB" sz="1800" dirty="0" smtClean="0"/>
              <a:t>players, </a:t>
            </a:r>
            <a:r>
              <a:rPr lang="en-GB" sz="1800" dirty="0" err="1" smtClean="0"/>
              <a:t>eg</a:t>
            </a:r>
            <a:r>
              <a:rPr lang="en-GB" sz="1800" dirty="0" smtClean="0"/>
              <a:t>. by offering trainings for free for companies or by spreading project results</a:t>
            </a:r>
          </a:p>
          <a:p>
            <a:pPr>
              <a:spcBef>
                <a:spcPts val="0"/>
              </a:spcBef>
              <a:spcAft>
                <a:spcPts val="1800"/>
              </a:spcAft>
              <a:buFont typeface="Symbol" panose="05050102010706020507" pitchFamily="18" charset="2"/>
              <a:buChar char="-"/>
            </a:pPr>
            <a:endParaRPr lang="en-GB" sz="1800" dirty="0"/>
          </a:p>
          <a:p>
            <a:pPr marL="0" indent="0">
              <a:spcBef>
                <a:spcPts val="0"/>
              </a:spcBef>
              <a:spcAft>
                <a:spcPts val="1800"/>
              </a:spcAft>
              <a:buNone/>
            </a:pPr>
            <a:endParaRPr lang="en-GB" sz="1800" dirty="0">
              <a:solidFill>
                <a:schemeClr val="tx1"/>
              </a:solidFill>
            </a:endParaRPr>
          </a:p>
        </p:txBody>
      </p:sp>
      <p:sp>
        <p:nvSpPr>
          <p:cNvPr id="5" name="Foliennummernplatzhalter 4"/>
          <p:cNvSpPr>
            <a:spLocks noGrp="1"/>
          </p:cNvSpPr>
          <p:nvPr>
            <p:ph type="sldNum" sz="quarter" idx="4294967295"/>
          </p:nvPr>
        </p:nvSpPr>
        <p:spPr/>
        <p:txBody>
          <a:bodyPr/>
          <a:lstStyle/>
          <a:p>
            <a:fld id="{4F18E5E4-5C88-4B33-BD4A-6B3AF07FB8EA}" type="slidenum">
              <a:rPr lang="de-DE" smtClean="0"/>
              <a:pPr/>
              <a:t>9</a:t>
            </a:fld>
            <a:endParaRPr lang="de-DE"/>
          </a:p>
        </p:txBody>
      </p:sp>
    </p:spTree>
    <p:extLst>
      <p:ext uri="{BB962C8B-B14F-4D97-AF65-F5344CB8AC3E}">
        <p14:creationId xmlns:p14="http://schemas.microsoft.com/office/powerpoint/2010/main" val="3038863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SP_powerpoint21-27">
  <a:themeElements>
    <a:clrScheme name="ASP 2021/27">
      <a:dk1>
        <a:srgbClr val="3F3E3E"/>
      </a:dk1>
      <a:lt1>
        <a:srgbClr val="FFFFFF"/>
      </a:lt1>
      <a:dk2>
        <a:srgbClr val="EBF0E9"/>
      </a:dk2>
      <a:lt2>
        <a:srgbClr val="F4F8FB"/>
      </a:lt2>
      <a:accent1>
        <a:srgbClr val="538257"/>
      </a:accent1>
      <a:accent2>
        <a:srgbClr val="8BAA76"/>
      </a:accent2>
      <a:accent3>
        <a:srgbClr val="799641"/>
      </a:accent3>
      <a:accent4>
        <a:srgbClr val="8CAABE"/>
      </a:accent4>
      <a:accent5>
        <a:srgbClr val="D23838"/>
      </a:accent5>
      <a:accent6>
        <a:srgbClr val="AF512B"/>
      </a:accent6>
      <a:hlink>
        <a:srgbClr val="333333"/>
      </a:hlink>
      <a:folHlink>
        <a:srgbClr val="333333"/>
      </a:folHlink>
    </a:clrScheme>
    <a:fontScheme name="ASP_2021-27">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0513_stateaid_procu_PA_SC.potx" id="{F4F97D57-B098-4982-BFE6-E9C97652088B}" vid="{70CE3585-0CB7-4342-9D38-C76F27CD853D}"/>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20220513_stateaid_procu_PA_SC</Template>
  <TotalTime>0</TotalTime>
  <Words>1972</Words>
  <Application>Microsoft Office PowerPoint</Application>
  <PresentationFormat>A4-Papier (210 x 297 mm)</PresentationFormat>
  <Paragraphs>230</Paragraphs>
  <Slides>23</Slides>
  <Notes>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2" baseType="lpstr">
      <vt:lpstr>Arial</vt:lpstr>
      <vt:lpstr>Calibri</vt:lpstr>
      <vt:lpstr>Symbol</vt:lpstr>
      <vt:lpstr>Times</vt:lpstr>
      <vt:lpstr>Times New Roman</vt:lpstr>
      <vt:lpstr>Trebuchet MS</vt:lpstr>
      <vt:lpstr>Wingdings</vt:lpstr>
      <vt:lpstr>ASP_powerpoint21-27</vt:lpstr>
      <vt:lpstr>think-cell Folie</vt:lpstr>
      <vt:lpstr>PowerPoint-Präsentation</vt:lpstr>
      <vt:lpstr>Partnership agreement (PA)</vt:lpstr>
      <vt:lpstr>PA – Procedure</vt:lpstr>
      <vt:lpstr>PA – procedure</vt:lpstr>
      <vt:lpstr>Subsidy contract (SC)</vt:lpstr>
      <vt:lpstr>SC - Procedure</vt:lpstr>
      <vt:lpstr>State Aid</vt:lpstr>
      <vt:lpstr>State aid criteria – Article 107(1) TFEU</vt:lpstr>
      <vt:lpstr>Self-check</vt:lpstr>
      <vt:lpstr>Direct and indirect State Aid</vt:lpstr>
      <vt:lpstr>State Aid Approach of the Programme </vt:lpstr>
      <vt:lpstr>GBER Articles 20 and 20a on ETC-projects</vt:lpstr>
      <vt:lpstr>De minimis</vt:lpstr>
      <vt:lpstr>Where to learn more?</vt:lpstr>
      <vt:lpstr>Procurement law</vt:lpstr>
      <vt:lpstr>Who has to apply procurement law?</vt:lpstr>
      <vt:lpstr>EU-Thresholds</vt:lpstr>
      <vt:lpstr>Funded procurement and its control</vt:lpstr>
      <vt:lpstr>Procurement rules of the programme</vt:lpstr>
      <vt:lpstr>Procurement and Simplified Costs</vt:lpstr>
      <vt:lpstr>Strategic use of Public Procurement</vt:lpstr>
      <vt:lpstr>Project Partners vs. External Experts</vt:lpstr>
      <vt:lpstr>Joint cross-border procurement</vt:lpstr>
    </vt:vector>
  </TitlesOfParts>
  <Company>Land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Bauer Christina</dc:creator>
  <cp:lastModifiedBy>Mahé Clotilde</cp:lastModifiedBy>
  <cp:revision>16</cp:revision>
  <cp:lastPrinted>2022-05-17T14:53:49Z</cp:lastPrinted>
  <dcterms:created xsi:type="dcterms:W3CDTF">2022-05-14T07:35:58Z</dcterms:created>
  <dcterms:modified xsi:type="dcterms:W3CDTF">2022-05-24T14:31:57Z</dcterms:modified>
</cp:coreProperties>
</file>