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</p:sldIdLst>
  <p:sldSz cx="9906000" cy="6858000" type="A4"/>
  <p:notesSz cx="6797675" cy="9928225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>
          <p15:clr>
            <a:srgbClr val="A4A3A4"/>
          </p15:clr>
        </p15:guide>
        <p15:guide id="4" pos="398" userDrawn="1">
          <p15:clr>
            <a:srgbClr val="A4A3A4"/>
          </p15:clr>
        </p15:guide>
        <p15:guide id="5" pos="5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A60"/>
    <a:srgbClr val="F1F4E7"/>
    <a:srgbClr val="F4F8F1"/>
    <a:srgbClr val="969696"/>
    <a:srgbClr val="004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88" d="100"/>
          <a:sy n="88" d="100"/>
        </p:scale>
        <p:origin x="1080" y="62"/>
      </p:cViewPr>
      <p:guideLst>
        <p:guide orient="horz" pos="663"/>
        <p:guide/>
        <p:guide pos="398"/>
        <p:guide pos="5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AD213-D34A-46AA-A344-36B3A9F3A44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03A250-7DA5-4E51-8E5F-4CA6A34CF2D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sz="1400" b="1" dirty="0" err="1" smtClean="0"/>
            <a:t>Pre</a:t>
          </a:r>
          <a:r>
            <a:rPr lang="de-DE" sz="1400" b="1" dirty="0" smtClean="0"/>
            <a:t> </a:t>
          </a:r>
          <a:r>
            <a:rPr lang="de-DE" sz="1400" b="1" dirty="0" err="1" smtClean="0"/>
            <a:t>project</a:t>
          </a:r>
          <a:r>
            <a:rPr lang="de-DE" sz="1400" b="1" dirty="0" smtClean="0"/>
            <a:t> </a:t>
          </a:r>
          <a:r>
            <a:rPr lang="de-DE" sz="1400" b="1" dirty="0" err="1" smtClean="0"/>
            <a:t>phase</a:t>
          </a:r>
          <a:r>
            <a:rPr lang="de-DE" sz="1400" b="1" dirty="0" smtClean="0"/>
            <a:t> </a:t>
          </a:r>
          <a:r>
            <a:rPr lang="de-DE" sz="1000" dirty="0" smtClean="0"/>
            <a:t>(</a:t>
          </a:r>
          <a:r>
            <a:rPr lang="de-DE" sz="1000" dirty="0" err="1" smtClean="0"/>
            <a:t>project</a:t>
          </a:r>
          <a:r>
            <a:rPr lang="de-DE" sz="1000" dirty="0" smtClean="0"/>
            <a:t> </a:t>
          </a:r>
          <a:r>
            <a:rPr lang="de-DE" sz="1000" dirty="0" err="1" smtClean="0"/>
            <a:t>preparation</a:t>
          </a:r>
          <a:r>
            <a:rPr lang="de-DE" sz="1000" dirty="0" smtClean="0"/>
            <a:t>)</a:t>
          </a:r>
          <a:endParaRPr lang="de-DE" sz="1000" dirty="0"/>
        </a:p>
      </dgm:t>
    </dgm:pt>
    <dgm:pt modelId="{0BDDD1C1-341B-4731-B38C-41A479401A52}" type="parTrans" cxnId="{E2C37840-2907-48D9-9FB4-5B97F15BDEC2}">
      <dgm:prSet/>
      <dgm:spPr/>
      <dgm:t>
        <a:bodyPr/>
        <a:lstStyle/>
        <a:p>
          <a:endParaRPr lang="de-DE"/>
        </a:p>
      </dgm:t>
    </dgm:pt>
    <dgm:pt modelId="{018DC407-6589-4725-A7DD-B22F90C6682D}" type="sibTrans" cxnId="{E2C37840-2907-48D9-9FB4-5B97F15BDEC2}">
      <dgm:prSet/>
      <dgm:spPr/>
      <dgm:t>
        <a:bodyPr/>
        <a:lstStyle/>
        <a:p>
          <a:endParaRPr lang="de-DE"/>
        </a:p>
      </dgm:t>
    </dgm:pt>
    <dgm:pt modelId="{19F1A9B3-014E-4432-B14C-EA2DE4EA7588}">
      <dgm:prSet phldrT="[Text]" custT="1"/>
      <dgm:spPr>
        <a:solidFill>
          <a:srgbClr val="769A60"/>
        </a:solidFill>
      </dgm:spPr>
      <dgm:t>
        <a:bodyPr/>
        <a:lstStyle/>
        <a:p>
          <a:r>
            <a:rPr lang="de-DE" sz="2000" b="1" dirty="0" smtClean="0"/>
            <a:t>Project </a:t>
          </a:r>
          <a:r>
            <a:rPr lang="de-DE" sz="2000" b="1" dirty="0" err="1" smtClean="0"/>
            <a:t>implementation</a:t>
          </a:r>
          <a:endParaRPr lang="de-DE" sz="2000" b="1" dirty="0" smtClean="0"/>
        </a:p>
        <a:p>
          <a:endParaRPr lang="de-DE" sz="1100" dirty="0" smtClean="0"/>
        </a:p>
        <a:p>
          <a:r>
            <a:rPr lang="de-DE" sz="1600" dirty="0" smtClean="0"/>
            <a:t>Start          Controlling          </a:t>
          </a:r>
          <a:r>
            <a:rPr lang="de-DE" sz="1600" dirty="0" err="1" smtClean="0"/>
            <a:t>Closure</a:t>
          </a:r>
          <a:endParaRPr lang="de-DE" sz="1600" dirty="0"/>
        </a:p>
      </dgm:t>
    </dgm:pt>
    <dgm:pt modelId="{043B898F-47BE-4B33-A8F6-746D9F845F60}" type="parTrans" cxnId="{BF35C141-91F2-4C33-860C-1D7F095185AB}">
      <dgm:prSet/>
      <dgm:spPr/>
      <dgm:t>
        <a:bodyPr/>
        <a:lstStyle/>
        <a:p>
          <a:endParaRPr lang="de-DE"/>
        </a:p>
      </dgm:t>
    </dgm:pt>
    <dgm:pt modelId="{4198044F-7BEA-4FB0-B396-1EAFAEA9B7D7}" type="sibTrans" cxnId="{BF35C141-91F2-4C33-860C-1D7F095185AB}">
      <dgm:prSet/>
      <dgm:spPr/>
      <dgm:t>
        <a:bodyPr/>
        <a:lstStyle/>
        <a:p>
          <a:endParaRPr lang="de-DE"/>
        </a:p>
      </dgm:t>
    </dgm:pt>
    <dgm:pt modelId="{0046340A-99EB-49D0-9CB2-81775C245BF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400" b="1" dirty="0" smtClean="0"/>
            <a:t>Post </a:t>
          </a:r>
          <a:r>
            <a:rPr lang="de-DE" sz="1400" b="1" dirty="0" err="1" smtClean="0"/>
            <a:t>project</a:t>
          </a:r>
          <a:r>
            <a:rPr lang="de-DE" sz="1400" b="1" dirty="0" smtClean="0"/>
            <a:t> </a:t>
          </a:r>
          <a:r>
            <a:rPr lang="de-DE" sz="1400" b="1" dirty="0" err="1" smtClean="0"/>
            <a:t>phase</a:t>
          </a:r>
          <a:r>
            <a:rPr lang="de-DE" sz="1400" dirty="0" smtClean="0"/>
            <a:t> </a:t>
          </a:r>
          <a:r>
            <a:rPr lang="de-DE" sz="1050" dirty="0" smtClean="0"/>
            <a:t>(final </a:t>
          </a:r>
          <a:r>
            <a:rPr lang="de-DE" sz="1050" dirty="0" err="1" smtClean="0"/>
            <a:t>reporting</a:t>
          </a:r>
          <a:r>
            <a:rPr lang="de-DE" sz="1050" dirty="0" smtClean="0"/>
            <a:t>)</a:t>
          </a:r>
          <a:endParaRPr lang="de-DE" sz="1050" dirty="0"/>
        </a:p>
      </dgm:t>
    </dgm:pt>
    <dgm:pt modelId="{181A1E9F-A665-454F-AE45-80E9FEE48F23}" type="parTrans" cxnId="{24D25475-3236-4013-AA07-C6E56381E812}">
      <dgm:prSet/>
      <dgm:spPr/>
      <dgm:t>
        <a:bodyPr/>
        <a:lstStyle/>
        <a:p>
          <a:endParaRPr lang="de-DE"/>
        </a:p>
      </dgm:t>
    </dgm:pt>
    <dgm:pt modelId="{BCBC740E-1D69-4ACB-9E10-C9A4B95A0BD5}" type="sibTrans" cxnId="{24D25475-3236-4013-AA07-C6E56381E812}">
      <dgm:prSet/>
      <dgm:spPr/>
      <dgm:t>
        <a:bodyPr/>
        <a:lstStyle/>
        <a:p>
          <a:endParaRPr lang="de-DE"/>
        </a:p>
      </dgm:t>
    </dgm:pt>
    <dgm:pt modelId="{BE970C5C-D178-4ABB-9E59-B298861B2E4B}" type="pres">
      <dgm:prSet presAssocID="{39BAD213-D34A-46AA-A344-36B3A9F3A445}" presName="Name0" presStyleCnt="0">
        <dgm:presLayoutVars>
          <dgm:dir/>
          <dgm:animLvl val="lvl"/>
          <dgm:resizeHandles val="exact"/>
        </dgm:presLayoutVars>
      </dgm:prSet>
      <dgm:spPr/>
    </dgm:pt>
    <dgm:pt modelId="{8DFC0E08-AF93-401F-8977-2C1FDE10219A}" type="pres">
      <dgm:prSet presAssocID="{7103A250-7DA5-4E51-8E5F-4CA6A34CF2D7}" presName="parTxOnly" presStyleLbl="node1" presStyleIdx="0" presStyleCnt="3" custScaleX="184939" custScaleY="259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141-8423-4237-AEC2-51CD18195BFA}" type="pres">
      <dgm:prSet presAssocID="{018DC407-6589-4725-A7DD-B22F90C6682D}" presName="parTxOnlySpace" presStyleCnt="0"/>
      <dgm:spPr/>
    </dgm:pt>
    <dgm:pt modelId="{072C437D-5F04-4809-9EB2-5970294D609F}" type="pres">
      <dgm:prSet presAssocID="{19F1A9B3-014E-4432-B14C-EA2DE4EA7588}" presName="parTxOnly" presStyleLbl="node1" presStyleIdx="1" presStyleCnt="3" custScaleX="424291" custScaleY="259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9CF7CF-BDEE-4CA6-8CB2-9105241A1D65}" type="pres">
      <dgm:prSet presAssocID="{4198044F-7BEA-4FB0-B396-1EAFAEA9B7D7}" presName="parTxOnlySpace" presStyleCnt="0"/>
      <dgm:spPr/>
    </dgm:pt>
    <dgm:pt modelId="{B4FCCD41-F149-4D04-8364-04C9874ABE14}" type="pres">
      <dgm:prSet presAssocID="{0046340A-99EB-49D0-9CB2-81775C245BFA}" presName="parTxOnly" presStyleLbl="node1" presStyleIdx="2" presStyleCnt="3" custScaleX="182867" custScaleY="259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1FD370A-E9B5-4AFF-A639-F0E9374590FA}" type="presOf" srcId="{7103A250-7DA5-4E51-8E5F-4CA6A34CF2D7}" destId="{8DFC0E08-AF93-401F-8977-2C1FDE10219A}" srcOrd="0" destOrd="0" presId="urn:microsoft.com/office/officeart/2005/8/layout/chevron1"/>
    <dgm:cxn modelId="{8F2EDA2E-223F-4678-9399-06367B02D791}" type="presOf" srcId="{0046340A-99EB-49D0-9CB2-81775C245BFA}" destId="{B4FCCD41-F149-4D04-8364-04C9874ABE14}" srcOrd="0" destOrd="0" presId="urn:microsoft.com/office/officeart/2005/8/layout/chevron1"/>
    <dgm:cxn modelId="{BF35C141-91F2-4C33-860C-1D7F095185AB}" srcId="{39BAD213-D34A-46AA-A344-36B3A9F3A445}" destId="{19F1A9B3-014E-4432-B14C-EA2DE4EA7588}" srcOrd="1" destOrd="0" parTransId="{043B898F-47BE-4B33-A8F6-746D9F845F60}" sibTransId="{4198044F-7BEA-4FB0-B396-1EAFAEA9B7D7}"/>
    <dgm:cxn modelId="{24D25475-3236-4013-AA07-C6E56381E812}" srcId="{39BAD213-D34A-46AA-A344-36B3A9F3A445}" destId="{0046340A-99EB-49D0-9CB2-81775C245BFA}" srcOrd="2" destOrd="0" parTransId="{181A1E9F-A665-454F-AE45-80E9FEE48F23}" sibTransId="{BCBC740E-1D69-4ACB-9E10-C9A4B95A0BD5}"/>
    <dgm:cxn modelId="{E2C37840-2907-48D9-9FB4-5B97F15BDEC2}" srcId="{39BAD213-D34A-46AA-A344-36B3A9F3A445}" destId="{7103A250-7DA5-4E51-8E5F-4CA6A34CF2D7}" srcOrd="0" destOrd="0" parTransId="{0BDDD1C1-341B-4731-B38C-41A479401A52}" sibTransId="{018DC407-6589-4725-A7DD-B22F90C6682D}"/>
    <dgm:cxn modelId="{3DA97591-C105-4BDA-8CB6-15078489A4D4}" type="presOf" srcId="{19F1A9B3-014E-4432-B14C-EA2DE4EA7588}" destId="{072C437D-5F04-4809-9EB2-5970294D609F}" srcOrd="0" destOrd="0" presId="urn:microsoft.com/office/officeart/2005/8/layout/chevron1"/>
    <dgm:cxn modelId="{06ADB485-BDAA-4647-A6E8-99B13C7C1F94}" type="presOf" srcId="{39BAD213-D34A-46AA-A344-36B3A9F3A445}" destId="{BE970C5C-D178-4ABB-9E59-B298861B2E4B}" srcOrd="0" destOrd="0" presId="urn:microsoft.com/office/officeart/2005/8/layout/chevron1"/>
    <dgm:cxn modelId="{69175FDE-F2BB-43E2-92E1-7C44D8811014}" type="presParOf" srcId="{BE970C5C-D178-4ABB-9E59-B298861B2E4B}" destId="{8DFC0E08-AF93-401F-8977-2C1FDE10219A}" srcOrd="0" destOrd="0" presId="urn:microsoft.com/office/officeart/2005/8/layout/chevron1"/>
    <dgm:cxn modelId="{46E03135-42DA-4D8F-BDA1-BDCF294D0DD8}" type="presParOf" srcId="{BE970C5C-D178-4ABB-9E59-B298861B2E4B}" destId="{EDA4A141-8423-4237-AEC2-51CD18195BFA}" srcOrd="1" destOrd="0" presId="urn:microsoft.com/office/officeart/2005/8/layout/chevron1"/>
    <dgm:cxn modelId="{284BFC42-D845-43CE-A402-AC4AEF392017}" type="presParOf" srcId="{BE970C5C-D178-4ABB-9E59-B298861B2E4B}" destId="{072C437D-5F04-4809-9EB2-5970294D609F}" srcOrd="2" destOrd="0" presId="urn:microsoft.com/office/officeart/2005/8/layout/chevron1"/>
    <dgm:cxn modelId="{10F910CB-956D-474A-9362-7979759134C4}" type="presParOf" srcId="{BE970C5C-D178-4ABB-9E59-B298861B2E4B}" destId="{379CF7CF-BDEE-4CA6-8CB2-9105241A1D65}" srcOrd="3" destOrd="0" presId="urn:microsoft.com/office/officeart/2005/8/layout/chevron1"/>
    <dgm:cxn modelId="{369375A5-3649-40FE-9581-D8137B43EB8B}" type="presParOf" srcId="{BE970C5C-D178-4ABB-9E59-B298861B2E4B}" destId="{B4FCCD41-F149-4D04-8364-04C9874ABE1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C0E08-AF93-401F-8977-2C1FDE10219A}">
      <dsp:nvSpPr>
        <dsp:cNvPr id="0" name=""/>
        <dsp:cNvSpPr/>
      </dsp:nvSpPr>
      <dsp:spPr>
        <a:xfrm>
          <a:off x="4021" y="2044309"/>
          <a:ext cx="2028619" cy="113705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err="1" smtClean="0"/>
            <a:t>Pre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project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phase</a:t>
          </a:r>
          <a:r>
            <a:rPr lang="de-DE" sz="1400" b="1" kern="1200" dirty="0" smtClean="0"/>
            <a:t> </a:t>
          </a:r>
          <a:r>
            <a:rPr lang="de-DE" sz="1000" kern="1200" dirty="0" smtClean="0"/>
            <a:t>(</a:t>
          </a:r>
          <a:r>
            <a:rPr lang="de-DE" sz="1000" kern="1200" dirty="0" err="1" smtClean="0"/>
            <a:t>project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preparation</a:t>
          </a:r>
          <a:r>
            <a:rPr lang="de-DE" sz="1000" kern="1200" dirty="0" smtClean="0"/>
            <a:t>)</a:t>
          </a:r>
          <a:endParaRPr lang="de-DE" sz="1000" kern="1200" dirty="0"/>
        </a:p>
      </dsp:txBody>
      <dsp:txXfrm>
        <a:off x="572547" y="2044309"/>
        <a:ext cx="891568" cy="1137051"/>
      </dsp:txXfrm>
    </dsp:sp>
    <dsp:sp modelId="{072C437D-5F04-4809-9EB2-5970294D609F}">
      <dsp:nvSpPr>
        <dsp:cNvPr id="0" name=""/>
        <dsp:cNvSpPr/>
      </dsp:nvSpPr>
      <dsp:spPr>
        <a:xfrm>
          <a:off x="1922949" y="2044309"/>
          <a:ext cx="4654102" cy="1137051"/>
        </a:xfrm>
        <a:prstGeom prst="chevron">
          <a:avLst/>
        </a:prstGeom>
        <a:solidFill>
          <a:srgbClr val="769A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Project </a:t>
          </a:r>
          <a:r>
            <a:rPr lang="de-DE" sz="2000" b="1" kern="1200" dirty="0" err="1" smtClean="0"/>
            <a:t>implementation</a:t>
          </a:r>
          <a:endParaRPr lang="de-DE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Start          Controlling          </a:t>
          </a:r>
          <a:r>
            <a:rPr lang="de-DE" sz="1600" kern="1200" dirty="0" err="1" smtClean="0"/>
            <a:t>Closure</a:t>
          </a:r>
          <a:endParaRPr lang="de-DE" sz="1600" kern="1200" dirty="0"/>
        </a:p>
      </dsp:txBody>
      <dsp:txXfrm>
        <a:off x="2491475" y="2044309"/>
        <a:ext cx="3517051" cy="1137051"/>
      </dsp:txXfrm>
    </dsp:sp>
    <dsp:sp modelId="{B4FCCD41-F149-4D04-8364-04C9874ABE14}">
      <dsp:nvSpPr>
        <dsp:cNvPr id="0" name=""/>
        <dsp:cNvSpPr/>
      </dsp:nvSpPr>
      <dsp:spPr>
        <a:xfrm>
          <a:off x="6467361" y="2044309"/>
          <a:ext cx="2005891" cy="113705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Post </a:t>
          </a:r>
          <a:r>
            <a:rPr lang="de-DE" sz="1400" b="1" kern="1200" dirty="0" err="1" smtClean="0"/>
            <a:t>project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phase</a:t>
          </a:r>
          <a:r>
            <a:rPr lang="de-DE" sz="1400" kern="1200" dirty="0" smtClean="0"/>
            <a:t> </a:t>
          </a:r>
          <a:r>
            <a:rPr lang="de-DE" sz="1050" kern="1200" dirty="0" smtClean="0"/>
            <a:t>(final </a:t>
          </a:r>
          <a:r>
            <a:rPr lang="de-DE" sz="1050" kern="1200" dirty="0" err="1" smtClean="0"/>
            <a:t>reporting</a:t>
          </a:r>
          <a:r>
            <a:rPr lang="de-DE" sz="1050" kern="1200" dirty="0" smtClean="0"/>
            <a:t>)</a:t>
          </a:r>
          <a:endParaRPr lang="de-DE" sz="1050" kern="1200" dirty="0"/>
        </a:p>
      </dsp:txBody>
      <dsp:txXfrm>
        <a:off x="7035887" y="2044309"/>
        <a:ext cx="868840" cy="1137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1E77-423D-480D-853A-A41E45CEDBFF}" type="datetimeFigureOut">
              <a:rPr lang="de-AT" smtClean="0"/>
              <a:t>24.05.2022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381AC-E61F-4ABF-BD83-1FFB0DCB8B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076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1A0D-1A70-41E1-BC73-70A1729D0F04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E322-E53A-4292-A0BC-6248CBB67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1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.emf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8.xml"/><Relationship Id="rId9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emf"/><Relationship Id="rId4" Type="http://schemas.openxmlformats.org/officeDocument/2006/relationships/tags" Target="../tags/tag11.xml"/><Relationship Id="rId9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.emf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4.xml"/><Relationship Id="rId9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906000" cy="4863807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57510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810597"/>
            <a:ext cx="4969247" cy="4154043"/>
          </a:xfrm>
          <a:prstGeom prst="rect">
            <a:avLst/>
          </a:prstGeom>
        </p:spPr>
      </p:pic>
      <p:cxnSp>
        <p:nvCxnSpPr>
          <p:cNvPr id="5" name="Gerade Verbindung 12"/>
          <p:cNvCxnSpPr/>
          <p:nvPr userDrawn="1"/>
        </p:nvCxnSpPr>
        <p:spPr>
          <a:xfrm>
            <a:off x="632520" y="2708920"/>
            <a:ext cx="388843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2"/>
          <p:cNvCxnSpPr/>
          <p:nvPr userDrawn="1"/>
        </p:nvCxnSpPr>
        <p:spPr>
          <a:xfrm>
            <a:off x="5745088" y="2708920"/>
            <a:ext cx="352908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1B70580-6681-7688-B4B9-2856F3E97B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0" y="332656"/>
            <a:ext cx="406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636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7347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9436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997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335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5663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125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3005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43847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4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8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8076112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08507485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91221618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3" r:id="rId3"/>
    <p:sldLayoutId id="214748366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9075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ntertitel 2"/>
          <p:cNvSpPr txBox="1">
            <a:spLocks/>
          </p:cNvSpPr>
          <p:nvPr/>
        </p:nvSpPr>
        <p:spPr>
          <a:xfrm>
            <a:off x="7285484" y="2259938"/>
            <a:ext cx="1987996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Magdalena Friedwagner-Maislinger</a:t>
            </a:r>
          </a:p>
          <a:p>
            <a:pPr algn="r"/>
            <a:r>
              <a:rPr lang="de-DE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Elisa Kerschbaumer</a:t>
            </a:r>
          </a:p>
          <a:p>
            <a:pPr algn="r"/>
            <a:r>
              <a:rPr lang="de-DE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Wolfgang Schrattenecker</a:t>
            </a:r>
            <a:endParaRPr lang="de-DE" baseline="30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Freeform 53"/>
          <p:cNvSpPr>
            <a:spLocks/>
          </p:cNvSpPr>
          <p:nvPr/>
        </p:nvSpPr>
        <p:spPr bwMode="auto">
          <a:xfrm>
            <a:off x="3744913" y="2895923"/>
            <a:ext cx="1041400" cy="2079625"/>
          </a:xfrm>
          <a:custGeom>
            <a:avLst/>
            <a:gdLst>
              <a:gd name="T0" fmla="*/ 656 w 656"/>
              <a:gd name="T1" fmla="*/ 0 h 1310"/>
              <a:gd name="T2" fmla="*/ 656 w 656"/>
              <a:gd name="T3" fmla="*/ 0 h 1310"/>
              <a:gd name="T4" fmla="*/ 656 w 656"/>
              <a:gd name="T5" fmla="*/ 0 h 1310"/>
              <a:gd name="T6" fmla="*/ 328 w 656"/>
              <a:gd name="T7" fmla="*/ 328 h 1310"/>
              <a:gd name="T8" fmla="*/ 0 w 656"/>
              <a:gd name="T9" fmla="*/ 656 h 1310"/>
              <a:gd name="T10" fmla="*/ 0 w 656"/>
              <a:gd name="T11" fmla="*/ 656 h 1310"/>
              <a:gd name="T12" fmla="*/ 0 w 656"/>
              <a:gd name="T13" fmla="*/ 656 h 1310"/>
              <a:gd name="T14" fmla="*/ 0 w 656"/>
              <a:gd name="T15" fmla="*/ 1310 h 1310"/>
              <a:gd name="T16" fmla="*/ 0 w 656"/>
              <a:gd name="T17" fmla="*/ 1310 h 1310"/>
              <a:gd name="T18" fmla="*/ 0 w 656"/>
              <a:gd name="T19" fmla="*/ 1310 h 1310"/>
              <a:gd name="T20" fmla="*/ 656 w 656"/>
              <a:gd name="T21" fmla="*/ 656 h 1310"/>
              <a:gd name="T22" fmla="*/ 656 w 656"/>
              <a:gd name="T23" fmla="*/ 656 h 1310"/>
              <a:gd name="T24" fmla="*/ 656 w 656"/>
              <a:gd name="T25" fmla="*/ 656 h 1310"/>
              <a:gd name="T26" fmla="*/ 656 w 656"/>
              <a:gd name="T27" fmla="*/ 656 h 1310"/>
              <a:gd name="T28" fmla="*/ 656 w 656"/>
              <a:gd name="T2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6" h="1310">
                <a:moveTo>
                  <a:pt x="656" y="0"/>
                </a:moveTo>
                <a:lnTo>
                  <a:pt x="656" y="0"/>
                </a:lnTo>
                <a:lnTo>
                  <a:pt x="656" y="0"/>
                </a:lnTo>
                <a:lnTo>
                  <a:pt x="328" y="328"/>
                </a:lnTo>
                <a:lnTo>
                  <a:pt x="0" y="656"/>
                </a:lnTo>
                <a:lnTo>
                  <a:pt x="0" y="656"/>
                </a:lnTo>
                <a:lnTo>
                  <a:pt x="0" y="656"/>
                </a:lnTo>
                <a:lnTo>
                  <a:pt x="0" y="1310"/>
                </a:lnTo>
                <a:lnTo>
                  <a:pt x="0" y="1310"/>
                </a:lnTo>
                <a:lnTo>
                  <a:pt x="0" y="1310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4" name="Textplatzhalter 12"/>
          <p:cNvSpPr txBox="1">
            <a:spLocks/>
          </p:cNvSpPr>
          <p:nvPr/>
        </p:nvSpPr>
        <p:spPr>
          <a:xfrm>
            <a:off x="660748" y="1779323"/>
            <a:ext cx="7776864" cy="58722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100" dirty="0" err="1" smtClean="0"/>
              <a:t>How</a:t>
            </a:r>
            <a:r>
              <a:rPr lang="de-DE" sz="3100" dirty="0" smtClean="0"/>
              <a:t> </a:t>
            </a:r>
            <a:r>
              <a:rPr lang="de-DE" sz="3100" dirty="0" err="1" smtClean="0"/>
              <a:t>to</a:t>
            </a:r>
            <a:r>
              <a:rPr lang="de-DE" sz="3100" dirty="0" smtClean="0"/>
              <a:t> </a:t>
            </a:r>
            <a:r>
              <a:rPr lang="de-DE" sz="3100" dirty="0" err="1" smtClean="0"/>
              <a:t>build</a:t>
            </a:r>
            <a:r>
              <a:rPr lang="de-DE" sz="3100" dirty="0" smtClean="0"/>
              <a:t> a </a:t>
            </a:r>
            <a:r>
              <a:rPr lang="de-DE" sz="3100" dirty="0" err="1" smtClean="0"/>
              <a:t>budget</a:t>
            </a:r>
            <a:endParaRPr lang="de-AT" sz="3100" dirty="0"/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660748" y="2259938"/>
            <a:ext cx="3572172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Salzburg</a:t>
            </a:r>
            <a:r>
              <a:rPr lang="de-DE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| Austria </a:t>
            </a:r>
            <a:r>
              <a:rPr lang="de-DE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| </a:t>
            </a:r>
            <a:r>
              <a:rPr lang="de-DE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24.05.2022</a:t>
            </a:r>
            <a:endParaRPr lang="de-DE" baseline="30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3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build</a:t>
            </a:r>
            <a:r>
              <a:rPr lang="de-AT" dirty="0" smtClean="0"/>
              <a:t> a </a:t>
            </a:r>
            <a:r>
              <a:rPr lang="de-AT" dirty="0" err="1" smtClean="0"/>
              <a:t>budget</a:t>
            </a:r>
            <a:r>
              <a:rPr lang="de-AT" dirty="0" smtClean="0"/>
              <a:t>: </a:t>
            </a:r>
            <a:r>
              <a:rPr lang="de-AT" dirty="0" err="1" smtClean="0"/>
              <a:t>tips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hints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Read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programme</a:t>
            </a:r>
            <a:r>
              <a:rPr lang="de-AT" dirty="0" smtClean="0"/>
              <a:t> </a:t>
            </a:r>
            <a:r>
              <a:rPr lang="de-AT" dirty="0" err="1" smtClean="0"/>
              <a:t>manual</a:t>
            </a:r>
            <a:r>
              <a:rPr lang="de-AT" dirty="0" smtClean="0"/>
              <a:t> </a:t>
            </a:r>
            <a:r>
              <a:rPr lang="de-AT" dirty="0" err="1" smtClean="0"/>
              <a:t>carefully</a:t>
            </a:r>
            <a:endParaRPr lang="de-AT" dirty="0" smtClean="0"/>
          </a:p>
          <a:p>
            <a:r>
              <a:rPr lang="de-AT" dirty="0" err="1" smtClean="0"/>
              <a:t>Make</a:t>
            </a:r>
            <a:r>
              <a:rPr lang="de-AT" dirty="0" smtClean="0"/>
              <a:t> a </a:t>
            </a:r>
            <a:r>
              <a:rPr lang="de-AT" dirty="0" err="1" smtClean="0"/>
              <a:t>detailed</a:t>
            </a:r>
            <a:r>
              <a:rPr lang="de-AT" dirty="0" smtClean="0"/>
              <a:t> </a:t>
            </a:r>
            <a:r>
              <a:rPr lang="de-AT" dirty="0" err="1" smtClean="0"/>
              <a:t>resource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cost</a:t>
            </a:r>
            <a:r>
              <a:rPr lang="de-AT" dirty="0" smtClean="0"/>
              <a:t> plan</a:t>
            </a:r>
          </a:p>
          <a:p>
            <a:r>
              <a:rPr lang="de-AT" dirty="0" err="1" smtClean="0"/>
              <a:t>Consider</a:t>
            </a:r>
            <a:r>
              <a:rPr lang="de-AT" dirty="0" smtClean="0"/>
              <a:t> potential </a:t>
            </a:r>
            <a:r>
              <a:rPr lang="de-AT" dirty="0" err="1" smtClean="0"/>
              <a:t>indexation</a:t>
            </a:r>
            <a:r>
              <a:rPr lang="de-AT" dirty="0" smtClean="0"/>
              <a:t> (but </a:t>
            </a:r>
            <a:r>
              <a:rPr lang="de-AT" b="1" u="sng" dirty="0" err="1" smtClean="0"/>
              <a:t>stay</a:t>
            </a:r>
            <a:r>
              <a:rPr lang="de-AT" b="1" u="sng" dirty="0" smtClean="0"/>
              <a:t> </a:t>
            </a:r>
            <a:r>
              <a:rPr lang="de-AT" b="1" u="sng" dirty="0" err="1" smtClean="0"/>
              <a:t>realistic</a:t>
            </a:r>
            <a:r>
              <a:rPr lang="de-AT" dirty="0" smtClean="0"/>
              <a:t>)</a:t>
            </a:r>
          </a:p>
          <a:p>
            <a:r>
              <a:rPr lang="de-AT" dirty="0" err="1" smtClean="0"/>
              <a:t>Ensure</a:t>
            </a:r>
            <a:r>
              <a:rPr lang="de-AT" dirty="0" smtClean="0"/>
              <a:t> </a:t>
            </a:r>
            <a:r>
              <a:rPr lang="de-AT" dirty="0" err="1" smtClean="0"/>
              <a:t>sufficient</a:t>
            </a:r>
            <a:r>
              <a:rPr lang="de-AT" dirty="0" smtClean="0"/>
              <a:t> </a:t>
            </a:r>
            <a:r>
              <a:rPr lang="de-AT" dirty="0" err="1" smtClean="0"/>
              <a:t>funds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covering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gap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actual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budget</a:t>
            </a:r>
            <a:r>
              <a:rPr lang="de-AT" dirty="0" smtClean="0"/>
              <a:t>, </a:t>
            </a:r>
            <a:r>
              <a:rPr lang="de-AT" dirty="0" err="1" smtClean="0"/>
              <a:t>ineligible</a:t>
            </a:r>
            <a:r>
              <a:rPr lang="de-AT" dirty="0" smtClean="0"/>
              <a:t> </a:t>
            </a:r>
            <a:r>
              <a:rPr lang="de-AT" dirty="0" err="1" smtClean="0"/>
              <a:t>expenditure</a:t>
            </a:r>
            <a:r>
              <a:rPr lang="de-AT" dirty="0" smtClean="0"/>
              <a:t> </a:t>
            </a:r>
            <a:r>
              <a:rPr lang="de-AT" dirty="0" err="1" smtClean="0"/>
              <a:t>items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post-project </a:t>
            </a:r>
            <a:r>
              <a:rPr lang="de-AT" dirty="0" err="1" smtClean="0"/>
              <a:t>phase</a:t>
            </a:r>
            <a:endParaRPr lang="de-AT" dirty="0" smtClean="0"/>
          </a:p>
          <a:p>
            <a:r>
              <a:rPr lang="de-AT" dirty="0" err="1" smtClean="0"/>
              <a:t>Remember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following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staff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r>
              <a:rPr lang="de-AT" dirty="0" smtClean="0"/>
              <a:t>: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assignments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issued</a:t>
            </a:r>
            <a:r>
              <a:rPr lang="de-AT" dirty="0" smtClean="0"/>
              <a:t> (per </a:t>
            </a:r>
            <a:r>
              <a:rPr lang="de-AT" dirty="0" err="1" smtClean="0"/>
              <a:t>employee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reporting</a:t>
            </a:r>
            <a:r>
              <a:rPr lang="de-AT" dirty="0" smtClean="0"/>
              <a:t> </a:t>
            </a:r>
            <a:r>
              <a:rPr lang="de-AT" dirty="0" err="1" smtClean="0"/>
              <a:t>period</a:t>
            </a:r>
            <a:r>
              <a:rPr lang="de-AT" dirty="0" smtClean="0"/>
              <a:t>,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signed</a:t>
            </a:r>
            <a:r>
              <a:rPr lang="de-AT" dirty="0" smtClean="0"/>
              <a:t> </a:t>
            </a:r>
            <a:r>
              <a:rPr lang="de-AT" b="1" u="sng" dirty="0" err="1" smtClean="0"/>
              <a:t>ahead</a:t>
            </a:r>
            <a:r>
              <a:rPr lang="de-AT" dirty="0" smtClean="0"/>
              <a:t> of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assignment</a:t>
            </a:r>
            <a:r>
              <a:rPr lang="de-AT" dirty="0" smtClean="0"/>
              <a:t> </a:t>
            </a:r>
            <a:r>
              <a:rPr lang="de-AT" dirty="0" err="1" smtClean="0"/>
              <a:t>period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external</a:t>
            </a:r>
            <a:r>
              <a:rPr lang="de-AT" dirty="0" smtClean="0"/>
              <a:t> </a:t>
            </a:r>
            <a:r>
              <a:rPr lang="de-AT" dirty="0" err="1" smtClean="0"/>
              <a:t>expertise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service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r>
              <a:rPr lang="de-AT" dirty="0" smtClean="0"/>
              <a:t>: </a:t>
            </a:r>
            <a:r>
              <a:rPr lang="de-AT" dirty="0" err="1" smtClean="0"/>
              <a:t>public</a:t>
            </a:r>
            <a:r>
              <a:rPr lang="de-AT" dirty="0"/>
              <a:t> </a:t>
            </a:r>
            <a:r>
              <a:rPr lang="de-AT" dirty="0" smtClean="0"/>
              <a:t>PP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observe</a:t>
            </a:r>
            <a:r>
              <a:rPr lang="de-AT" dirty="0" smtClean="0"/>
              <a:t> </a:t>
            </a:r>
            <a:r>
              <a:rPr lang="de-AT" dirty="0" err="1" smtClean="0"/>
              <a:t>procurement</a:t>
            </a:r>
            <a:r>
              <a:rPr lang="de-AT" dirty="0" smtClean="0"/>
              <a:t> </a:t>
            </a:r>
            <a:r>
              <a:rPr lang="de-AT" dirty="0" err="1" smtClean="0"/>
              <a:t>rules</a:t>
            </a:r>
            <a:r>
              <a:rPr lang="de-AT" dirty="0" smtClean="0"/>
              <a:t> (</a:t>
            </a:r>
            <a:r>
              <a:rPr lang="de-AT" dirty="0" err="1" smtClean="0"/>
              <a:t>simplified</a:t>
            </a:r>
            <a:r>
              <a:rPr lang="de-AT" dirty="0" smtClean="0"/>
              <a:t> </a:t>
            </a:r>
            <a:r>
              <a:rPr lang="de-AT" dirty="0" err="1" smtClean="0"/>
              <a:t>rules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private PP); </a:t>
            </a:r>
            <a:r>
              <a:rPr lang="de-AT" dirty="0" err="1" smtClean="0"/>
              <a:t>consider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r>
              <a:rPr lang="de-AT" dirty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controller</a:t>
            </a:r>
            <a:endParaRPr lang="de-AT" dirty="0" smtClean="0"/>
          </a:p>
          <a:p>
            <a:pPr lvl="1"/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equipment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r>
              <a:rPr lang="de-AT" dirty="0" smtClean="0"/>
              <a:t>: </a:t>
            </a:r>
            <a:r>
              <a:rPr lang="de-AT" dirty="0" err="1" smtClean="0"/>
              <a:t>depreciation</a:t>
            </a:r>
            <a:r>
              <a:rPr lang="de-AT" dirty="0" smtClean="0"/>
              <a:t> </a:t>
            </a:r>
            <a:r>
              <a:rPr lang="de-AT" dirty="0" err="1" smtClean="0"/>
              <a:t>rules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considered</a:t>
            </a:r>
            <a:endParaRPr lang="de-AT" dirty="0" smtClean="0"/>
          </a:p>
          <a:p>
            <a:pPr marL="457200" lvl="1" indent="0">
              <a:buNone/>
            </a:pPr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5475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build</a:t>
            </a:r>
            <a:r>
              <a:rPr lang="de-AT" dirty="0" smtClean="0"/>
              <a:t> a </a:t>
            </a:r>
            <a:r>
              <a:rPr lang="de-AT" dirty="0" err="1" smtClean="0"/>
              <a:t>budget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/>
              <a:t>Application form (AF) is not a budget planning tool</a:t>
            </a:r>
          </a:p>
          <a:p>
            <a:pPr>
              <a:buBlip>
                <a:blip r:embed="rId2"/>
              </a:buBlip>
            </a:pPr>
            <a:r>
              <a:rPr lang="en-GB" sz="2400" dirty="0" smtClean="0"/>
              <a:t>Do the budget calculation outside the AF – use separate tools </a:t>
            </a:r>
            <a:endParaRPr lang="en-GB" sz="24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/>
              <a:t>Budget planning should be as detailed as possible – think about resources and expenses needed for each cost category</a:t>
            </a:r>
          </a:p>
          <a:p>
            <a:pPr>
              <a:buBlip>
                <a:blip r:embed="rId2"/>
              </a:buBlip>
            </a:pPr>
            <a:r>
              <a:rPr lang="en-GB" sz="2400" dirty="0" smtClean="0"/>
              <a:t>Costs must be proportionate to activities planned</a:t>
            </a:r>
            <a:endParaRPr lang="en-GB" sz="24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/>
              <a:t>Expected real costs versus eligible project expenditure</a:t>
            </a:r>
          </a:p>
          <a:p>
            <a:pPr>
              <a:buBlip>
                <a:blip r:embed="rId2"/>
              </a:buBlip>
            </a:pPr>
            <a:r>
              <a:rPr lang="en-GB" sz="2400" dirty="0" smtClean="0"/>
              <a:t>Decide for the most appropriate option on how to combine calculation options on cost category level (real costs, flat rates)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745452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err="1" smtClean="0"/>
              <a:t>Dimensions</a:t>
            </a:r>
            <a:r>
              <a:rPr lang="de-AT" sz="3200" dirty="0" smtClean="0"/>
              <a:t> </a:t>
            </a:r>
            <a:r>
              <a:rPr lang="de-AT" sz="3200" dirty="0" err="1"/>
              <a:t>of</a:t>
            </a:r>
            <a:r>
              <a:rPr lang="de-AT" sz="3200" dirty="0"/>
              <a:t> </a:t>
            </a:r>
            <a:r>
              <a:rPr lang="de-AT" sz="3200" dirty="0" err="1"/>
              <a:t>budget</a:t>
            </a:r>
            <a:r>
              <a:rPr lang="de-AT" sz="3200" dirty="0"/>
              <a:t> </a:t>
            </a:r>
            <a:r>
              <a:rPr lang="de-AT" sz="3200" dirty="0" err="1" smtClean="0"/>
              <a:t>calculation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r>
              <a:rPr lang="de-AT" sz="2800" dirty="0" smtClean="0"/>
              <a:t>	</a:t>
            </a:r>
            <a:r>
              <a:rPr lang="de-AT" sz="3530" b="1" dirty="0" smtClean="0">
                <a:solidFill>
                  <a:schemeClr val="bg2">
                    <a:lumMod val="75000"/>
                  </a:schemeClr>
                </a:solidFill>
              </a:rPr>
              <a:t>Who? </a:t>
            </a:r>
            <a:r>
              <a:rPr lang="de-AT" sz="353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AT" sz="3530" dirty="0" smtClean="0"/>
              <a:t>- Project </a:t>
            </a:r>
            <a:r>
              <a:rPr lang="de-AT" sz="3530" dirty="0" err="1" smtClean="0"/>
              <a:t>partner</a:t>
            </a:r>
            <a:endParaRPr lang="de-AT" sz="3530" dirty="0" smtClean="0"/>
          </a:p>
          <a:p>
            <a:pPr marL="0" indent="0">
              <a:buNone/>
            </a:pPr>
            <a:r>
              <a:rPr lang="de-AT" sz="3530" dirty="0"/>
              <a:t>	</a:t>
            </a:r>
            <a:r>
              <a:rPr lang="de-AT" sz="3530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de-AT" sz="353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de-AT" sz="353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de-AT" sz="3530" dirty="0" smtClean="0"/>
              <a:t>- </a:t>
            </a:r>
            <a:r>
              <a:rPr lang="de-AT" sz="3530" dirty="0" err="1"/>
              <a:t>Cost</a:t>
            </a:r>
            <a:r>
              <a:rPr lang="de-AT" sz="3530" dirty="0"/>
              <a:t> </a:t>
            </a:r>
            <a:r>
              <a:rPr lang="de-AT" sz="3530" dirty="0" err="1" smtClean="0"/>
              <a:t>category</a:t>
            </a:r>
            <a:endParaRPr lang="de-AT" sz="3530" dirty="0"/>
          </a:p>
          <a:p>
            <a:pPr marL="0" indent="0">
              <a:buNone/>
            </a:pPr>
            <a:r>
              <a:rPr lang="de-AT" sz="3530" dirty="0" smtClean="0"/>
              <a:t>	</a:t>
            </a:r>
            <a:r>
              <a:rPr lang="de-AT" sz="3530" b="1" dirty="0" err="1" smtClean="0">
                <a:solidFill>
                  <a:schemeClr val="accent4">
                    <a:lumMod val="75000"/>
                  </a:schemeClr>
                </a:solidFill>
              </a:rPr>
              <a:t>When</a:t>
            </a:r>
            <a:r>
              <a:rPr lang="de-AT" sz="3530" b="1" dirty="0" smtClean="0">
                <a:solidFill>
                  <a:schemeClr val="accent4">
                    <a:lumMod val="75000"/>
                  </a:schemeClr>
                </a:solidFill>
              </a:rPr>
              <a:t>? </a:t>
            </a:r>
            <a:r>
              <a:rPr lang="de-AT" sz="353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e-AT" sz="3530" dirty="0" smtClean="0"/>
              <a:t>- Reporting </a:t>
            </a:r>
            <a:r>
              <a:rPr lang="de-AT" sz="3530" dirty="0" err="1" smtClean="0"/>
              <a:t>period</a:t>
            </a:r>
            <a:endParaRPr lang="de-AT" sz="3530" dirty="0" smtClean="0"/>
          </a:p>
          <a:p>
            <a:pPr marL="0" indent="0">
              <a:buNone/>
            </a:pPr>
            <a:r>
              <a:rPr lang="de-A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5528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Eligibility</a:t>
            </a:r>
            <a:r>
              <a:rPr lang="de-AT" dirty="0" smtClean="0"/>
              <a:t> –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phases</a:t>
            </a:r>
            <a:endParaRPr lang="de-AT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134503"/>
              </p:ext>
            </p:extLst>
          </p:nvPr>
        </p:nvGraphicFramePr>
        <p:xfrm>
          <a:off x="704529" y="1052736"/>
          <a:ext cx="8477274" cy="522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797555" y="4435364"/>
            <a:ext cx="187220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/>
              <a:t>Lump </a:t>
            </a:r>
            <a:r>
              <a:rPr lang="de-AT" sz="1400" b="1" dirty="0" err="1" smtClean="0"/>
              <a:t>sum</a:t>
            </a:r>
            <a:endParaRPr lang="de-AT" sz="1400" b="1" dirty="0"/>
          </a:p>
        </p:txBody>
      </p:sp>
      <p:sp>
        <p:nvSpPr>
          <p:cNvPr id="6" name="Rechteck 5"/>
          <p:cNvSpPr/>
          <p:nvPr/>
        </p:nvSpPr>
        <p:spPr>
          <a:xfrm>
            <a:off x="2669763" y="4435364"/>
            <a:ext cx="4484165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/>
              <a:t>Real </a:t>
            </a:r>
            <a:r>
              <a:rPr lang="de-AT" sz="1400" b="1" dirty="0" err="1" smtClean="0"/>
              <a:t>costs</a:t>
            </a:r>
            <a:r>
              <a:rPr lang="de-AT" sz="1400" b="1" dirty="0" smtClean="0"/>
              <a:t> (incl. flat </a:t>
            </a:r>
            <a:r>
              <a:rPr lang="de-AT" sz="1400" b="1" dirty="0" err="1" smtClean="0"/>
              <a:t>rates</a:t>
            </a:r>
            <a:r>
              <a:rPr lang="de-AT" sz="1400" b="1" dirty="0" smtClean="0"/>
              <a:t>)</a:t>
            </a:r>
            <a:endParaRPr lang="de-AT" sz="1400" b="1" dirty="0"/>
          </a:p>
        </p:txBody>
      </p:sp>
      <p:sp>
        <p:nvSpPr>
          <p:cNvPr id="7" name="Rechteck 6"/>
          <p:cNvSpPr/>
          <p:nvPr/>
        </p:nvSpPr>
        <p:spPr>
          <a:xfrm>
            <a:off x="7153928" y="4435364"/>
            <a:ext cx="192454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err="1" smtClean="0">
                <a:solidFill>
                  <a:schemeClr val="bg1"/>
                </a:solidFill>
              </a:rPr>
              <a:t>Ineligible</a:t>
            </a:r>
            <a:r>
              <a:rPr lang="de-AT" sz="1400" b="1" dirty="0" smtClean="0">
                <a:solidFill>
                  <a:schemeClr val="bg1"/>
                </a:solidFill>
              </a:rPr>
              <a:t> </a:t>
            </a:r>
            <a:r>
              <a:rPr lang="de-AT" sz="1400" b="1" dirty="0" err="1" smtClean="0">
                <a:solidFill>
                  <a:schemeClr val="bg1"/>
                </a:solidFill>
              </a:rPr>
              <a:t>costs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20752" y="2149405"/>
            <a:ext cx="1872208" cy="523220"/>
          </a:xfrm>
          <a:prstGeom prst="rect">
            <a:avLst/>
          </a:prstGeom>
          <a:noFill/>
          <a:ln w="19050">
            <a:solidFill>
              <a:srgbClr val="769A6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Approval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by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the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PC –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project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start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date</a:t>
            </a:r>
            <a:endParaRPr lang="de-AT" sz="1400" dirty="0">
              <a:ln>
                <a:solidFill>
                  <a:srgbClr val="769A60"/>
                </a:solidFill>
              </a:ln>
              <a:solidFill>
                <a:srgbClr val="769A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22292" y="2183952"/>
            <a:ext cx="1747332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Deadline: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submission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final PR</a:t>
            </a:r>
            <a:endParaRPr lang="de-AT" sz="1400" dirty="0">
              <a:ln>
                <a:solidFill>
                  <a:srgbClr val="769A60"/>
                </a:solidFill>
              </a:ln>
              <a:solidFill>
                <a:srgbClr val="769A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37388" y="2171265"/>
            <a:ext cx="1747860" cy="523220"/>
          </a:xfrm>
          <a:prstGeom prst="rect">
            <a:avLst/>
          </a:prstGeom>
          <a:noFill/>
          <a:ln w="19050">
            <a:solidFill>
              <a:srgbClr val="769A6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Project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closure</a:t>
            </a:r>
            <a:r>
              <a:rPr lang="de-AT" sz="1400" dirty="0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 </a:t>
            </a:r>
            <a:r>
              <a:rPr lang="de-AT" sz="1400" dirty="0" err="1" smtClean="0">
                <a:ln>
                  <a:solidFill>
                    <a:srgbClr val="769A60"/>
                  </a:solidFill>
                </a:ln>
                <a:solidFill>
                  <a:srgbClr val="769A60"/>
                </a:solidFill>
              </a:rPr>
              <a:t>date</a:t>
            </a:r>
            <a:endParaRPr lang="de-AT" sz="1400" dirty="0">
              <a:ln>
                <a:solidFill>
                  <a:srgbClr val="769A60"/>
                </a:solidFill>
              </a:ln>
              <a:solidFill>
                <a:srgbClr val="769A60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2720752" y="2672625"/>
            <a:ext cx="0" cy="472804"/>
          </a:xfrm>
          <a:prstGeom prst="line">
            <a:avLst/>
          </a:prstGeom>
          <a:ln w="15875">
            <a:solidFill>
              <a:srgbClr val="769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7185248" y="2564904"/>
            <a:ext cx="0" cy="1098919"/>
          </a:xfrm>
          <a:prstGeom prst="line">
            <a:avLst/>
          </a:prstGeom>
          <a:ln w="15875">
            <a:solidFill>
              <a:srgbClr val="769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9150484" y="2708920"/>
            <a:ext cx="0" cy="920647"/>
          </a:xfrm>
          <a:prstGeom prst="line">
            <a:avLst/>
          </a:prstGeom>
          <a:ln w="15875">
            <a:solidFill>
              <a:srgbClr val="769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264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Eligibility</a:t>
            </a:r>
            <a:r>
              <a:rPr lang="de-AT" dirty="0" smtClean="0"/>
              <a:t> – </a:t>
            </a:r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options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11475"/>
          <a:stretch/>
        </p:blipFill>
        <p:spPr>
          <a:xfrm>
            <a:off x="604820" y="1556792"/>
            <a:ext cx="8421387" cy="38884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2570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Eligibility</a:t>
            </a:r>
            <a:r>
              <a:rPr lang="de-AT" dirty="0" smtClean="0"/>
              <a:t> – </a:t>
            </a:r>
            <a:r>
              <a:rPr lang="de-AT" dirty="0" err="1" smtClean="0"/>
              <a:t>cost</a:t>
            </a:r>
            <a:r>
              <a:rPr lang="de-AT" dirty="0" smtClean="0"/>
              <a:t> </a:t>
            </a:r>
            <a:r>
              <a:rPr lang="de-AT" dirty="0" err="1" smtClean="0"/>
              <a:t>categories</a:t>
            </a:r>
            <a:endParaRPr lang="de-AT" dirty="0"/>
          </a:p>
        </p:txBody>
      </p:sp>
      <p:graphicFrame>
        <p:nvGraphicFramePr>
          <p:cNvPr id="7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53909"/>
              </p:ext>
            </p:extLst>
          </p:nvPr>
        </p:nvGraphicFramePr>
        <p:xfrm>
          <a:off x="704528" y="1268760"/>
          <a:ext cx="8784977" cy="491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19">
                  <a:extLst>
                    <a:ext uri="{9D8B030D-6E8A-4147-A177-3AD203B41FA5}">
                      <a16:colId xmlns:a16="http://schemas.microsoft.com/office/drawing/2014/main" val="2004725427"/>
                    </a:ext>
                  </a:extLst>
                </a:gridCol>
                <a:gridCol w="4428373">
                  <a:extLst>
                    <a:ext uri="{9D8B030D-6E8A-4147-A177-3AD203B41FA5}">
                      <a16:colId xmlns:a16="http://schemas.microsoft.com/office/drawing/2014/main" val="1771304185"/>
                    </a:ext>
                  </a:extLst>
                </a:gridCol>
                <a:gridCol w="1597118">
                  <a:extLst>
                    <a:ext uri="{9D8B030D-6E8A-4147-A177-3AD203B41FA5}">
                      <a16:colId xmlns:a16="http://schemas.microsoft.com/office/drawing/2014/main" val="1701111278"/>
                    </a:ext>
                  </a:extLst>
                </a:gridCol>
                <a:gridCol w="907867">
                  <a:extLst>
                    <a:ext uri="{9D8B030D-6E8A-4147-A177-3AD203B41FA5}">
                      <a16:colId xmlns:a16="http://schemas.microsoft.com/office/drawing/2014/main" val="2166223343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/>
                        <a:t>Cost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category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/>
                        <a:t>Actual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dirty="0" err="1" smtClean="0"/>
                        <a:t>Eligible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81311"/>
                  </a:ext>
                </a:extLst>
              </a:tr>
              <a:tr h="1045316">
                <a:tc>
                  <a:txBody>
                    <a:bodyPr/>
                    <a:lstStyle/>
                    <a:p>
                      <a:r>
                        <a:rPr lang="de-AT" sz="1600" dirty="0" err="1" smtClean="0"/>
                        <a:t>Staff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err="1" smtClean="0"/>
                        <a:t>Whom</a:t>
                      </a:r>
                      <a:r>
                        <a:rPr lang="de-AT" sz="1600" dirty="0" smtClean="0"/>
                        <a:t> (</a:t>
                      </a:r>
                      <a:r>
                        <a:rPr lang="de-AT" sz="1600" dirty="0" err="1" smtClean="0"/>
                        <a:t>existing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or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new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staff</a:t>
                      </a:r>
                      <a:r>
                        <a:rPr lang="de-AT" sz="1600" dirty="0" smtClean="0"/>
                        <a:t>) </a:t>
                      </a:r>
                      <a:r>
                        <a:rPr lang="de-AT" sz="1600" dirty="0" err="1" smtClean="0"/>
                        <a:t>to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involve</a:t>
                      </a:r>
                      <a:r>
                        <a:rPr lang="de-AT" sz="1600" baseline="0" dirty="0" smtClean="0"/>
                        <a:t> in </a:t>
                      </a:r>
                      <a:r>
                        <a:rPr lang="de-AT" sz="1600" baseline="0" dirty="0" err="1" smtClean="0"/>
                        <a:t>project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implementation</a:t>
                      </a:r>
                      <a:r>
                        <a:rPr lang="de-AT" sz="1600" baseline="0" dirty="0" smtClean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baseline="0" dirty="0" err="1" smtClean="0"/>
                        <a:t>When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and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how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long</a:t>
                      </a:r>
                      <a:r>
                        <a:rPr lang="de-AT" sz="1600" baseline="0" dirty="0" smtClean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baseline="0" dirty="0" err="1" smtClean="0"/>
                        <a:t>Estimated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amount</a:t>
                      </a:r>
                      <a:r>
                        <a:rPr lang="de-AT" sz="1600" baseline="0" dirty="0" smtClean="0"/>
                        <a:t> of </a:t>
                      </a:r>
                      <a:r>
                        <a:rPr lang="de-AT" sz="1600" baseline="0" dirty="0" err="1" smtClean="0"/>
                        <a:t>employment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costs</a:t>
                      </a:r>
                      <a:r>
                        <a:rPr lang="de-AT" sz="1600" baseline="0" dirty="0" smtClean="0"/>
                        <a:t>?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lang="de-AT" sz="1600" dirty="0" smtClean="0"/>
                    </a:p>
                    <a:p>
                      <a:pPr algn="ctr"/>
                      <a:r>
                        <a:rPr lang="de-AT" sz="1600" dirty="0" smtClean="0"/>
                        <a:t>Real </a:t>
                      </a:r>
                      <a:r>
                        <a:rPr lang="de-AT" sz="1600" dirty="0" err="1" smtClean="0"/>
                        <a:t>costs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or</a:t>
                      </a:r>
                      <a:r>
                        <a:rPr lang="de-AT" sz="1600" baseline="0" dirty="0" smtClean="0"/>
                        <a:t>  </a:t>
                      </a:r>
                    </a:p>
                    <a:p>
                      <a:pPr algn="ctr"/>
                      <a:r>
                        <a:rPr lang="de-AT" sz="1600" dirty="0" smtClean="0"/>
                        <a:t>20% flat</a:t>
                      </a:r>
                      <a:r>
                        <a:rPr lang="de-AT" sz="1600" baseline="0" dirty="0" smtClean="0"/>
                        <a:t> rate</a:t>
                      </a:r>
                      <a:endParaRPr lang="de-AT" sz="1600" dirty="0" smtClean="0"/>
                    </a:p>
                    <a:p>
                      <a:pPr algn="l"/>
                      <a:endParaRPr lang="de-AT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93943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Office </a:t>
                      </a:r>
                      <a:r>
                        <a:rPr lang="de-AT" sz="1600" dirty="0" err="1" smtClean="0"/>
                        <a:t>and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administration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smtClean="0"/>
                        <a:t>Internal </a:t>
                      </a:r>
                      <a:r>
                        <a:rPr lang="de-AT" sz="1600" dirty="0" err="1" smtClean="0"/>
                        <a:t>provisions</a:t>
                      </a:r>
                      <a:r>
                        <a:rPr lang="de-AT" sz="1600" dirty="0" smtClean="0"/>
                        <a:t>?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dirty="0" smtClean="0"/>
                        <a:t>15% flat rate</a:t>
                      </a:r>
                      <a:endParaRPr lang="de-AT" sz="16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40% flat</a:t>
                      </a:r>
                      <a:r>
                        <a:rPr lang="de-AT" sz="1600" baseline="0" dirty="0" smtClean="0"/>
                        <a:t> rate</a:t>
                      </a:r>
                      <a:endParaRPr lang="de-AT" sz="1600" dirty="0"/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3702657930"/>
                  </a:ext>
                </a:extLst>
              </a:tr>
              <a:tr h="1286543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Travel </a:t>
                      </a:r>
                      <a:r>
                        <a:rPr lang="de-AT" sz="1600" dirty="0" err="1" smtClean="0"/>
                        <a:t>and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accommodation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err="1" smtClean="0"/>
                        <a:t>How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many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project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meetings</a:t>
                      </a:r>
                      <a:r>
                        <a:rPr lang="de-AT" sz="1600" dirty="0" smtClean="0"/>
                        <a:t>/</a:t>
                      </a:r>
                      <a:r>
                        <a:rPr lang="de-AT" sz="1600" dirty="0" err="1" smtClean="0"/>
                        <a:t>events</a:t>
                      </a:r>
                      <a:r>
                        <a:rPr lang="de-AT" sz="1600" dirty="0" smtClean="0"/>
                        <a:t> etc. will </a:t>
                      </a:r>
                      <a:r>
                        <a:rPr lang="de-AT" sz="1600" dirty="0" err="1" smtClean="0"/>
                        <a:t>take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place</a:t>
                      </a:r>
                      <a:r>
                        <a:rPr lang="de-AT" sz="1600" dirty="0" smtClean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smtClean="0"/>
                        <a:t>Who will </a:t>
                      </a:r>
                      <a:r>
                        <a:rPr lang="de-AT" sz="1600" dirty="0" err="1" smtClean="0"/>
                        <a:t>take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part</a:t>
                      </a:r>
                      <a:r>
                        <a:rPr lang="de-AT" sz="1600" dirty="0" smtClean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smtClean="0"/>
                        <a:t>Average </a:t>
                      </a:r>
                      <a:r>
                        <a:rPr lang="de-AT" sz="1600" dirty="0" err="1" smtClean="0"/>
                        <a:t>costs</a:t>
                      </a:r>
                      <a:r>
                        <a:rPr lang="de-AT" sz="1600" dirty="0" smtClean="0"/>
                        <a:t> per </a:t>
                      </a:r>
                      <a:r>
                        <a:rPr lang="de-AT" sz="1600" dirty="0" err="1" smtClean="0"/>
                        <a:t>day</a:t>
                      </a:r>
                      <a:r>
                        <a:rPr lang="de-AT" sz="1600" dirty="0" smtClean="0"/>
                        <a:t>?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dirty="0" smtClean="0"/>
                        <a:t>10%</a:t>
                      </a:r>
                      <a:r>
                        <a:rPr lang="de-AT" sz="1600" baseline="0" dirty="0" smtClean="0"/>
                        <a:t> flat rate</a:t>
                      </a:r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52059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r>
                        <a:rPr lang="de-AT" sz="1600" dirty="0" err="1" smtClean="0"/>
                        <a:t>External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expertise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and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services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err="1" smtClean="0"/>
                        <a:t>Which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project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activities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need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external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support</a:t>
                      </a:r>
                      <a:r>
                        <a:rPr lang="de-AT" sz="1600" dirty="0" smtClean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err="1" smtClean="0"/>
                        <a:t>Estimated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contract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value</a:t>
                      </a:r>
                      <a:r>
                        <a:rPr lang="de-AT" sz="1600" dirty="0" smtClean="0"/>
                        <a:t>(s)?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dirty="0" smtClean="0"/>
                        <a:t>Real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79914"/>
                  </a:ext>
                </a:extLst>
              </a:tr>
              <a:tr h="562863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Equipment </a:t>
                      </a:r>
                      <a:r>
                        <a:rPr lang="de-AT" sz="1600" dirty="0" err="1" smtClean="0"/>
                        <a:t>costs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err="1" smtClean="0"/>
                        <a:t>Which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equipment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is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needed</a:t>
                      </a:r>
                      <a:r>
                        <a:rPr lang="de-AT" sz="1600" dirty="0" smtClean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600" dirty="0" err="1" smtClean="0"/>
                        <a:t>Estimated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costs</a:t>
                      </a:r>
                      <a:r>
                        <a:rPr lang="de-AT" sz="1600" dirty="0" smtClean="0"/>
                        <a:t>?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dirty="0" smtClean="0"/>
                        <a:t>Real </a:t>
                      </a:r>
                      <a:r>
                        <a:rPr lang="de-AT" sz="1600" dirty="0" err="1" smtClean="0"/>
                        <a:t>costs</a:t>
                      </a:r>
                      <a:r>
                        <a:rPr lang="de-AT" sz="1600" dirty="0" smtClean="0"/>
                        <a:t> - </a:t>
                      </a:r>
                      <a:r>
                        <a:rPr lang="de-AT" sz="1600" dirty="0" err="1" smtClean="0"/>
                        <a:t>depreciation</a:t>
                      </a:r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5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43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 Simulation Tool</a:t>
            </a:r>
            <a:endParaRPr lang="de-AT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68778"/>
              </p:ext>
            </p:extLst>
          </p:nvPr>
        </p:nvGraphicFramePr>
        <p:xfrm>
          <a:off x="596900" y="1125538"/>
          <a:ext cx="8243888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Arbeitsblatt" r:id="rId3" imgW="8298074" imgH="5075062" progId="Excel.Sheet.12">
                  <p:embed/>
                </p:oleObj>
              </mc:Choice>
              <mc:Fallback>
                <p:oleObj name="Arbeitsblatt" r:id="rId3" imgW="8298074" imgH="5075062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1125538"/>
                        <a:ext cx="8243888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001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build</a:t>
            </a:r>
            <a:r>
              <a:rPr lang="de-AT" dirty="0" smtClean="0"/>
              <a:t> a </a:t>
            </a:r>
            <a:r>
              <a:rPr lang="de-AT" dirty="0" err="1" smtClean="0"/>
              <a:t>budget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 smtClean="0"/>
              <a:t>Project </a:t>
            </a:r>
            <a:r>
              <a:rPr lang="en-GB" b="1" dirty="0" err="1" smtClean="0"/>
              <a:t>alpHA</a:t>
            </a:r>
            <a:r>
              <a:rPr lang="en-GB" b="1" dirty="0" smtClean="0"/>
              <a:t>, LP AHA</a:t>
            </a:r>
          </a:p>
          <a:p>
            <a:pPr marL="0" lvl="0" indent="0">
              <a:buNone/>
            </a:pPr>
            <a:endParaRPr lang="en-GB" dirty="0" smtClean="0"/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Please </a:t>
            </a:r>
            <a:r>
              <a:rPr lang="en-GB" dirty="0"/>
              <a:t>calculate the estimated costs of LP AHA per cost category and insert the respective figure under column “estimated costs</a:t>
            </a:r>
            <a:r>
              <a:rPr lang="en-GB" dirty="0" smtClean="0"/>
              <a:t>”.</a:t>
            </a:r>
            <a:endParaRPr lang="de-AT" dirty="0"/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Please calculate the different options of the eligible budget of LP AHA according to the programme rules and insert the respective figures under “option 1”, “option 2” and “option 3</a:t>
            </a:r>
            <a:r>
              <a:rPr lang="en-GB" dirty="0" smtClean="0"/>
              <a:t>”. </a:t>
            </a:r>
            <a:endParaRPr lang="de-AT" dirty="0"/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Which calculation </a:t>
            </a:r>
            <a:r>
              <a:rPr lang="en-GB" dirty="0" smtClean="0"/>
              <a:t>option </a:t>
            </a:r>
            <a:r>
              <a:rPr lang="en-GB" dirty="0"/>
              <a:t>on cost category level (real costs, flat rates) would you select? Please discuss and shortly justify. </a:t>
            </a:r>
            <a:endParaRPr lang="de-AT" dirty="0"/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If you still have some time (optional): How would you split the eligible budget among reporting periods (no need to calculate in detail)?</a:t>
            </a:r>
            <a:endParaRPr lang="de-AT" dirty="0"/>
          </a:p>
          <a:p>
            <a:pPr marL="457200" indent="-457200">
              <a:buFont typeface="+mj-lt"/>
              <a:buAutoNum type="alphaLcParenR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348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build</a:t>
            </a:r>
            <a:r>
              <a:rPr lang="de-AT" dirty="0" smtClean="0"/>
              <a:t> a </a:t>
            </a:r>
            <a:r>
              <a:rPr lang="de-AT" dirty="0" err="1" smtClean="0"/>
              <a:t>budget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082540"/>
              </p:ext>
            </p:extLst>
          </p:nvPr>
        </p:nvGraphicFramePr>
        <p:xfrm>
          <a:off x="704528" y="2132856"/>
          <a:ext cx="7992887" cy="3008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466">
                  <a:extLst>
                    <a:ext uri="{9D8B030D-6E8A-4147-A177-3AD203B41FA5}">
                      <a16:colId xmlns:a16="http://schemas.microsoft.com/office/drawing/2014/main" val="2065404141"/>
                    </a:ext>
                  </a:extLst>
                </a:gridCol>
                <a:gridCol w="1450837">
                  <a:extLst>
                    <a:ext uri="{9D8B030D-6E8A-4147-A177-3AD203B41FA5}">
                      <a16:colId xmlns:a16="http://schemas.microsoft.com/office/drawing/2014/main" val="2642866500"/>
                    </a:ext>
                  </a:extLst>
                </a:gridCol>
                <a:gridCol w="1292308">
                  <a:extLst>
                    <a:ext uri="{9D8B030D-6E8A-4147-A177-3AD203B41FA5}">
                      <a16:colId xmlns:a16="http://schemas.microsoft.com/office/drawing/2014/main" val="3369320990"/>
                    </a:ext>
                  </a:extLst>
                </a:gridCol>
                <a:gridCol w="1293138">
                  <a:extLst>
                    <a:ext uri="{9D8B030D-6E8A-4147-A177-3AD203B41FA5}">
                      <a16:colId xmlns:a16="http://schemas.microsoft.com/office/drawing/2014/main" val="2931208575"/>
                    </a:ext>
                  </a:extLst>
                </a:gridCol>
                <a:gridCol w="1293138">
                  <a:extLst>
                    <a:ext uri="{9D8B030D-6E8A-4147-A177-3AD203B41FA5}">
                      <a16:colId xmlns:a16="http://schemas.microsoft.com/office/drawing/2014/main" val="659072533"/>
                    </a:ext>
                  </a:extLst>
                </a:gridCol>
              </a:tblGrid>
              <a:tr h="32419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err="1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r>
                        <a:rPr lang="de-AT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AT" sz="1200" dirty="0" err="1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de-AT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err="1">
                          <a:solidFill>
                            <a:schemeClr val="bg1"/>
                          </a:solidFill>
                          <a:effectLst/>
                        </a:rPr>
                        <a:t>Estimated</a:t>
                      </a:r>
                      <a:r>
                        <a:rPr lang="de-AT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AT" sz="1200" dirty="0" err="1">
                          <a:solidFill>
                            <a:schemeClr val="bg1"/>
                          </a:solidFill>
                          <a:effectLst/>
                        </a:rPr>
                        <a:t>costs</a:t>
                      </a:r>
                      <a:endParaRPr lang="de-AT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Eligible budget – according to programme rules</a:t>
                      </a:r>
                      <a:endParaRPr lang="de-AT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7600"/>
                  </a:ext>
                </a:extLst>
              </a:tr>
              <a:tr h="32419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option</a:t>
                      </a:r>
                      <a:r>
                        <a:rPr lang="de-AT" sz="1200" dirty="0" smtClean="0">
                          <a:solidFill>
                            <a:schemeClr val="tx1"/>
                          </a:solidFill>
                          <a:effectLst/>
                        </a:rPr>
                        <a:t> a)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option</a:t>
                      </a:r>
                      <a:r>
                        <a:rPr lang="de-AT" sz="1200" dirty="0" smtClean="0">
                          <a:solidFill>
                            <a:schemeClr val="tx1"/>
                          </a:solidFill>
                          <a:effectLst/>
                        </a:rPr>
                        <a:t> b)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option</a:t>
                      </a:r>
                      <a:r>
                        <a:rPr lang="de-AT" sz="1200" dirty="0" smtClean="0">
                          <a:solidFill>
                            <a:schemeClr val="tx1"/>
                          </a:solidFill>
                          <a:effectLst/>
                        </a:rPr>
                        <a:t> c)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07487"/>
                  </a:ext>
                </a:extLst>
              </a:tr>
              <a:tr h="378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b="0" dirty="0" err="1">
                          <a:solidFill>
                            <a:schemeClr val="tx1"/>
                          </a:solidFill>
                          <a:effectLst/>
                        </a:rPr>
                        <a:t>Staff</a:t>
                      </a:r>
                      <a:r>
                        <a:rPr lang="de-AT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200" b="0" dirty="0" err="1">
                          <a:solidFill>
                            <a:schemeClr val="tx1"/>
                          </a:solidFill>
                          <a:effectLst/>
                        </a:rPr>
                        <a:t>costs</a:t>
                      </a:r>
                      <a:r>
                        <a:rPr lang="de-AT" sz="1200" b="0" dirty="0">
                          <a:solidFill>
                            <a:schemeClr val="tx1"/>
                          </a:solidFill>
                          <a:effectLst/>
                        </a:rPr>
                        <a:t> (a)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>
                          <a:effectLst/>
                        </a:rPr>
                        <a:t>206.440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>
                          <a:solidFill>
                            <a:schemeClr val="tx1"/>
                          </a:solidFill>
                          <a:effectLst/>
                        </a:rPr>
                        <a:t>206.440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smtClean="0">
                          <a:solidFill>
                            <a:schemeClr val="tx1"/>
                          </a:solidFill>
                          <a:effectLst/>
                        </a:rPr>
                        <a:t>7.800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>
                          <a:effectLst/>
                        </a:rPr>
                        <a:t>206.440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14951"/>
                  </a:ext>
                </a:extLst>
              </a:tr>
              <a:tr h="378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Office and administration costs (b)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41.288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 smtClean="0">
                          <a:solidFill>
                            <a:schemeClr val="tx1"/>
                          </a:solidFill>
                          <a:effectLst/>
                        </a:rPr>
                        <a:t>30.966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1.170 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82.576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72288"/>
                  </a:ext>
                </a:extLst>
              </a:tr>
              <a:tr h="378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Travel and accommodation costs (c)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14.400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20.644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mtClean="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63700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External expertise and services costs (d)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36.000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36.000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36.000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75555"/>
                  </a:ext>
                </a:extLst>
              </a:tr>
              <a:tr h="378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Equipment costs (e)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3.000</a:t>
                      </a:r>
                      <a:endParaRPr lang="de-AT" sz="1200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3.000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3.000</a:t>
                      </a:r>
                      <a:endParaRPr lang="de-AT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04165"/>
                  </a:ext>
                </a:extLst>
              </a:tr>
              <a:tr h="378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TOTAL 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</a:rPr>
                        <a:t>a+b+c+d+e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AT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301.128</a:t>
                      </a:r>
                      <a:endParaRPr lang="de-AT" sz="1200" b="1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297.050</a:t>
                      </a:r>
                      <a:endParaRPr lang="de-AT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48.750</a:t>
                      </a:r>
                      <a:endParaRPr lang="de-AT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289.016</a:t>
                      </a:r>
                      <a:endParaRPr lang="de-AT" sz="1200" b="1" dirty="0">
                        <a:solidFill>
                          <a:srgbClr val="57575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71384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562413" y="1412776"/>
            <a:ext cx="259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Project </a:t>
            </a:r>
            <a:r>
              <a:rPr lang="en-GB" b="1" dirty="0" err="1"/>
              <a:t>alpHA</a:t>
            </a:r>
            <a:r>
              <a:rPr lang="en-GB" b="1" dirty="0"/>
              <a:t>, LP AHA</a:t>
            </a:r>
          </a:p>
        </p:txBody>
      </p:sp>
    </p:spTree>
    <p:extLst>
      <p:ext uri="{BB962C8B-B14F-4D97-AF65-F5344CB8AC3E}">
        <p14:creationId xmlns:p14="http://schemas.microsoft.com/office/powerpoint/2010/main" val="1826081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524_How_to_build_a_budget.potx" id="{8361EAF2-1952-4F84-9C85-A5F309C83643}" vid="{A69ED9CA-C2CA-4166-ABD5-D13D3FCFAF7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20220524_How_to_build_a_budget</Template>
  <TotalTime>0</TotalTime>
  <Words>624</Words>
  <Application>Microsoft Office PowerPoint</Application>
  <PresentationFormat>A4-Papier (210 x 297 mm)</PresentationFormat>
  <Paragraphs>112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ASP_powerpoint21-27</vt:lpstr>
      <vt:lpstr>think-cell Folie</vt:lpstr>
      <vt:lpstr>Arbeitsblatt</vt:lpstr>
      <vt:lpstr>PowerPoint-Präsentation</vt:lpstr>
      <vt:lpstr>How to build a budget</vt:lpstr>
      <vt:lpstr>Dimensions of budget calculation</vt:lpstr>
      <vt:lpstr>Eligibility – project phases</vt:lpstr>
      <vt:lpstr>Eligibility – calculation options</vt:lpstr>
      <vt:lpstr>Eligibility – cost categories</vt:lpstr>
      <vt:lpstr>Budget Simulation Tool</vt:lpstr>
      <vt:lpstr>Example: How to build a budget</vt:lpstr>
      <vt:lpstr>Example: How to build a budget</vt:lpstr>
      <vt:lpstr>How to build a budget: tips and hints</vt:lpstr>
    </vt:vector>
  </TitlesOfParts>
  <Company>Land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Friedwagner-Maislinger Magdalena</dc:creator>
  <cp:lastModifiedBy>Schrattenecker Wolfgang</cp:lastModifiedBy>
  <cp:revision>17</cp:revision>
  <cp:lastPrinted>2022-05-17T11:29:30Z</cp:lastPrinted>
  <dcterms:created xsi:type="dcterms:W3CDTF">2022-05-16T10:34:05Z</dcterms:created>
  <dcterms:modified xsi:type="dcterms:W3CDTF">2022-05-24T08:29:03Z</dcterms:modified>
</cp:coreProperties>
</file>