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5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Helvetica Neue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0" d="100"/>
          <a:sy n="120" d="100"/>
        </p:scale>
        <p:origin x="-370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29540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Google Shape;8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3000"/>
              <a:buFont typeface="Helvetica Neue"/>
              <a:buNone/>
              <a:defRPr b="1">
                <a:solidFill>
                  <a:srgbClr val="15996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‹Nr.›</a:t>
            </a:fld>
            <a:endParaRPr/>
          </a:p>
        </p:txBody>
      </p:sp>
      <p:pic>
        <p:nvPicPr>
          <p:cNvPr id="22" name="Google Shape;22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726559" y="400483"/>
            <a:ext cx="1960241" cy="659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722313" y="3305175"/>
            <a:ext cx="7772400" cy="461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3000"/>
              <a:buFont typeface="Helvetica Neue"/>
              <a:buNone/>
              <a:defRPr sz="3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722313" y="3074346"/>
            <a:ext cx="7772400" cy="230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3059832" y="205979"/>
            <a:ext cx="562696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3000"/>
              <a:buFont typeface="Helvetica Neue"/>
              <a:buNone/>
              <a:defRPr b="1">
                <a:solidFill>
                  <a:srgbClr val="15996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457200" y="1419622"/>
            <a:ext cx="8229600" cy="31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Noto Sans Symbols"/>
              <a:buNone/>
              <a:defRPr sz="30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ourier New"/>
              <a:buChar char="o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‹Nr.›</a:t>
            </a:fld>
            <a:endParaRPr/>
          </a:p>
        </p:txBody>
      </p:sp>
      <p:cxnSp>
        <p:nvCxnSpPr>
          <p:cNvPr id="35" name="Google Shape;35;p4"/>
          <p:cNvCxnSpPr/>
          <p:nvPr/>
        </p:nvCxnSpPr>
        <p:spPr>
          <a:xfrm>
            <a:off x="3059832" y="1203598"/>
            <a:ext cx="5616624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slov in vsebina">
  <p:cSld name="Naslov in vsebina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3059832" y="205979"/>
            <a:ext cx="562696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57200" y="1419622"/>
            <a:ext cx="4038600" cy="31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o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4648200" y="1419622"/>
            <a:ext cx="4038600" cy="31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o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‹Nr.›</a:t>
            </a:fld>
            <a:endParaRPr/>
          </a:p>
        </p:txBody>
      </p:sp>
      <p:cxnSp>
        <p:nvCxnSpPr>
          <p:cNvPr id="44" name="Google Shape;44;p6"/>
          <p:cNvCxnSpPr/>
          <p:nvPr/>
        </p:nvCxnSpPr>
        <p:spPr>
          <a:xfrm>
            <a:off x="3059832" y="1203598"/>
            <a:ext cx="5616624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3059832" y="205979"/>
            <a:ext cx="562696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‹Nr.›</a:t>
            </a:fld>
            <a:endParaRPr/>
          </a:p>
        </p:txBody>
      </p:sp>
      <p:cxnSp>
        <p:nvCxnSpPr>
          <p:cNvPr id="50" name="Google Shape;50;p7"/>
          <p:cNvCxnSpPr/>
          <p:nvPr/>
        </p:nvCxnSpPr>
        <p:spPr>
          <a:xfrm>
            <a:off x="3059832" y="1203598"/>
            <a:ext cx="5616624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‹Nr.›</a:t>
            </a:fld>
            <a:endParaRPr/>
          </a:p>
        </p:txBody>
      </p:sp>
      <p:cxnSp>
        <p:nvCxnSpPr>
          <p:cNvPr id="55" name="Google Shape;55;p8"/>
          <p:cNvCxnSpPr/>
          <p:nvPr/>
        </p:nvCxnSpPr>
        <p:spPr>
          <a:xfrm>
            <a:off x="3059832" y="1203598"/>
            <a:ext cx="5616624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059832" y="205979"/>
            <a:ext cx="562696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3000"/>
              <a:buFont typeface="Helvetica Neue"/>
              <a:buNone/>
              <a:defRPr sz="3000" b="1" i="0" u="none" strike="noStrike" cap="none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419622"/>
            <a:ext cx="8229600" cy="31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Noto Sans Symbols"/>
              <a:buNone/>
              <a:defRPr sz="3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‹Nr.›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67544" y="195486"/>
            <a:ext cx="2476800" cy="119935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3000"/>
              <a:buFont typeface="Helvetica Neue"/>
              <a:buNone/>
            </a:pPr>
            <a:r>
              <a:rPr lang="sl-SI"/>
              <a:t>Electricity Supply </a:t>
            </a:r>
            <a:br>
              <a:rPr lang="sl-SI"/>
            </a:br>
            <a:r>
              <a:rPr lang="sl-SI"/>
              <a:t>&amp; Green Transition</a:t>
            </a:r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rPr lang="sl-SI"/>
              <a:t>Elektro Ljubljana OVE Ltd.</a:t>
            </a:r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/>
              <a:t>06/11/2019</a:t>
            </a:r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1</a:t>
            </a:fld>
            <a:endParaRPr/>
          </a:p>
        </p:txBody>
      </p:sp>
      <p:pic>
        <p:nvPicPr>
          <p:cNvPr id="64" name="Google Shape;6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P:\KB-Projekte\e-SMART\WP Communication\Activity A.C.1 Start-up activities\D.C.1.2 Logo\EU_flag\EU_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83918"/>
            <a:ext cx="979528" cy="65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 txBox="1">
            <a:spLocks noGrp="1"/>
          </p:cNvSpPr>
          <p:nvPr>
            <p:ph type="body" idx="4294967295"/>
          </p:nvPr>
        </p:nvSpPr>
        <p:spPr>
          <a:xfrm>
            <a:off x="467545" y="1419621"/>
            <a:ext cx="3528391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Elektro Ljubljana delivers 4,2 TWh of electric energy per year.</a:t>
            </a:r>
            <a:endParaRPr/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Huge gap between consumption and PV generation.</a:t>
            </a:r>
            <a:endParaRPr/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To bridge the gap, a storage needed with capacity of 2,7 GW and 111 GWh.</a:t>
            </a:r>
            <a:endParaRPr/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Cost estimation over 33 Billion EUR!!</a:t>
            </a:r>
            <a:endParaRPr/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/>
          </a:p>
        </p:txBody>
      </p:sp>
      <p:sp>
        <p:nvSpPr>
          <p:cNvPr id="143" name="Google Shape;143;p18"/>
          <p:cNvSpPr txBox="1"/>
          <p:nvPr/>
        </p:nvSpPr>
        <p:spPr>
          <a:xfrm>
            <a:off x="5436096" y="4579251"/>
            <a:ext cx="329167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Elektro Ljubljana, 2021.</a:t>
            </a:r>
            <a:endParaRPr/>
          </a:p>
        </p:txBody>
      </p:sp>
      <p:sp>
        <p:nvSpPr>
          <p:cNvPr id="144" name="Google Shape;144;p18"/>
          <p:cNvSpPr txBox="1"/>
          <p:nvPr/>
        </p:nvSpPr>
        <p:spPr>
          <a:xfrm>
            <a:off x="3995936" y="273916"/>
            <a:ext cx="4248472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sl-SI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Carbon neutral society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sl-SI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Matching RES and Consuption</a:t>
            </a:r>
            <a:endParaRPr sz="2000" b="1">
              <a:solidFill>
                <a:srgbClr val="15996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45" name="Google Shape;145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39952" y="1059582"/>
            <a:ext cx="4841585" cy="3519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/>
          <p:nvPr/>
        </p:nvSpPr>
        <p:spPr>
          <a:xfrm>
            <a:off x="3512862" y="41598"/>
            <a:ext cx="4371506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sl-SI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Coal replacement with sun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sl-SI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Carbon neutral society </a:t>
            </a:r>
            <a:endParaRPr/>
          </a:p>
        </p:txBody>
      </p:sp>
      <p:sp>
        <p:nvSpPr>
          <p:cNvPr id="152" name="Google Shape;152;p19"/>
          <p:cNvSpPr txBox="1"/>
          <p:nvPr/>
        </p:nvSpPr>
        <p:spPr>
          <a:xfrm>
            <a:off x="489774" y="1410196"/>
            <a:ext cx="3096344" cy="3565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475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Noto Sans Symbols"/>
              <a:buNone/>
            </a:pPr>
            <a:r>
              <a:rPr lang="sl-SI" sz="30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 of needed PV plants to replace coal fired electric energy generation in Slovenia (approx. 4 TWh) with sun (25 km2).</a:t>
            </a:r>
            <a:endParaRPr/>
          </a:p>
          <a:p>
            <a:pPr marL="0" marR="0" lvl="0" indent="0" algn="l" rtl="0">
              <a:spcBef>
                <a:spcPts val="285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Noto Sans Symbols"/>
              <a:buNone/>
            </a:pPr>
            <a:r>
              <a:rPr lang="sl-SI" sz="30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 and location (needed elevation) of needed 15 m deep sea water pumped storage to distribute this energy from the times when the sun shines to the times in the year, when the energy is needed.   </a:t>
            </a:r>
            <a:endParaRPr/>
          </a:p>
          <a:p>
            <a:pPr marL="0" marR="0" lvl="0" indent="0" algn="l" rtl="0">
              <a:spcBef>
                <a:spcPts val="285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Noto Sans Symbols"/>
              <a:buNone/>
            </a:pPr>
            <a:r>
              <a:rPr lang="sl-SI" sz="30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Another such pair (PV plant + storage) is needed to replace Slovenian part of existing nuclear power plant. </a:t>
            </a:r>
            <a:endParaRPr/>
          </a:p>
          <a:p>
            <a:pPr marL="0" marR="0" lvl="0" indent="0" algn="l" rtl="0">
              <a:spcBef>
                <a:spcPts val="285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Noto Sans Symbols"/>
              <a:buNone/>
            </a:pPr>
            <a:r>
              <a:rPr lang="sl-SI" sz="30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eight (8) more such pairs are needed for generation and storage of </a:t>
            </a:r>
            <a:r>
              <a:rPr lang="sl-SI" sz="30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needed 39 TWh</a:t>
            </a:r>
            <a:r>
              <a:rPr lang="sl-SI" sz="30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 carbon free energy supply.</a:t>
            </a:r>
            <a:endParaRPr/>
          </a:p>
          <a:p>
            <a:pPr marL="0" marR="0" lvl="0" indent="0" algn="l" rtl="0">
              <a:spcBef>
                <a:spcPts val="285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Noto Sans Symbols"/>
              <a:buNone/>
            </a:pPr>
            <a:r>
              <a:rPr lang="sl-SI" sz="30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ALL THAT POSSIBLE?</a:t>
            </a:r>
            <a:endParaRPr/>
          </a:p>
        </p:txBody>
      </p:sp>
      <p:sp>
        <p:nvSpPr>
          <p:cNvPr id="153" name="Google Shape;153;p19"/>
          <p:cNvSpPr txBox="1"/>
          <p:nvPr/>
        </p:nvSpPr>
        <p:spPr>
          <a:xfrm>
            <a:off x="5819408" y="4768085"/>
            <a:ext cx="329167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University of Ljubljana 2020</a:t>
            </a:r>
            <a:endParaRPr/>
          </a:p>
        </p:txBody>
      </p:sp>
      <p:pic>
        <p:nvPicPr>
          <p:cNvPr id="154" name="Google Shape;15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95936" y="1406750"/>
            <a:ext cx="3929232" cy="33613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0"/>
          <p:cNvSpPr txBox="1">
            <a:spLocks noGrp="1"/>
          </p:cNvSpPr>
          <p:nvPr>
            <p:ph type="title" idx="4294967295"/>
          </p:nvPr>
        </p:nvSpPr>
        <p:spPr>
          <a:xfrm>
            <a:off x="2843808" y="123478"/>
            <a:ext cx="6250213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sl-SI" sz="2000"/>
              <a:t>Carbon neutral society</a:t>
            </a:r>
            <a:br>
              <a:rPr lang="sl-SI" sz="2000"/>
            </a:br>
            <a:r>
              <a:rPr lang="sl-SI" sz="2000"/>
              <a:t>EROI of energy generation technology</a:t>
            </a:r>
            <a:endParaRPr/>
          </a:p>
        </p:txBody>
      </p:sp>
      <p:sp>
        <p:nvSpPr>
          <p:cNvPr id="161" name="Google Shape;161;p20"/>
          <p:cNvSpPr txBox="1"/>
          <p:nvPr/>
        </p:nvSpPr>
        <p:spPr>
          <a:xfrm>
            <a:off x="5284834" y="4670651"/>
            <a:ext cx="329167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University of Ljubljana 2020</a:t>
            </a:r>
            <a:endParaRPr/>
          </a:p>
        </p:txBody>
      </p:sp>
      <p:pic>
        <p:nvPicPr>
          <p:cNvPr id="162" name="Google Shape;16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561" y="2892806"/>
            <a:ext cx="4125149" cy="1771927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0"/>
          <p:cNvSpPr txBox="1"/>
          <p:nvPr/>
        </p:nvSpPr>
        <p:spPr>
          <a:xfrm>
            <a:off x="755576" y="4670651"/>
            <a:ext cx="329167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</a:t>
            </a:r>
            <a:r>
              <a:rPr lang="sl-SI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N. Kittner et al. / Renewable Energy 99, 2016</a:t>
            </a:r>
            <a:endParaRPr sz="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0"/>
          <p:cNvSpPr txBox="1"/>
          <p:nvPr/>
        </p:nvSpPr>
        <p:spPr>
          <a:xfrm>
            <a:off x="529206" y="1347614"/>
            <a:ext cx="4485189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Noto Sans Symbols"/>
              <a:buNone/>
            </a:pPr>
            <a:r>
              <a:rPr lang="sl-SI" sz="30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Choice of tehnology influence speed of entry, since equipment production generates emissions.</a:t>
            </a:r>
            <a:endParaRPr/>
          </a:p>
          <a:p>
            <a:pPr marL="0" marR="0" lvl="0" indent="0" algn="l" rtl="0">
              <a:spcBef>
                <a:spcPts val="465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Noto Sans Symbols"/>
              <a:buNone/>
            </a:pPr>
            <a:r>
              <a:rPr lang="sl-SI" sz="30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EROI is important indicator of perspective.</a:t>
            </a:r>
            <a:endParaRPr/>
          </a:p>
        </p:txBody>
      </p:sp>
      <p:pic>
        <p:nvPicPr>
          <p:cNvPr id="165" name="Google Shape;165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19065" y="1306093"/>
            <a:ext cx="3895192" cy="3262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>
            <a:spLocks noGrp="1"/>
          </p:cNvSpPr>
          <p:nvPr>
            <p:ph type="title"/>
          </p:nvPr>
        </p:nvSpPr>
        <p:spPr>
          <a:xfrm>
            <a:off x="3059832" y="205979"/>
            <a:ext cx="562696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3000"/>
              <a:buFont typeface="Helvetica Neue"/>
              <a:buNone/>
            </a:pPr>
            <a:r>
              <a:rPr lang="sl-SI"/>
              <a:t>Whom to contact?</a:t>
            </a:r>
            <a:endParaRPr/>
          </a:p>
        </p:txBody>
      </p:sp>
      <p:sp>
        <p:nvSpPr>
          <p:cNvPr id="172" name="Google Shape;172;p21"/>
          <p:cNvSpPr txBox="1">
            <a:spLocks noGrp="1"/>
          </p:cNvSpPr>
          <p:nvPr>
            <p:ph type="body" idx="1"/>
          </p:nvPr>
        </p:nvSpPr>
        <p:spPr>
          <a:xfrm>
            <a:off x="457200" y="1419622"/>
            <a:ext cx="8229600" cy="31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None/>
            </a:pPr>
            <a:r>
              <a:rPr lang="sl-SI"/>
              <a:t>For more information, please contact</a:t>
            </a:r>
            <a:endParaRPr/>
          </a:p>
          <a:p>
            <a:pPr marL="0" lvl="0" indent="0" algn="r" rtl="0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3000"/>
              <a:buNone/>
            </a:pPr>
            <a:endParaRPr/>
          </a:p>
          <a:p>
            <a:pPr marL="0" lvl="0" indent="0" algn="r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sl-SI" sz="2400"/>
              <a:t>Damjan Kresal</a:t>
            </a:r>
            <a:endParaRPr sz="2400"/>
          </a:p>
          <a:p>
            <a:pPr marL="0" lvl="0" indent="0" algn="r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sl-SI" sz="2400"/>
              <a:t>Elektro Ljubljana OVE Ltd.</a:t>
            </a:r>
            <a:endParaRPr sz="2400"/>
          </a:p>
          <a:p>
            <a:pPr marL="0" lvl="0" indent="0" algn="r" rtl="0">
              <a:spcBef>
                <a:spcPts val="480"/>
              </a:spcBef>
              <a:spcAft>
                <a:spcPts val="0"/>
              </a:spcAft>
              <a:buClr>
                <a:srgbClr val="159961"/>
              </a:buClr>
              <a:buSzPts val="2400"/>
              <a:buNone/>
            </a:pPr>
            <a:r>
              <a:rPr lang="sl-SI" sz="2400">
                <a:solidFill>
                  <a:srgbClr val="159961"/>
                </a:solidFill>
              </a:rPr>
              <a:t>damjan.kresal@el-ove.si</a:t>
            </a:r>
            <a:r>
              <a:rPr lang="sl-SI" sz="2400"/>
              <a:t> </a:t>
            </a:r>
            <a:endParaRPr/>
          </a:p>
        </p:txBody>
      </p:sp>
      <p:sp>
        <p:nvSpPr>
          <p:cNvPr id="173" name="Google Shape;173;p2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/>
              <a:t>Date 06/11/2021</a:t>
            </a:r>
            <a:endParaRPr/>
          </a:p>
        </p:txBody>
      </p:sp>
      <p:sp>
        <p:nvSpPr>
          <p:cNvPr id="174" name="Google Shape;174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13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/>
          <p:nvPr/>
        </p:nvSpPr>
        <p:spPr>
          <a:xfrm>
            <a:off x="3131841" y="328663"/>
            <a:ext cx="5544616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400"/>
              <a:buFont typeface="Arial"/>
              <a:buNone/>
            </a:pPr>
            <a:r>
              <a:rPr lang="sl-SI" sz="2400" b="1" i="0" u="none" strike="noStrike" cap="none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CO2 emissions per capita </a:t>
            </a:r>
            <a:r>
              <a:rPr lang="sl-SI" sz="1013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(Source: World Bank)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sl-SI" sz="15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all about CO2 and other emissions!?</a:t>
            </a:r>
            <a:endParaRPr sz="1050" b="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0" name="Google Shape;7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477" y="1254141"/>
            <a:ext cx="5999852" cy="3560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/>
          <p:nvPr/>
        </p:nvSpPr>
        <p:spPr>
          <a:xfrm>
            <a:off x="2915816" y="195486"/>
            <a:ext cx="5904656" cy="1154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400"/>
              <a:buFont typeface="Arial"/>
              <a:buNone/>
            </a:pPr>
            <a:r>
              <a:rPr lang="sl-SI" sz="2400" b="1" i="0" u="none" strike="noStrike" cap="none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CO2 emissions per capita </a:t>
            </a:r>
            <a:r>
              <a:rPr lang="sl-SI" sz="1013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(Source: World Bank)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sl-SI" sz="15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Green transition is supposed to be fair for everyone?</a:t>
            </a:r>
            <a:endParaRPr sz="1050" b="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sl-SI" sz="15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it fair to talk always in ratios and percetage instead of absolute values?</a:t>
            </a:r>
            <a:endParaRPr sz="1050" b="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7" name="Google Shape;77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1338563"/>
            <a:ext cx="7423078" cy="3749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>
            <a:off x="2915816" y="218955"/>
            <a:ext cx="5770983" cy="74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400" rIns="0" bIns="0" anchor="ctr" anchorCtr="0">
            <a:spAutoFit/>
          </a:bodyPr>
          <a:lstStyle/>
          <a:p>
            <a:pPr marL="6423" marR="2571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400"/>
              <a:buFont typeface="Helvetica Neue"/>
              <a:buNone/>
            </a:pPr>
            <a:r>
              <a:rPr lang="sl-SI" sz="2400"/>
              <a:t>CO2 emissions in e-SMART partners countries</a:t>
            </a:r>
            <a:endParaRPr sz="2400"/>
          </a:p>
        </p:txBody>
      </p:sp>
      <p:pic>
        <p:nvPicPr>
          <p:cNvPr id="85" name="Google Shape;85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91681" y="1059582"/>
            <a:ext cx="2304256" cy="2032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38082" y="1059582"/>
            <a:ext cx="2327098" cy="2032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08426" y="1059582"/>
            <a:ext cx="2328483" cy="2032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666133" y="3100555"/>
            <a:ext cx="2329804" cy="2032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20226" y="3100555"/>
            <a:ext cx="2344954" cy="199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>
            <a:spLocks noGrp="1"/>
          </p:cNvSpPr>
          <p:nvPr>
            <p:ph type="title"/>
          </p:nvPr>
        </p:nvSpPr>
        <p:spPr>
          <a:xfrm>
            <a:off x="2915816" y="218955"/>
            <a:ext cx="5770983" cy="74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400" rIns="0" bIns="0" anchor="ctr" anchorCtr="0">
            <a:spAutoFit/>
          </a:bodyPr>
          <a:lstStyle/>
          <a:p>
            <a:pPr marL="6423" marR="2571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400"/>
              <a:buFont typeface="Helvetica Neue"/>
              <a:buNone/>
            </a:pPr>
            <a:r>
              <a:rPr lang="sl-SI" sz="2400"/>
              <a:t>Commitments about CO2 emissions in electric energy generation</a:t>
            </a:r>
            <a:endParaRPr/>
          </a:p>
        </p:txBody>
      </p:sp>
      <p:pic>
        <p:nvPicPr>
          <p:cNvPr id="97" name="Google Shape;9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92886" y="1337310"/>
            <a:ext cx="5893914" cy="2854643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3"/>
          <p:cNvSpPr txBox="1"/>
          <p:nvPr/>
        </p:nvSpPr>
        <p:spPr>
          <a:xfrm>
            <a:off x="611560" y="1491630"/>
            <a:ext cx="2061579" cy="3778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40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1114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Are we all aware of the size of the problem?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14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1114" b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We need to exchange 40-80% of existing power generation capacities.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14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1114" b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Renewables are not a stable source of power, although they deliver enough energy on the yearly level.</a:t>
            </a:r>
            <a:endParaRPr sz="1114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14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1114" b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There is essential difference between required power just on time and delivered energy in a year.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14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1114" b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Do we have a consensus in the society about environmental acceptance of RES?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14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3"/>
          <p:cNvSpPr/>
          <p:nvPr/>
        </p:nvSpPr>
        <p:spPr>
          <a:xfrm>
            <a:off x="7711904" y="4178087"/>
            <a:ext cx="788999" cy="2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91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WEC</a:t>
            </a:r>
            <a:endParaRPr sz="91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>
            <a:spLocks noGrp="1"/>
          </p:cNvSpPr>
          <p:nvPr>
            <p:ph type="title" idx="4294967295"/>
          </p:nvPr>
        </p:nvSpPr>
        <p:spPr>
          <a:xfrm>
            <a:off x="2915816" y="102268"/>
            <a:ext cx="5976664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sl-SI" sz="2000"/>
              <a:t>National commitments till 2025, 2030 &amp; 2050</a:t>
            </a:r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body" idx="4294967295"/>
          </p:nvPr>
        </p:nvSpPr>
        <p:spPr>
          <a:xfrm>
            <a:off x="611560" y="1473350"/>
            <a:ext cx="4956664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</a:pPr>
            <a:r>
              <a:rPr lang="sl-SI"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Slovenija reached approx. 20% of RES (year 2018) in total primary energy consumption.</a:t>
            </a:r>
            <a:endParaRPr/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</a:pPr>
            <a:r>
              <a:rPr lang="sl-SI"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Goal of RES for 2020 was 25%, for 2030 27% (or even 37%). </a:t>
            </a:r>
            <a:endParaRPr/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</a:pPr>
            <a:r>
              <a:rPr lang="sl-SI"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Is that feasible?</a:t>
            </a:r>
            <a:endParaRPr/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</a:pPr>
            <a:r>
              <a:rPr lang="sl-SI"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For 2050, the goal is CO2 neutral society. </a:t>
            </a:r>
            <a:endParaRPr/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</a:pPr>
            <a:endParaRPr sz="16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</a:pPr>
            <a:r>
              <a:rPr lang="sl-SI" sz="1600" b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This goal has important technological and financial consequences!</a:t>
            </a:r>
            <a:endParaRPr/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</a:pPr>
            <a:endParaRPr sz="16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</a:pPr>
            <a:r>
              <a:rPr lang="sl-SI" sz="1600" b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Is the public aware of that?</a:t>
            </a:r>
            <a:endParaRPr/>
          </a:p>
        </p:txBody>
      </p:sp>
      <p:sp>
        <p:nvSpPr>
          <p:cNvPr id="107" name="Google Shape;107;p14"/>
          <p:cNvSpPr txBox="1"/>
          <p:nvPr/>
        </p:nvSpPr>
        <p:spPr>
          <a:xfrm>
            <a:off x="5785952" y="4477655"/>
            <a:ext cx="273630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Statistical Office of the Republic of Slovenia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Picture: Elektro Maribor, 2020.</a:t>
            </a:r>
            <a:endParaRPr/>
          </a:p>
        </p:txBody>
      </p:sp>
      <p:pic>
        <p:nvPicPr>
          <p:cNvPr id="108" name="Google Shape;10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45425" y="665845"/>
            <a:ext cx="2736305" cy="1979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45425" y="2645589"/>
            <a:ext cx="2736306" cy="1783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>
            <a:spLocks noGrp="1"/>
          </p:cNvSpPr>
          <p:nvPr>
            <p:ph type="body" idx="4294967295"/>
          </p:nvPr>
        </p:nvSpPr>
        <p:spPr>
          <a:xfrm>
            <a:off x="611560" y="1491630"/>
            <a:ext cx="725571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To reach 37% part of RES  by 2030 we needed 10 TWh of new carbon free electric energy.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Since at the moment only photo voltaic (PV) technology is publicaly acceptable in SLO, we needed to install 10,3 GW of PV plants.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On sunny day that means 10,3 GW generation, while nowdays the peak power system load is at 2,3 GW.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Most of these plants will be connected to the distribution network.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Expected increase of the network peak loading is in the range of over 200%, while peak generation power increase is by these figures expected at 400%. </a:t>
            </a:r>
            <a:endParaRPr/>
          </a:p>
        </p:txBody>
      </p:sp>
      <p:sp>
        <p:nvSpPr>
          <p:cNvPr id="116" name="Google Shape;116;p15"/>
          <p:cNvSpPr txBox="1"/>
          <p:nvPr/>
        </p:nvSpPr>
        <p:spPr>
          <a:xfrm>
            <a:off x="6559394" y="1681081"/>
            <a:ext cx="2113551" cy="715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 i="1">
              <a:solidFill>
                <a:srgbClr val="36609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 i="1">
              <a:solidFill>
                <a:srgbClr val="36609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 i="1">
              <a:solidFill>
                <a:srgbClr val="36609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5"/>
          <p:cNvSpPr txBox="1"/>
          <p:nvPr/>
        </p:nvSpPr>
        <p:spPr>
          <a:xfrm>
            <a:off x="3275857" y="273916"/>
            <a:ext cx="5397088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sl-SI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Aiming for a goal 37% RES by 2030</a:t>
            </a:r>
            <a:endParaRPr/>
          </a:p>
        </p:txBody>
      </p:sp>
      <p:pic>
        <p:nvPicPr>
          <p:cNvPr id="118" name="Google Shape;11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>
            <a:spLocks noGrp="1"/>
          </p:cNvSpPr>
          <p:nvPr>
            <p:ph type="title" idx="4294967295"/>
          </p:nvPr>
        </p:nvSpPr>
        <p:spPr>
          <a:xfrm>
            <a:off x="3995936" y="273916"/>
            <a:ext cx="3725128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sl-SI" sz="2000"/>
              <a:t>Carbon neutral society</a:t>
            </a:r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4294967295"/>
          </p:nvPr>
        </p:nvSpPr>
        <p:spPr>
          <a:xfrm>
            <a:off x="528394" y="1419622"/>
            <a:ext cx="5025503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None/>
            </a:pPr>
            <a:r>
              <a:rPr lang="sl-SI" sz="2200"/>
              <a:t>Carbon neutral society till 2050 is an extraordinary difficult goal, since in total energy consumption fossil fuels represent 67%.</a:t>
            </a:r>
            <a:endParaRPr sz="2200"/>
          </a:p>
          <a:p>
            <a:pPr marL="0" lvl="0" indent="0" algn="l" rtl="0"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</a:pPr>
            <a:endParaRPr sz="1000"/>
          </a:p>
          <a:p>
            <a:pPr marL="0" lvl="0" indent="0" algn="l" rtl="0">
              <a:spcBef>
                <a:spcPts val="440"/>
              </a:spcBef>
              <a:spcAft>
                <a:spcPts val="0"/>
              </a:spcAft>
              <a:buClr>
                <a:srgbClr val="3F3F3F"/>
              </a:buClr>
              <a:buSzPts val="2200"/>
              <a:buNone/>
            </a:pPr>
            <a:r>
              <a:rPr lang="sl-SI" sz="2200"/>
              <a:t>For fossil fuels substitution, essential changes in all sectors will be needed including traffic, economy, energy generation, households and agriculture. </a:t>
            </a:r>
            <a:endParaRPr/>
          </a:p>
        </p:txBody>
      </p:sp>
      <p:sp>
        <p:nvSpPr>
          <p:cNvPr id="125" name="Google Shape;125;p16"/>
          <p:cNvSpPr txBox="1"/>
          <p:nvPr/>
        </p:nvSpPr>
        <p:spPr>
          <a:xfrm>
            <a:off x="5148064" y="3743822"/>
            <a:ext cx="3312368" cy="33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</a:t>
            </a:r>
            <a:r>
              <a:rPr lang="sl-SI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Statistical Office of the Republic of Slovenia.</a:t>
            </a:r>
            <a:endParaRPr sz="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Picture: Elektro Maribor, 2019.</a:t>
            </a:r>
            <a:endParaRPr/>
          </a:p>
        </p:txBody>
      </p:sp>
      <p:sp>
        <p:nvSpPr>
          <p:cNvPr id="126" name="Google Shape;126;p16"/>
          <p:cNvSpPr txBox="1"/>
          <p:nvPr/>
        </p:nvSpPr>
        <p:spPr>
          <a:xfrm>
            <a:off x="5158875" y="4046348"/>
            <a:ext cx="3456731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1350" i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At today‘s dynamics, we will need 80 years instead of 30 to reach carbon neutral society.</a:t>
            </a:r>
            <a:endParaRPr/>
          </a:p>
        </p:txBody>
      </p:sp>
      <p:pic>
        <p:nvPicPr>
          <p:cNvPr id="127" name="Google Shape;12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07972" y="1410157"/>
            <a:ext cx="3792305" cy="2348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>
            <a:spLocks noGrp="1"/>
          </p:cNvSpPr>
          <p:nvPr>
            <p:ph type="body" idx="4294967295"/>
          </p:nvPr>
        </p:nvSpPr>
        <p:spPr>
          <a:xfrm>
            <a:off x="539552" y="1491630"/>
            <a:ext cx="4580659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To reach carbon neutrality we need to replace 2/3 of existing primary energy sources.</a:t>
            </a:r>
            <a:endParaRPr/>
          </a:p>
          <a:p>
            <a:pPr marL="0" lvl="0" indent="0" algn="l" rtl="0"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 sz="1600"/>
          </a:p>
          <a:p>
            <a:pPr marL="0" lvl="0" indent="0" algn="l" rtl="0"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Possibly also Nuclear plant generating 1/3 of existing energy generation.</a:t>
            </a:r>
            <a:endParaRPr/>
          </a:p>
          <a:p>
            <a:pPr marL="0" lvl="0" indent="0" algn="l" rtl="0"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This means to provide </a:t>
            </a:r>
            <a:r>
              <a:rPr lang="sl-SI" b="1">
                <a:solidFill>
                  <a:srgbClr val="FF0000"/>
                </a:solidFill>
              </a:rPr>
              <a:t>up to 39 TWh</a:t>
            </a:r>
            <a:r>
              <a:rPr lang="sl-SI"/>
              <a:t> of carbon free electric energy.</a:t>
            </a:r>
            <a:endParaRPr/>
          </a:p>
          <a:p>
            <a:pPr marL="0" lvl="0" indent="0" algn="l" rtl="0"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With only PV plants –&gt; 40 GW capacity</a:t>
            </a:r>
            <a:endParaRPr/>
          </a:p>
          <a:p>
            <a:pPr marL="0" lvl="0" indent="0" algn="l" rtl="0"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sl-SI"/>
              <a:t>Today‘s total electric energy generation in SLO is 12,5 TWh</a:t>
            </a:r>
            <a:endParaRPr/>
          </a:p>
          <a:p>
            <a:pPr marL="0" lvl="0" indent="0" algn="l" rtl="0"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/>
          </a:p>
        </p:txBody>
      </p:sp>
      <p:sp>
        <p:nvSpPr>
          <p:cNvPr id="134" name="Google Shape;134;p17"/>
          <p:cNvSpPr txBox="1"/>
          <p:nvPr/>
        </p:nvSpPr>
        <p:spPr>
          <a:xfrm>
            <a:off x="4860032" y="3964645"/>
            <a:ext cx="3291676" cy="323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Statistical Office of the Republic of Slovenia.</a:t>
            </a:r>
            <a:endParaRPr sz="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l-SI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 picture: Elektro Maribor, 2019.</a:t>
            </a:r>
            <a:endParaRPr/>
          </a:p>
        </p:txBody>
      </p:sp>
      <p:sp>
        <p:nvSpPr>
          <p:cNvPr id="135" name="Google Shape;135;p17"/>
          <p:cNvSpPr txBox="1"/>
          <p:nvPr/>
        </p:nvSpPr>
        <p:spPr>
          <a:xfrm>
            <a:off x="3995936" y="273916"/>
            <a:ext cx="3725128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sl-SI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Carbon neutral society</a:t>
            </a:r>
            <a:endParaRPr sz="2000" b="1">
              <a:solidFill>
                <a:srgbClr val="15996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6" name="Google Shape;13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6239" y="1491629"/>
            <a:ext cx="4140979" cy="24860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776</Words>
  <PresentationFormat>Bildschirmpräsentation (16:9)</PresentationFormat>
  <Paragraphs>85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Calibri</vt:lpstr>
      <vt:lpstr>Helvetica Neue</vt:lpstr>
      <vt:lpstr>Courier New</vt:lpstr>
      <vt:lpstr>Noto Sans Symbols</vt:lpstr>
      <vt:lpstr>Larissa</vt:lpstr>
      <vt:lpstr>Electricity Supply  &amp; Green Transition</vt:lpstr>
      <vt:lpstr>PowerPoint-Präsentation</vt:lpstr>
      <vt:lpstr>PowerPoint-Präsentation</vt:lpstr>
      <vt:lpstr>CO2 emissions in e-SMART partners countries</vt:lpstr>
      <vt:lpstr>Commitments about CO2 emissions in electric energy generation</vt:lpstr>
      <vt:lpstr>National commitments till 2025, 2030 &amp; 2050</vt:lpstr>
      <vt:lpstr>PowerPoint-Präsentation</vt:lpstr>
      <vt:lpstr>Carbon neutral society</vt:lpstr>
      <vt:lpstr>PowerPoint-Präsentation</vt:lpstr>
      <vt:lpstr>PowerPoint-Präsentation</vt:lpstr>
      <vt:lpstr>PowerPoint-Präsentation</vt:lpstr>
      <vt:lpstr>Carbon neutral society EROI of energy generation technology</vt:lpstr>
      <vt:lpstr>Whom to contact?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Supply  &amp; Green Transition</dc:title>
  <dcterms:modified xsi:type="dcterms:W3CDTF">2022-02-23T09:14:18Z</dcterms:modified>
</cp:coreProperties>
</file>