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Helvetica Neue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1" d="100"/>
          <a:sy n="121" d="100"/>
        </p:scale>
        <p:origin x="-346" y="-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039660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  <a:defRPr b="1">
                <a:solidFill>
                  <a:srgbClr val="15996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26559" y="400483"/>
            <a:ext cx="1960241" cy="659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n vsebina">
  <p:cSld name="Naslov in vsebina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  <a:defRPr b="1">
                <a:solidFill>
                  <a:srgbClr val="15996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457200" y="1419622"/>
            <a:ext cx="8229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Noto Sans Symbols"/>
              <a:buNone/>
              <a:defRPr sz="30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ourier New"/>
              <a:buChar char="o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cxnSp>
        <p:nvCxnSpPr>
          <p:cNvPr id="30" name="Google Shape;30;p4"/>
          <p:cNvCxnSpPr/>
          <p:nvPr/>
        </p:nvCxnSpPr>
        <p:spPr>
          <a:xfrm>
            <a:off x="3059832" y="1203598"/>
            <a:ext cx="5616624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457200" y="1419622"/>
            <a:ext cx="4038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o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4648200" y="1419622"/>
            <a:ext cx="4038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o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cxnSp>
        <p:nvCxnSpPr>
          <p:cNvPr id="38" name="Google Shape;38;p5"/>
          <p:cNvCxnSpPr/>
          <p:nvPr/>
        </p:nvCxnSpPr>
        <p:spPr>
          <a:xfrm>
            <a:off x="3059832" y="1203598"/>
            <a:ext cx="5616624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cxnSp>
        <p:nvCxnSpPr>
          <p:cNvPr id="44" name="Google Shape;44;p6"/>
          <p:cNvCxnSpPr/>
          <p:nvPr/>
        </p:nvCxnSpPr>
        <p:spPr>
          <a:xfrm>
            <a:off x="3059832" y="1203598"/>
            <a:ext cx="5616624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cxnSp>
        <p:nvCxnSpPr>
          <p:cNvPr id="49" name="Google Shape;49;p7"/>
          <p:cNvCxnSpPr/>
          <p:nvPr/>
        </p:nvCxnSpPr>
        <p:spPr>
          <a:xfrm>
            <a:off x="3059832" y="1203598"/>
            <a:ext cx="5616624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  <a:defRPr sz="3000" b="1" i="0" u="none" strike="noStrike" cap="none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419622"/>
            <a:ext cx="8229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Noto Sans Symbols"/>
              <a:buNone/>
              <a:defRPr sz="3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67544" y="195486"/>
            <a:ext cx="2476800" cy="119935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</a:pPr>
            <a:r>
              <a:rPr lang="en-US"/>
              <a:t>Electricity Distribution Network </a:t>
            </a:r>
            <a:br>
              <a:rPr lang="en-US"/>
            </a:br>
            <a:r>
              <a:rPr lang="en-US"/>
              <a:t>&amp; Green Transition</a:t>
            </a:r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rPr lang="en-US"/>
              <a:t>Elektro Ljubljana OVE Ltd.</a:t>
            </a:r>
            <a:endParaRPr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24/11/2021</a:t>
            </a:r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pic>
        <p:nvPicPr>
          <p:cNvPr id="58" name="Google Shape;58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P:\KB-Projekte\e-SMART\WP Communication\Activity A.C.1 Start-up activities\D.C.1.2 Logo\EU_flag\EU_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83918"/>
            <a:ext cx="979528" cy="65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/>
          <p:nvPr/>
        </p:nvSpPr>
        <p:spPr>
          <a:xfrm>
            <a:off x="3543300" y="0"/>
            <a:ext cx="5143500" cy="5143500"/>
          </a:xfrm>
          <a:custGeom>
            <a:avLst/>
            <a:gdLst/>
            <a:ahLst/>
            <a:cxnLst/>
            <a:rect l="l" t="t" r="r" b="b"/>
            <a:pathLst>
              <a:path w="10160000" h="10160000" extrusionOk="0">
                <a:moveTo>
                  <a:pt x="0" y="10160000"/>
                </a:moveTo>
                <a:lnTo>
                  <a:pt x="10160000" y="10160000"/>
                </a:lnTo>
                <a:lnTo>
                  <a:pt x="10160000" y="0"/>
                </a:lnTo>
                <a:lnTo>
                  <a:pt x="0" y="0"/>
                </a:lnTo>
                <a:lnTo>
                  <a:pt x="0" y="10160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1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														</a:t>
            </a:r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title"/>
          </p:nvPr>
        </p:nvSpPr>
        <p:spPr>
          <a:xfrm>
            <a:off x="485304" y="1437023"/>
            <a:ext cx="3003749" cy="622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400" rIns="0" bIns="0" anchor="ctr" anchorCtr="0">
            <a:spAutoFit/>
          </a:bodyPr>
          <a:lstStyle/>
          <a:p>
            <a:pPr marL="6423" marR="2571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/>
              <a:t>How DSO can contribute</a:t>
            </a:r>
            <a:endParaRPr/>
          </a:p>
        </p:txBody>
      </p:sp>
      <p:sp>
        <p:nvSpPr>
          <p:cNvPr id="140" name="Google Shape;140;p17"/>
          <p:cNvSpPr txBox="1"/>
          <p:nvPr/>
        </p:nvSpPr>
        <p:spPr>
          <a:xfrm>
            <a:off x="394247" y="2212444"/>
            <a:ext cx="2987084" cy="2250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40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Energy efficiency reduces emissions.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Losses reduction (I2R) is </a:t>
            </a:r>
            <a:r>
              <a:rPr lang="en-US" sz="1620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best contribution, distribution can give.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Very small potential limited with power quality.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RES have generally opposite effect. </a:t>
            </a:r>
            <a:endParaRPr/>
          </a:p>
        </p:txBody>
      </p:sp>
      <p:sp>
        <p:nvSpPr>
          <p:cNvPr id="141" name="Google Shape;141;p17"/>
          <p:cNvSpPr/>
          <p:nvPr/>
        </p:nvSpPr>
        <p:spPr>
          <a:xfrm>
            <a:off x="6023928" y="4803998"/>
            <a:ext cx="2220480" cy="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1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CEER report on power losses 2020</a:t>
            </a:r>
            <a:endParaRPr sz="91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79119" y="184064"/>
            <a:ext cx="3703320" cy="4626054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7"/>
          <p:cNvSpPr/>
          <p:nvPr/>
        </p:nvSpPr>
        <p:spPr>
          <a:xfrm>
            <a:off x="4842034" y="1600844"/>
            <a:ext cx="1388745" cy="17881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7"/>
          <p:cNvSpPr/>
          <p:nvPr/>
        </p:nvSpPr>
        <p:spPr>
          <a:xfrm>
            <a:off x="4842033" y="1347614"/>
            <a:ext cx="1388745" cy="17881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7"/>
          <p:cNvSpPr/>
          <p:nvPr/>
        </p:nvSpPr>
        <p:spPr>
          <a:xfrm>
            <a:off x="4880610" y="3897406"/>
            <a:ext cx="1080135" cy="17881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7"/>
          <p:cNvSpPr/>
          <p:nvPr/>
        </p:nvSpPr>
        <p:spPr>
          <a:xfrm>
            <a:off x="4842032" y="200805"/>
            <a:ext cx="1388745" cy="17881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Google Shape;147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7"/>
          <p:cNvSpPr/>
          <p:nvPr/>
        </p:nvSpPr>
        <p:spPr>
          <a:xfrm>
            <a:off x="3059832" y="1131590"/>
            <a:ext cx="483468" cy="152051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"/>
          <p:cNvSpPr/>
          <p:nvPr/>
        </p:nvSpPr>
        <p:spPr>
          <a:xfrm>
            <a:off x="3543300" y="0"/>
            <a:ext cx="5143500" cy="5143500"/>
          </a:xfrm>
          <a:custGeom>
            <a:avLst/>
            <a:gdLst/>
            <a:ahLst/>
            <a:cxnLst/>
            <a:rect l="l" t="t" r="r" b="b"/>
            <a:pathLst>
              <a:path w="10160000" h="10160000" extrusionOk="0">
                <a:moveTo>
                  <a:pt x="0" y="10160000"/>
                </a:moveTo>
                <a:lnTo>
                  <a:pt x="10160000" y="10160000"/>
                </a:lnTo>
                <a:lnTo>
                  <a:pt x="10160000" y="0"/>
                </a:lnTo>
                <a:lnTo>
                  <a:pt x="0" y="0"/>
                </a:lnTo>
                <a:lnTo>
                  <a:pt x="0" y="10160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1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														</a:t>
            </a:r>
            <a:endParaRPr/>
          </a:p>
        </p:txBody>
      </p:sp>
      <p:sp>
        <p:nvSpPr>
          <p:cNvPr id="155" name="Google Shape;155;p18"/>
          <p:cNvSpPr txBox="1">
            <a:spLocks noGrp="1"/>
          </p:cNvSpPr>
          <p:nvPr>
            <p:ph type="title"/>
          </p:nvPr>
        </p:nvSpPr>
        <p:spPr>
          <a:xfrm>
            <a:off x="625027" y="1658593"/>
            <a:ext cx="2465570" cy="622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400" rIns="0" bIns="0" anchor="ctr" anchorCtr="0">
            <a:spAutoFit/>
          </a:bodyPr>
          <a:lstStyle/>
          <a:p>
            <a:pPr marL="6423" marR="2571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/>
              <a:t>Power Quality parameters</a:t>
            </a:r>
            <a:endParaRPr/>
          </a:p>
        </p:txBody>
      </p:sp>
      <p:sp>
        <p:nvSpPr>
          <p:cNvPr id="156" name="Google Shape;156;p18"/>
          <p:cNvSpPr txBox="1"/>
          <p:nvPr/>
        </p:nvSpPr>
        <p:spPr>
          <a:xfrm>
            <a:off x="395536" y="2421473"/>
            <a:ext cx="2953917" cy="2593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40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14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Not only the shape and amplitude of voltage sinusoidal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2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Also interruptions in the power supply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2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Different influences on the grid!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2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Need of higher cap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14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7" name="Google Shape;157;p18"/>
          <p:cNvGrpSpPr/>
          <p:nvPr/>
        </p:nvGrpSpPr>
        <p:grpSpPr>
          <a:xfrm>
            <a:off x="4448706" y="121124"/>
            <a:ext cx="3928987" cy="4752594"/>
            <a:chOff x="7880851" y="249786"/>
            <a:chExt cx="7648387" cy="9677400"/>
          </a:xfrm>
        </p:grpSpPr>
        <p:pic>
          <p:nvPicPr>
            <p:cNvPr id="158" name="Google Shape;158;p1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880851" y="249786"/>
              <a:ext cx="7648387" cy="9677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9" name="Google Shape;159;p18"/>
            <p:cNvSpPr/>
            <p:nvPr/>
          </p:nvSpPr>
          <p:spPr>
            <a:xfrm>
              <a:off x="8120862" y="2820963"/>
              <a:ext cx="1863727" cy="718154"/>
            </a:xfrm>
            <a:prstGeom prst="ellipse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1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8"/>
            <p:cNvSpPr/>
            <p:nvPr/>
          </p:nvSpPr>
          <p:spPr>
            <a:xfrm>
              <a:off x="8261037" y="396197"/>
              <a:ext cx="1863727" cy="364116"/>
            </a:xfrm>
            <a:prstGeom prst="ellipse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1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8"/>
            <p:cNvSpPr/>
            <p:nvPr/>
          </p:nvSpPr>
          <p:spPr>
            <a:xfrm>
              <a:off x="7899400" y="8068684"/>
              <a:ext cx="5105400" cy="364116"/>
            </a:xfrm>
            <a:prstGeom prst="ellipse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1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2" name="Google Shape;162;p18"/>
          <p:cNvSpPr/>
          <p:nvPr/>
        </p:nvSpPr>
        <p:spPr>
          <a:xfrm>
            <a:off x="6516216" y="4859530"/>
            <a:ext cx="1991251" cy="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1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CEER benchmark report 2018</a:t>
            </a:r>
            <a:endParaRPr sz="91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8"/>
          <p:cNvSpPr/>
          <p:nvPr/>
        </p:nvSpPr>
        <p:spPr>
          <a:xfrm>
            <a:off x="4661024" y="2101814"/>
            <a:ext cx="957399" cy="17881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8"/>
          <p:cNvSpPr/>
          <p:nvPr/>
        </p:nvSpPr>
        <p:spPr>
          <a:xfrm>
            <a:off x="2987824" y="1131590"/>
            <a:ext cx="555476" cy="14401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9"/>
          <p:cNvSpPr/>
          <p:nvPr/>
        </p:nvSpPr>
        <p:spPr>
          <a:xfrm>
            <a:off x="3543300" y="0"/>
            <a:ext cx="5143500" cy="5143500"/>
          </a:xfrm>
          <a:custGeom>
            <a:avLst/>
            <a:gdLst/>
            <a:ahLst/>
            <a:cxnLst/>
            <a:rect l="l" t="t" r="r" b="b"/>
            <a:pathLst>
              <a:path w="10160000" h="10160000" extrusionOk="0">
                <a:moveTo>
                  <a:pt x="0" y="10160000"/>
                </a:moveTo>
                <a:lnTo>
                  <a:pt x="10160000" y="10160000"/>
                </a:lnTo>
                <a:lnTo>
                  <a:pt x="10160000" y="0"/>
                </a:lnTo>
                <a:lnTo>
                  <a:pt x="0" y="0"/>
                </a:lnTo>
                <a:lnTo>
                  <a:pt x="0" y="10160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1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														</a:t>
            </a:r>
            <a:endParaRPr/>
          </a:p>
        </p:txBody>
      </p:sp>
      <p:sp>
        <p:nvSpPr>
          <p:cNvPr id="172" name="Google Shape;172;p19"/>
          <p:cNvSpPr txBox="1">
            <a:spLocks noGrp="1"/>
          </p:cNvSpPr>
          <p:nvPr>
            <p:ph type="title"/>
          </p:nvPr>
        </p:nvSpPr>
        <p:spPr>
          <a:xfrm>
            <a:off x="485913" y="1419622"/>
            <a:ext cx="2573919" cy="622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400" rIns="0" bIns="0" anchor="ctr" anchorCtr="0">
            <a:spAutoFit/>
          </a:bodyPr>
          <a:lstStyle/>
          <a:p>
            <a:pPr marL="6423" marR="2571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/>
              <a:t>Network construction</a:t>
            </a:r>
            <a:endParaRPr/>
          </a:p>
        </p:txBody>
      </p:sp>
      <p:sp>
        <p:nvSpPr>
          <p:cNvPr id="173" name="Google Shape;173;p19"/>
          <p:cNvSpPr txBox="1"/>
          <p:nvPr/>
        </p:nvSpPr>
        <p:spPr>
          <a:xfrm>
            <a:off x="395536" y="2232514"/>
            <a:ext cx="2991872" cy="2499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40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The most efficient way to robust network? Underground cables!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2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No smart solution is more effective!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2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DSO-s need support to bring the network underground and essentially increase capacity.</a:t>
            </a:r>
            <a:endParaRPr/>
          </a:p>
        </p:txBody>
      </p:sp>
      <p:pic>
        <p:nvPicPr>
          <p:cNvPr id="174" name="Google Shape;17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4614" y="56392"/>
            <a:ext cx="3660872" cy="3063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28722" y="3099889"/>
            <a:ext cx="3972656" cy="1980637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9"/>
          <p:cNvSpPr/>
          <p:nvPr/>
        </p:nvSpPr>
        <p:spPr>
          <a:xfrm>
            <a:off x="6754207" y="1155359"/>
            <a:ext cx="308610" cy="145757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9"/>
          <p:cNvSpPr/>
          <p:nvPr/>
        </p:nvSpPr>
        <p:spPr>
          <a:xfrm>
            <a:off x="6925151" y="642938"/>
            <a:ext cx="308610" cy="145757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9"/>
          <p:cNvSpPr/>
          <p:nvPr/>
        </p:nvSpPr>
        <p:spPr>
          <a:xfrm>
            <a:off x="5574983" y="1954530"/>
            <a:ext cx="308610" cy="145757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9"/>
          <p:cNvSpPr/>
          <p:nvPr/>
        </p:nvSpPr>
        <p:spPr>
          <a:xfrm>
            <a:off x="5265083" y="3192444"/>
            <a:ext cx="186921" cy="1647421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9"/>
          <p:cNvSpPr/>
          <p:nvPr/>
        </p:nvSpPr>
        <p:spPr>
          <a:xfrm>
            <a:off x="4873852" y="3192444"/>
            <a:ext cx="186921" cy="1647421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19"/>
          <p:cNvSpPr/>
          <p:nvPr/>
        </p:nvSpPr>
        <p:spPr>
          <a:xfrm>
            <a:off x="6389095" y="3960495"/>
            <a:ext cx="186921" cy="913223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9"/>
          <p:cNvSpPr/>
          <p:nvPr/>
        </p:nvSpPr>
        <p:spPr>
          <a:xfrm>
            <a:off x="6976925" y="2966006"/>
            <a:ext cx="1951175" cy="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1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Souce: CEER benchmark report 2018</a:t>
            </a:r>
            <a:endParaRPr sz="91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9"/>
          <p:cNvSpPr/>
          <p:nvPr/>
        </p:nvSpPr>
        <p:spPr>
          <a:xfrm>
            <a:off x="5420678" y="1536341"/>
            <a:ext cx="735498" cy="145757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19"/>
          <p:cNvSpPr/>
          <p:nvPr/>
        </p:nvSpPr>
        <p:spPr>
          <a:xfrm>
            <a:off x="5654396" y="3795886"/>
            <a:ext cx="343468" cy="1147674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1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5" name="Google Shape;185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9"/>
          <p:cNvSpPr/>
          <p:nvPr/>
        </p:nvSpPr>
        <p:spPr>
          <a:xfrm>
            <a:off x="3059832" y="1155359"/>
            <a:ext cx="483468" cy="7341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0"/>
          <p:cNvSpPr txBox="1">
            <a:spLocks noGrp="1"/>
          </p:cNvSpPr>
          <p:nvPr>
            <p:ph type="title"/>
          </p:nvPr>
        </p:nvSpPr>
        <p:spPr>
          <a:xfrm>
            <a:off x="3059832" y="205979"/>
            <a:ext cx="56269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3000"/>
              <a:buFont typeface="Helvetica Neue"/>
              <a:buNone/>
            </a:pPr>
            <a:r>
              <a:rPr lang="en-US"/>
              <a:t>Whom to contact?</a:t>
            </a:r>
            <a:endParaRPr/>
          </a:p>
        </p:txBody>
      </p:sp>
      <p:sp>
        <p:nvSpPr>
          <p:cNvPr id="192" name="Google Shape;192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Date 24/11/2021</a:t>
            </a:r>
            <a:endParaRPr/>
          </a:p>
        </p:txBody>
      </p:sp>
      <p:sp>
        <p:nvSpPr>
          <p:cNvPr id="193" name="Google Shape;193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194" name="Google Shape;194;p20"/>
          <p:cNvSpPr txBox="1">
            <a:spLocks noGrp="1"/>
          </p:cNvSpPr>
          <p:nvPr>
            <p:ph type="body" idx="1"/>
          </p:nvPr>
        </p:nvSpPr>
        <p:spPr>
          <a:xfrm>
            <a:off x="446887" y="1491630"/>
            <a:ext cx="8229600" cy="31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None/>
            </a:pPr>
            <a:r>
              <a:rPr lang="en-US"/>
              <a:t>For more information, please contact</a:t>
            </a:r>
            <a:endParaRPr/>
          </a:p>
          <a:p>
            <a:pPr marL="0" lvl="0" indent="0" algn="r" rtl="0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3000"/>
              <a:buNone/>
            </a:pPr>
            <a:endParaRPr/>
          </a:p>
          <a:p>
            <a:pPr marL="0" lvl="0" indent="0" algn="r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n-US" sz="2400"/>
              <a:t>Damjan Kresal</a:t>
            </a:r>
            <a:endParaRPr sz="2400"/>
          </a:p>
          <a:p>
            <a:pPr marL="0" lvl="0" indent="0" algn="r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n-US" sz="2400"/>
              <a:t>Elektro Ljubljana OVE Ltd.</a:t>
            </a:r>
            <a:endParaRPr/>
          </a:p>
          <a:p>
            <a:pPr marL="0" lvl="0" indent="0" algn="r" rtl="0">
              <a:spcBef>
                <a:spcPts val="480"/>
              </a:spcBef>
              <a:spcAft>
                <a:spcPts val="0"/>
              </a:spcAft>
              <a:buClr>
                <a:srgbClr val="159961"/>
              </a:buClr>
              <a:buSzPts val="2400"/>
              <a:buNone/>
            </a:pPr>
            <a:r>
              <a:rPr lang="en-US" sz="2400">
                <a:solidFill>
                  <a:srgbClr val="159961"/>
                </a:solidFill>
              </a:rPr>
              <a:t>damjan.kresal@el-ove.si</a:t>
            </a:r>
            <a:r>
              <a:rPr lang="en-US" sz="2400"/>
              <a:t>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>
            <a:spLocks noGrp="1"/>
          </p:cNvSpPr>
          <p:nvPr>
            <p:ph type="title" idx="4294967295"/>
          </p:nvPr>
        </p:nvSpPr>
        <p:spPr>
          <a:xfrm>
            <a:off x="3129447" y="568775"/>
            <a:ext cx="5261389" cy="41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ct val="100000"/>
              <a:buFont typeface="Helvetica Neue"/>
              <a:buNone/>
            </a:pPr>
            <a:r>
              <a:rPr lang="en-US" sz="2000"/>
              <a:t>Electricity consumption growth expectations</a:t>
            </a: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4294967295"/>
          </p:nvPr>
        </p:nvSpPr>
        <p:spPr>
          <a:xfrm>
            <a:off x="447213" y="1414784"/>
            <a:ext cx="3282271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National Energy and Climate Plan (NECP = NEPN) estimates 70% increase in electric power generation till 2050.</a:t>
            </a:r>
            <a:endParaRPr/>
          </a:p>
          <a:p>
            <a:pPr marL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  <a:p>
            <a:pPr marL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Todays primary energy supply of Slovenia is at the level of 70 TWh.</a:t>
            </a:r>
            <a:endParaRPr/>
          </a:p>
          <a:p>
            <a:pPr marL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  <a:p>
            <a:pPr marL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If we don‘t implement totally new technologies not known yet, increase in electricity demand will be much higher. </a:t>
            </a:r>
            <a:endParaRPr/>
          </a:p>
          <a:p>
            <a:pPr marL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  <a:p>
            <a:pPr marL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To become CO2 neutral society, estimation of needed green electricity generation goes up to almost 40 TWh (double the values from NECP)</a:t>
            </a:r>
            <a:endParaRPr/>
          </a:p>
          <a:p>
            <a:pPr marL="0" lvl="0" indent="0" algn="l" rtl="0">
              <a:spcBef>
                <a:spcPts val="285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</p:txBody>
      </p:sp>
      <p:sp>
        <p:nvSpPr>
          <p:cNvPr id="65" name="Google Shape;65;p9"/>
          <p:cNvSpPr txBox="1"/>
          <p:nvPr/>
        </p:nvSpPr>
        <p:spPr>
          <a:xfrm>
            <a:off x="6000315" y="4249898"/>
            <a:ext cx="2028069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NEPN, MZI 2020</a:t>
            </a:r>
            <a:endParaRPr/>
          </a:p>
        </p:txBody>
      </p:sp>
      <p:pic>
        <p:nvPicPr>
          <p:cNvPr id="66" name="Google Shape;6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4172" y="437195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12378" y="1024871"/>
            <a:ext cx="4504038" cy="32250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>
            <a:spLocks noGrp="1"/>
          </p:cNvSpPr>
          <p:nvPr>
            <p:ph type="body" idx="4294967295"/>
          </p:nvPr>
        </p:nvSpPr>
        <p:spPr>
          <a:xfrm>
            <a:off x="511920" y="1468486"/>
            <a:ext cx="8136904" cy="340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By 2050 in SLO 40 GW mostly distributed generation capacity is expected while today‘s total electric energy generation capacity is about 3 GW.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RES mostly connected to the distribution network, where today only about 0,4 GW is connected.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Distribution of 40 TWh of energy instead of today‘s 12,5 TWh.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In ideal case minimum needed increase in network capacity is 250-300%, but probably close to 400%.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With today‘s investment, we increase network capacity by 1,5 – 3 % / year -&gt; could take up to 100 years.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Increase of investment for at least 300% is needed.</a:t>
            </a:r>
            <a:endParaRPr/>
          </a:p>
        </p:txBody>
      </p:sp>
      <p:sp>
        <p:nvSpPr>
          <p:cNvPr id="73" name="Google Shape;73;p10"/>
          <p:cNvSpPr txBox="1"/>
          <p:nvPr/>
        </p:nvSpPr>
        <p:spPr>
          <a:xfrm>
            <a:off x="3131840" y="273916"/>
            <a:ext cx="5688632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ct val="100000"/>
              <a:buFont typeface="Helvetica Neue"/>
              <a:buNone/>
            </a:pPr>
            <a:r>
              <a:rPr lang="en-US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CO2 neutrality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ct val="100000"/>
              <a:buFont typeface="Helvetica Neue"/>
              <a:buNone/>
            </a:pPr>
            <a:r>
              <a:rPr lang="en-US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Impact on Electric Energy Distribution Network</a:t>
            </a:r>
            <a:endParaRPr/>
          </a:p>
        </p:txBody>
      </p:sp>
      <p:pic>
        <p:nvPicPr>
          <p:cNvPr id="74" name="Google Shape;74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title" idx="4294967295"/>
          </p:nvPr>
        </p:nvSpPr>
        <p:spPr>
          <a:xfrm>
            <a:off x="3129447" y="568775"/>
            <a:ext cx="5261389" cy="41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/>
              <a:t>EU estimates </a:t>
            </a:r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body" idx="4294967295"/>
          </p:nvPr>
        </p:nvSpPr>
        <p:spPr>
          <a:xfrm>
            <a:off x="469819" y="1563638"/>
            <a:ext cx="5001597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Power Barometer (Eurelectric) estimates the investment needs into the distribution network to double from 33,5 billion EUR/year to 60 during 2021-2030.</a:t>
            </a:r>
            <a:endParaRPr/>
          </a:p>
          <a:p>
            <a:pPr marL="0" lvl="0" indent="0" algn="l" rtl="0">
              <a:spcBef>
                <a:spcPts val="33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EU commission estimates these needs to 60 to 110 billion EUR/year (200 - almost 400%).</a:t>
            </a:r>
            <a:endParaRPr/>
          </a:p>
          <a:p>
            <a:pPr marL="0" lvl="0" indent="0" algn="l" rtl="0">
              <a:spcBef>
                <a:spcPts val="33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Our estimates are at 350%.</a:t>
            </a:r>
            <a:endParaRPr/>
          </a:p>
          <a:p>
            <a:pPr marL="0" lvl="0" indent="0" algn="l" rtl="0">
              <a:spcBef>
                <a:spcPts val="33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Imagine influence on network tariffs and costs for EE and consequentially competitiveness of EU economy.  </a:t>
            </a:r>
            <a:endParaRPr/>
          </a:p>
          <a:p>
            <a:pPr marL="0" lvl="0" indent="0" algn="l" rtl="0">
              <a:spcBef>
                <a:spcPts val="33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Where to find founds and human resources?</a:t>
            </a:r>
            <a:endParaRPr/>
          </a:p>
          <a:p>
            <a:pPr marL="0" lvl="0" indent="0" algn="l" rtl="0">
              <a:spcBef>
                <a:spcPts val="33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Distribution network needs all possible support to follow these trends and overcome all bottlenecks on that way.</a:t>
            </a:r>
            <a:endParaRPr/>
          </a:p>
          <a:p>
            <a:pPr marL="0" lvl="0" indent="0" algn="l" rtl="0">
              <a:spcBef>
                <a:spcPts val="33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</p:txBody>
      </p:sp>
      <p:sp>
        <p:nvSpPr>
          <p:cNvPr id="81" name="Google Shape;81;p11"/>
          <p:cNvSpPr txBox="1"/>
          <p:nvPr/>
        </p:nvSpPr>
        <p:spPr>
          <a:xfrm>
            <a:off x="5609377" y="3370277"/>
            <a:ext cx="3136169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Power Barometer, Eurelectric, 2019.</a:t>
            </a:r>
            <a:endParaRPr/>
          </a:p>
        </p:txBody>
      </p:sp>
      <p:pic>
        <p:nvPicPr>
          <p:cNvPr id="82" name="Google Shape;82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44966" y="1563638"/>
            <a:ext cx="3200580" cy="183924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1"/>
          <p:cNvSpPr/>
          <p:nvPr/>
        </p:nvSpPr>
        <p:spPr>
          <a:xfrm>
            <a:off x="5605120" y="3752250"/>
            <a:ext cx="342626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i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EU commission estimate need to increase investments in electric power networks in Slovenia from 150 to 170 M EUR (DSO and TSO) to 240 to 450 M EUR each year. </a:t>
            </a:r>
            <a:endParaRPr/>
          </a:p>
        </p:txBody>
      </p:sp>
      <p:pic>
        <p:nvPicPr>
          <p:cNvPr id="84" name="Google Shape;84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>
            <a:spLocks noGrp="1"/>
          </p:cNvSpPr>
          <p:nvPr>
            <p:ph type="body" idx="4294967295"/>
          </p:nvPr>
        </p:nvSpPr>
        <p:spPr>
          <a:xfrm>
            <a:off x="506460" y="1419622"/>
            <a:ext cx="478562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 sz="2250"/>
              <a:t>Most strategies of sustainable development relays on electrification of heating. </a:t>
            </a:r>
            <a:endParaRPr/>
          </a:p>
          <a:p>
            <a:pPr marL="0" lvl="0" indent="0" algn="l" rtl="0">
              <a:spcBef>
                <a:spcPts val="382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 sz="2250"/>
              <a:t>At EU level, already by 2030 four (4) times more heat pumps is estimated, then now.</a:t>
            </a:r>
            <a:endParaRPr/>
          </a:p>
          <a:p>
            <a:pPr marL="0" lvl="0" indent="0" algn="l" rtl="0">
              <a:spcBef>
                <a:spcPts val="382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 sz="2250"/>
              <a:t>In SLO number of heat pumps rises very quickly. </a:t>
            </a:r>
            <a:endParaRPr/>
          </a:p>
          <a:p>
            <a:pPr marL="0" lvl="0" indent="0" algn="l" rtl="0">
              <a:spcBef>
                <a:spcPts val="382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 sz="2250"/>
              <a:t>Their total electric capacity is already over 270 MW (13% of peak load of the country).</a:t>
            </a:r>
            <a:endParaRPr/>
          </a:p>
          <a:p>
            <a:pPr marL="0" lvl="0" indent="0" algn="l" rtl="0">
              <a:spcBef>
                <a:spcPts val="382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 sz="2250"/>
              <a:t>Estimated number of heat pumps for 2030 is 200.000 with total loading of additional 950 MW. </a:t>
            </a:r>
            <a:endParaRPr/>
          </a:p>
        </p:txBody>
      </p:sp>
      <p:sp>
        <p:nvSpPr>
          <p:cNvPr id="90" name="Google Shape;90;p12"/>
          <p:cNvSpPr txBox="1"/>
          <p:nvPr/>
        </p:nvSpPr>
        <p:spPr>
          <a:xfrm>
            <a:off x="5414269" y="4011910"/>
            <a:ext cx="3652799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i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In 2019 number of heat pumps increased for 53 %. Istalled capacity rised for 67 MW.</a:t>
            </a:r>
            <a:endParaRPr/>
          </a:p>
        </p:txBody>
      </p:sp>
      <p:sp>
        <p:nvSpPr>
          <p:cNvPr id="91" name="Google Shape;91;p12"/>
          <p:cNvSpPr txBox="1"/>
          <p:nvPr/>
        </p:nvSpPr>
        <p:spPr>
          <a:xfrm>
            <a:off x="6152417" y="3723878"/>
            <a:ext cx="2752895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Eco fund. Picture: Elektro Maribor, 2020.</a:t>
            </a:r>
            <a:endParaRPr/>
          </a:p>
        </p:txBody>
      </p:sp>
      <p:sp>
        <p:nvSpPr>
          <p:cNvPr id="92" name="Google Shape;92;p12"/>
          <p:cNvSpPr txBox="1"/>
          <p:nvPr/>
        </p:nvSpPr>
        <p:spPr>
          <a:xfrm>
            <a:off x="2843808" y="273916"/>
            <a:ext cx="6048672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Causes of demand increase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Electric heating with Heat Pumps</a:t>
            </a:r>
            <a:endParaRPr/>
          </a:p>
        </p:txBody>
      </p:sp>
      <p:pic>
        <p:nvPicPr>
          <p:cNvPr id="93" name="Google Shape;9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92080" y="1359074"/>
            <a:ext cx="3721765" cy="2364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>
            <a:spLocks noGrp="1"/>
          </p:cNvSpPr>
          <p:nvPr>
            <p:ph type="body" idx="4294967295"/>
          </p:nvPr>
        </p:nvSpPr>
        <p:spPr>
          <a:xfrm>
            <a:off x="467544" y="1525562"/>
            <a:ext cx="504056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en-US" sz="2000"/>
              <a:t>National goal of transport electrification is set to 200.000 EVs in 2030: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200.000 EVs will increase peak loading of the distribution network for 400 MW, if done in today‘s manner 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20% of todays peak power.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ts val="2100"/>
              <a:buNone/>
            </a:pPr>
            <a:r>
              <a:rPr lang="en-US" sz="2100"/>
              <a:t>1.000.000 cars by 2050 -&gt; ?? MW</a:t>
            </a:r>
            <a:endParaRPr/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rgbClr val="3F3F3F"/>
              </a:buClr>
              <a:buSzPts val="2100"/>
              <a:buNone/>
            </a:pPr>
            <a:r>
              <a:rPr lang="en-US" sz="2100"/>
              <a:t>Transport of goods, air transport, sea/water ways transport -&gt; MW</a:t>
            </a:r>
            <a:endParaRPr/>
          </a:p>
        </p:txBody>
      </p:sp>
      <p:sp>
        <p:nvSpPr>
          <p:cNvPr id="100" name="Google Shape;100;p13"/>
          <p:cNvSpPr txBox="1"/>
          <p:nvPr/>
        </p:nvSpPr>
        <p:spPr>
          <a:xfrm>
            <a:off x="1146564" y="4627484"/>
            <a:ext cx="3075956" cy="3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The impact of mass electrification of passenger traffic and heating on the development of the distribution network , EIMV, 2018.</a:t>
            </a:r>
            <a:endParaRPr/>
          </a:p>
        </p:txBody>
      </p:sp>
      <p:sp>
        <p:nvSpPr>
          <p:cNvPr id="101" name="Google Shape;101;p13"/>
          <p:cNvSpPr txBox="1"/>
          <p:nvPr/>
        </p:nvSpPr>
        <p:spPr>
          <a:xfrm>
            <a:off x="5868144" y="1541958"/>
            <a:ext cx="2664296" cy="1338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i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In 2020 less than 1000 electric cars (BV) were sold in Slovenia.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 i="1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i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To reach 2030 target, 20.000 should be sold every year.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 i="1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3"/>
          <p:cNvSpPr txBox="1"/>
          <p:nvPr/>
        </p:nvSpPr>
        <p:spPr>
          <a:xfrm>
            <a:off x="2843808" y="273916"/>
            <a:ext cx="6048672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Causes of demand increase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– mobility</a:t>
            </a:r>
            <a:endParaRPr/>
          </a:p>
        </p:txBody>
      </p:sp>
      <p:pic>
        <p:nvPicPr>
          <p:cNvPr id="103" name="Google Shape;103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>
            <a:spLocks noGrp="1"/>
          </p:cNvSpPr>
          <p:nvPr>
            <p:ph type="body" idx="1"/>
          </p:nvPr>
        </p:nvSpPr>
        <p:spPr>
          <a:xfrm>
            <a:off x="493480" y="1419622"/>
            <a:ext cx="3672408" cy="4050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F0A2C"/>
              </a:buClr>
              <a:buSzPts val="1600"/>
              <a:buNone/>
            </a:pPr>
            <a:r>
              <a:rPr lang="en-US" sz="1600">
                <a:solidFill>
                  <a:srgbClr val="3F3F3F"/>
                </a:solidFill>
              </a:rPr>
              <a:t>Experiences show, that RES do not decreas</a:t>
            </a:r>
            <a:r>
              <a:rPr lang="en-US" sz="1600"/>
              <a:t>e network loading, but increase it.</a:t>
            </a:r>
            <a:endParaRPr sz="1600">
              <a:solidFill>
                <a:srgbClr val="3F3F3F"/>
              </a:solidFill>
            </a:endParaRPr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CF0A2C"/>
              </a:buClr>
              <a:buSzPts val="1600"/>
              <a:buNone/>
            </a:pPr>
            <a:endParaRPr sz="1600">
              <a:solidFill>
                <a:srgbClr val="3F3F3F"/>
              </a:solidFill>
            </a:endParaRPr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CF0A2C"/>
              </a:buClr>
              <a:buSzPts val="1600"/>
              <a:buNone/>
            </a:pPr>
            <a:r>
              <a:rPr lang="en-US" sz="1600">
                <a:solidFill>
                  <a:srgbClr val="3F3F3F"/>
                </a:solidFill>
              </a:rPr>
              <a:t>PV generation does not correspond to the power needs in time.</a:t>
            </a:r>
            <a:endParaRPr/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CF0A2C"/>
              </a:buClr>
              <a:buSzPts val="1600"/>
              <a:buNone/>
            </a:pPr>
            <a:endParaRPr sz="1600">
              <a:solidFill>
                <a:srgbClr val="3F3F3F"/>
              </a:solidFill>
            </a:endParaRPr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CF0A2C"/>
              </a:buClr>
              <a:buSzPts val="1600"/>
              <a:buNone/>
            </a:pPr>
            <a:r>
              <a:rPr lang="en-US" sz="1600">
                <a:solidFill>
                  <a:srgbClr val="3F3F3F"/>
                </a:solidFill>
              </a:rPr>
              <a:t>In 2020, 370 MW PV sources installed generated 0,29 TWh – we are on 0,75% way to carbon neutrality.</a:t>
            </a:r>
            <a:endParaRPr/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CF0A2C"/>
              </a:buClr>
              <a:buSzPts val="1600"/>
              <a:buNone/>
            </a:pPr>
            <a:endParaRPr sz="1600">
              <a:solidFill>
                <a:srgbClr val="3F3F3F"/>
              </a:solidFill>
            </a:endParaRPr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CF0A2C"/>
              </a:buClr>
              <a:buSzPts val="1600"/>
              <a:buNone/>
            </a:pPr>
            <a:r>
              <a:rPr lang="en-US" sz="1600">
                <a:solidFill>
                  <a:srgbClr val="3F3F3F"/>
                </a:solidFill>
              </a:rPr>
              <a:t>To reach 2030 RES </a:t>
            </a:r>
            <a:r>
              <a:rPr lang="en-US" sz="1600"/>
              <a:t>targets, we need to increase construction intensity  by 10x</a:t>
            </a:r>
            <a:r>
              <a:rPr lang="en-US" sz="1600">
                <a:solidFill>
                  <a:srgbClr val="3F3F3F"/>
                </a:solidFill>
              </a:rPr>
              <a:t>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rgbClr val="CF0A2C"/>
              </a:buClr>
              <a:buSzPts val="3000"/>
              <a:buNone/>
            </a:pPr>
            <a:endParaRPr>
              <a:solidFill>
                <a:srgbClr val="3F3F3F"/>
              </a:solidFill>
            </a:endParaRPr>
          </a:p>
        </p:txBody>
      </p:sp>
      <p:pic>
        <p:nvPicPr>
          <p:cNvPr id="109" name="Google Shape;10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39952" y="1176445"/>
            <a:ext cx="4896544" cy="333745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4"/>
          <p:cNvSpPr txBox="1"/>
          <p:nvPr/>
        </p:nvSpPr>
        <p:spPr>
          <a:xfrm>
            <a:off x="4355976" y="4452233"/>
            <a:ext cx="2752895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Elektro Ljubljana (2016 – 2020)</a:t>
            </a:r>
            <a:endParaRPr/>
          </a:p>
        </p:txBody>
      </p:sp>
      <p:sp>
        <p:nvSpPr>
          <p:cNvPr id="111" name="Google Shape;111;p14"/>
          <p:cNvSpPr txBox="1"/>
          <p:nvPr/>
        </p:nvSpPr>
        <p:spPr>
          <a:xfrm>
            <a:off x="2843808" y="273916"/>
            <a:ext cx="6048672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Causes of demand increase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 integration</a:t>
            </a:r>
            <a:endParaRPr/>
          </a:p>
        </p:txBody>
      </p:sp>
      <p:pic>
        <p:nvPicPr>
          <p:cNvPr id="112" name="Google Shape;112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4"/>
          <p:cNvSpPr/>
          <p:nvPr/>
        </p:nvSpPr>
        <p:spPr>
          <a:xfrm>
            <a:off x="3059832" y="1176445"/>
            <a:ext cx="1106056" cy="4571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 txBox="1">
            <a:spLocks noGrp="1"/>
          </p:cNvSpPr>
          <p:nvPr>
            <p:ph type="body" idx="4294967295"/>
          </p:nvPr>
        </p:nvSpPr>
        <p:spPr>
          <a:xfrm>
            <a:off x="285144" y="1399208"/>
            <a:ext cx="5153636" cy="3528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180000" lvl="1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Simplify building permit procedures and decrease associated costs     (network improvement is precondition for carbon neutral society and supposed to be in public interest! – is it?)</a:t>
            </a:r>
            <a:endParaRPr/>
          </a:p>
          <a:p>
            <a:pPr marL="180000" lvl="1" indent="0" algn="l" rtl="0">
              <a:spcBef>
                <a:spcPts val="336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  <a:p>
            <a:pPr marL="180000" lvl="1" indent="0" algn="l" rtl="0">
              <a:spcBef>
                <a:spcPts val="336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Adapt regulation to be stimulative for the network owners to improve the system</a:t>
            </a:r>
            <a:endParaRPr/>
          </a:p>
          <a:p>
            <a:pPr marL="180000" lvl="1" indent="0" algn="l" rtl="0">
              <a:spcBef>
                <a:spcPts val="336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  <a:p>
            <a:pPr marL="180000" lvl="1" indent="0" algn="l" rtl="0">
              <a:spcBef>
                <a:spcPts val="336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Coordinate spatial planning with actual state of distribution network and most effective possibilities for development</a:t>
            </a:r>
            <a:endParaRPr/>
          </a:p>
          <a:p>
            <a:pPr marL="180000" lvl="1" indent="0" algn="l" rtl="0">
              <a:spcBef>
                <a:spcPts val="336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/>
          </a:p>
          <a:p>
            <a:pPr marL="180000" lvl="1" indent="0" algn="l" rtl="0">
              <a:spcBef>
                <a:spcPts val="336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Make also Renewable Energy Source operators to take share in responsibility for power quality parameters in the network </a:t>
            </a:r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6012160" y="4155926"/>
            <a:ext cx="332928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Slovenian DSO-s 2019. Picture: Elektro Maribor, 2020.</a:t>
            </a:r>
            <a:endParaRPr/>
          </a:p>
        </p:txBody>
      </p:sp>
      <p:sp>
        <p:nvSpPr>
          <p:cNvPr id="120" name="Google Shape;120;p15"/>
          <p:cNvSpPr txBox="1"/>
          <p:nvPr/>
        </p:nvSpPr>
        <p:spPr>
          <a:xfrm>
            <a:off x="2843808" y="273916"/>
            <a:ext cx="6048672" cy="82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59961"/>
              </a:buClr>
              <a:buSzPts val="2000"/>
              <a:buFont typeface="Helvetica Neue"/>
              <a:buNone/>
            </a:pPr>
            <a:r>
              <a:rPr lang="en-US" sz="2000" b="1">
                <a:solidFill>
                  <a:srgbClr val="15996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to support faster Electric Energy Distribution Network development</a:t>
            </a:r>
            <a:endParaRPr/>
          </a:p>
        </p:txBody>
      </p:sp>
      <p:pic>
        <p:nvPicPr>
          <p:cNvPr id="121" name="Google Shape;12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36096" y="1439736"/>
            <a:ext cx="3628129" cy="2916578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5"/>
          <p:cNvSpPr txBox="1"/>
          <p:nvPr/>
        </p:nvSpPr>
        <p:spPr>
          <a:xfrm>
            <a:off x="5436096" y="4551281"/>
            <a:ext cx="274627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Slovenian DSO-s 2019. Picture: Elektro Maribor, 2020.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059832" y="245328"/>
            <a:ext cx="583264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5198" lvl="0" indent="0" algn="ctr" rtl="0">
              <a:spcBef>
                <a:spcPts val="0"/>
              </a:spcBef>
              <a:spcAft>
                <a:spcPts val="0"/>
              </a:spcAft>
              <a:buClr>
                <a:srgbClr val="4AB3CD"/>
              </a:buClr>
              <a:buSzPts val="3000"/>
              <a:buFont typeface="Helvetica Neue"/>
              <a:buNone/>
            </a:pPr>
            <a:r>
              <a:rPr lang="en-US">
                <a:solidFill>
                  <a:srgbClr val="4AB3CD"/>
                </a:solidFill>
              </a:rPr>
              <a:t> </a:t>
            </a:r>
            <a:r>
              <a:rPr lang="en-US" sz="2000"/>
              <a:t>Problems in getting construction permits SLO example -NATURA 2000</a:t>
            </a: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360163" y="1571182"/>
            <a:ext cx="3792571" cy="3086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698" marR="0" lvl="0" indent="-280698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There are </a:t>
            </a:r>
            <a:r>
              <a:rPr lang="en-US" sz="16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355 protected areas in the frame NATURA 2000 </a:t>
            </a:r>
            <a:r>
              <a:rPr lang="en-US"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 Slovenia</a:t>
            </a:r>
            <a:endParaRPr/>
          </a:p>
          <a:p>
            <a:pPr marL="280698" marR="0" lvl="0" indent="-280698" algn="l" rtl="0">
              <a:lnSpc>
                <a:spcPct val="107000"/>
              </a:lnSpc>
              <a:spcBef>
                <a:spcPts val="327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These areas are covering 37,46 % of the surface of entire country of Slovenia</a:t>
            </a:r>
            <a:endParaRPr/>
          </a:p>
          <a:p>
            <a:pPr marL="280698" marR="0" lvl="0" indent="-280698" algn="l" rtl="0">
              <a:lnSpc>
                <a:spcPct val="107000"/>
              </a:lnSpc>
              <a:spcBef>
                <a:spcPts val="327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Due to complicated procedures, considerable parts of project costs are spent only to get permission to build.</a:t>
            </a:r>
            <a:endParaRPr/>
          </a:p>
          <a:p>
            <a:pPr marL="280698" marR="0" lvl="0" indent="-280698" algn="l" rtl="0">
              <a:lnSpc>
                <a:spcPct val="107000"/>
              </a:lnSpc>
              <a:spcBef>
                <a:spcPts val="327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Procedures take up to 10 years</a:t>
            </a:r>
            <a:endParaRPr/>
          </a:p>
        </p:txBody>
      </p:sp>
      <p:pic>
        <p:nvPicPr>
          <p:cNvPr id="130" name="Google Shape;130;p16" descr="http://www.natura2000.si/fileadmin/_processed_/e/e/csm_Karta_N2K_2018_f0edba9ff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52734" y="1571182"/>
            <a:ext cx="4167413" cy="2944783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6"/>
          <p:cNvSpPr/>
          <p:nvPr/>
        </p:nvSpPr>
        <p:spPr>
          <a:xfrm>
            <a:off x="6444208" y="4443958"/>
            <a:ext cx="2083641" cy="243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82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http://www.natura2000.si</a:t>
            </a:r>
            <a:endParaRPr sz="98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975</Words>
  <PresentationFormat>Bildschirmpräsentation (16:9)</PresentationFormat>
  <Paragraphs>200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Noto Sans Symbols</vt:lpstr>
      <vt:lpstr>Helvetica Neue</vt:lpstr>
      <vt:lpstr>Larissa</vt:lpstr>
      <vt:lpstr>Electricity Distribution Network  &amp; Green Transition</vt:lpstr>
      <vt:lpstr>Electricity consumption growth expectations</vt:lpstr>
      <vt:lpstr>PowerPoint-Präsentation</vt:lpstr>
      <vt:lpstr>EU estimates </vt:lpstr>
      <vt:lpstr>PowerPoint-Präsentation</vt:lpstr>
      <vt:lpstr>PowerPoint-Präsentation</vt:lpstr>
      <vt:lpstr>PowerPoint-Präsentation</vt:lpstr>
      <vt:lpstr>PowerPoint-Präsentation</vt:lpstr>
      <vt:lpstr> Problems in getting construction permits SLO example -NATURA 2000</vt:lpstr>
      <vt:lpstr>How DSO can contribute</vt:lpstr>
      <vt:lpstr>Power Quality parameters</vt:lpstr>
      <vt:lpstr>Network construction</vt:lpstr>
      <vt:lpstr>Whom to contact?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Distribution Network  &amp; Green Transition</dc:title>
  <dcterms:modified xsi:type="dcterms:W3CDTF">2022-02-23T09:10:00Z</dcterms:modified>
</cp:coreProperties>
</file>