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4"/>
  </p:notesMasterIdLst>
  <p:sldIdLst>
    <p:sldId id="273" r:id="rId2"/>
    <p:sldId id="274" r:id="rId3"/>
    <p:sldId id="275" r:id="rId4"/>
    <p:sldId id="278" r:id="rId5"/>
    <p:sldId id="284" r:id="rId6"/>
    <p:sldId id="280" r:id="rId7"/>
    <p:sldId id="279" r:id="rId8"/>
    <p:sldId id="285" r:id="rId9"/>
    <p:sldId id="281" r:id="rId10"/>
    <p:sldId id="286" r:id="rId11"/>
    <p:sldId id="282" r:id="rId12"/>
    <p:sldId id="283" r:id="rId13"/>
    <p:sldId id="287" r:id="rId14"/>
    <p:sldId id="276" r:id="rId15"/>
    <p:sldId id="277" r:id="rId16"/>
    <p:sldId id="291" r:id="rId17"/>
    <p:sldId id="292" r:id="rId18"/>
    <p:sldId id="294" r:id="rId19"/>
    <p:sldId id="293" r:id="rId20"/>
    <p:sldId id="296" r:id="rId21"/>
    <p:sldId id="295" r:id="rId22"/>
    <p:sldId id="288" r:id="rId23"/>
  </p:sldIdLst>
  <p:sldSz cx="9144000" cy="5143500" type="screen16x9"/>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AB097F-1084-47A5-AD67-28B33C074E9F}" v="1" dt="2021-11-22T12:48:14.889"/>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77" autoAdjust="0"/>
    <p:restoredTop sz="94650" autoAdjust="0"/>
  </p:normalViewPr>
  <p:slideViewPr>
    <p:cSldViewPr showGuides="1">
      <p:cViewPr varScale="1">
        <p:scale>
          <a:sx n="147" d="100"/>
          <a:sy n="147" d="100"/>
        </p:scale>
        <p:origin x="-540" y="-4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e Scoppio" userId="S::d.scoppio@venetostrade.it::fca5bb74-ac50-4072-af14-3cee51e2149b" providerId="AD" clId="Web-{23AB097F-1084-47A5-AD67-28B33C074E9F}"/>
    <pc:docChg chg="modSld">
      <pc:chgData name="Davide Scoppio" userId="S::d.scoppio@venetostrade.it::fca5bb74-ac50-4072-af14-3cee51e2149b" providerId="AD" clId="Web-{23AB097F-1084-47A5-AD67-28B33C074E9F}" dt="2021-11-22T12:48:14.889" v="0"/>
      <pc:docMkLst>
        <pc:docMk/>
      </pc:docMkLst>
      <pc:sldChg chg="modAnim">
        <pc:chgData name="Davide Scoppio" userId="S::d.scoppio@venetostrade.it::fca5bb74-ac50-4072-af14-3cee51e2149b" providerId="AD" clId="Web-{23AB097F-1084-47A5-AD67-28B33C074E9F}" dt="2021-11-22T12:48:14.889" v="0"/>
        <pc:sldMkLst>
          <pc:docMk/>
          <pc:sldMk cId="343855637" sldId="2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9B25A5-E09F-4E5E-8571-38397F1C9B08}" type="datetimeFigureOut">
              <a:rPr lang="it-IT" smtClean="0"/>
              <a:t>25/11/2021</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3D0F6E-70B8-4EAE-8A1B-601BD5F93E85}" type="slidenum">
              <a:rPr lang="it-IT" smtClean="0"/>
              <a:t>‹N›</a:t>
            </a:fld>
            <a:endParaRPr lang="it-IT"/>
          </a:p>
        </p:txBody>
      </p:sp>
    </p:spTree>
    <p:extLst>
      <p:ext uri="{BB962C8B-B14F-4D97-AF65-F5344CB8AC3E}">
        <p14:creationId xmlns:p14="http://schemas.microsoft.com/office/powerpoint/2010/main" val="814863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3" name="Rettangolo 22"/>
          <p:cNvSpPr/>
          <p:nvPr/>
        </p:nvSpPr>
        <p:spPr>
          <a:xfrm flipV="1">
            <a:off x="5410183" y="2857501"/>
            <a:ext cx="3733819" cy="6831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ttangolo 23"/>
          <p:cNvSpPr/>
          <p:nvPr/>
        </p:nvSpPr>
        <p:spPr>
          <a:xfrm flipV="1">
            <a:off x="5410201" y="2922758"/>
            <a:ext cx="3733801" cy="144018"/>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ttangolo 24"/>
          <p:cNvSpPr/>
          <p:nvPr/>
        </p:nvSpPr>
        <p:spPr>
          <a:xfrm flipV="1">
            <a:off x="5410201" y="3086375"/>
            <a:ext cx="3733801" cy="6858"/>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ttangolo 25"/>
          <p:cNvSpPr/>
          <p:nvPr/>
        </p:nvSpPr>
        <p:spPr>
          <a:xfrm flipV="1">
            <a:off x="5410200" y="3123302"/>
            <a:ext cx="1965960" cy="13716"/>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ttangolo 26"/>
          <p:cNvSpPr/>
          <p:nvPr/>
        </p:nvSpPr>
        <p:spPr>
          <a:xfrm flipV="1">
            <a:off x="5410200" y="3149679"/>
            <a:ext cx="1965960" cy="6858"/>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ettangolo arrotondato 29"/>
          <p:cNvSpPr/>
          <p:nvPr/>
        </p:nvSpPr>
        <p:spPr bwMode="white">
          <a:xfrm>
            <a:off x="5410200" y="2971800"/>
            <a:ext cx="3063240" cy="2057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ettangolo arrotondato 30"/>
          <p:cNvSpPr/>
          <p:nvPr/>
        </p:nvSpPr>
        <p:spPr bwMode="white">
          <a:xfrm>
            <a:off x="7376507" y="3045737"/>
            <a:ext cx="160020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ttangolo 6"/>
          <p:cNvSpPr/>
          <p:nvPr/>
        </p:nvSpPr>
        <p:spPr>
          <a:xfrm>
            <a:off x="1" y="2737246"/>
            <a:ext cx="9144000" cy="183128"/>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a:xfrm>
            <a:off x="1" y="2756646"/>
            <a:ext cx="9144001" cy="10550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a:xfrm flipV="1">
            <a:off x="6414051" y="2732318"/>
            <a:ext cx="2729950" cy="186324"/>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tangolo 18"/>
          <p:cNvSpPr/>
          <p:nvPr/>
        </p:nvSpPr>
        <p:spPr>
          <a:xfrm>
            <a:off x="0" y="0"/>
            <a:ext cx="9144000" cy="2776275"/>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457200" y="1801416"/>
            <a:ext cx="8458200" cy="1102519"/>
          </a:xfrm>
        </p:spPr>
        <p:txBody>
          <a:bodyPr anchor="b"/>
          <a:lstStyle>
            <a:lvl1pPr>
              <a:defRPr sz="4400">
                <a:solidFill>
                  <a:schemeClr val="bg1"/>
                </a:solidFill>
              </a:defRPr>
            </a:lvl1pPr>
          </a:lstStyle>
          <a:p>
            <a:r>
              <a:rPr kumimoji="0" lang="it-IT"/>
              <a:t>Fare clic per modificare lo stile del titolo</a:t>
            </a:r>
            <a:endParaRPr kumimoji="0" lang="en-US"/>
          </a:p>
        </p:txBody>
      </p:sp>
      <p:sp>
        <p:nvSpPr>
          <p:cNvPr id="9" name="Sottotitolo 8"/>
          <p:cNvSpPr>
            <a:spLocks noGrp="1"/>
          </p:cNvSpPr>
          <p:nvPr>
            <p:ph type="subTitle" idx="1"/>
          </p:nvPr>
        </p:nvSpPr>
        <p:spPr>
          <a:xfrm>
            <a:off x="457200" y="2924953"/>
            <a:ext cx="4953000" cy="131445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28" name="Segnaposto data 27"/>
          <p:cNvSpPr>
            <a:spLocks noGrp="1"/>
          </p:cNvSpPr>
          <p:nvPr>
            <p:ph type="dt" sz="half" idx="10"/>
          </p:nvPr>
        </p:nvSpPr>
        <p:spPr>
          <a:xfrm>
            <a:off x="6705600" y="3154680"/>
            <a:ext cx="960120" cy="342900"/>
          </a:xfrm>
        </p:spPr>
        <p:txBody>
          <a:bodyPr/>
          <a:lstStyle/>
          <a:p>
            <a:fld id="{B3229951-5E29-45B1-A349-59C1FB630E86}" type="datetimeFigureOut">
              <a:rPr lang="it-IT" smtClean="0"/>
              <a:t>25/11/2021</a:t>
            </a:fld>
            <a:endParaRPr lang="it-IT"/>
          </a:p>
        </p:txBody>
      </p:sp>
      <p:sp>
        <p:nvSpPr>
          <p:cNvPr id="17" name="Segnaposto piè di pagina 16"/>
          <p:cNvSpPr>
            <a:spLocks noGrp="1"/>
          </p:cNvSpPr>
          <p:nvPr>
            <p:ph type="ftr" sz="quarter" idx="11"/>
          </p:nvPr>
        </p:nvSpPr>
        <p:spPr>
          <a:xfrm>
            <a:off x="5410200" y="3153966"/>
            <a:ext cx="1295400" cy="342900"/>
          </a:xfrm>
        </p:spPr>
        <p:txBody>
          <a:bodyPr/>
          <a:lstStyle/>
          <a:p>
            <a:endParaRPr lang="it-IT"/>
          </a:p>
        </p:txBody>
      </p:sp>
      <p:sp>
        <p:nvSpPr>
          <p:cNvPr id="29" name="Segnaposto numero diapositiva 28"/>
          <p:cNvSpPr>
            <a:spLocks noGrp="1"/>
          </p:cNvSpPr>
          <p:nvPr>
            <p:ph type="sldNum" sz="quarter" idx="12"/>
          </p:nvPr>
        </p:nvSpPr>
        <p:spPr>
          <a:xfrm>
            <a:off x="8320088" y="852"/>
            <a:ext cx="747712" cy="274320"/>
          </a:xfrm>
        </p:spPr>
        <p:txBody>
          <a:bodyPr/>
          <a:lstStyle>
            <a:lvl1pPr algn="r">
              <a:defRPr sz="1800">
                <a:solidFill>
                  <a:schemeClr val="bg1"/>
                </a:solidFill>
              </a:defRPr>
            </a:lvl1pPr>
          </a:lstStyle>
          <a:p>
            <a:fld id="{44D01B20-98D8-4932-8B1B-CCD48E77E653}"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B3229951-5E29-45B1-A349-59C1FB630E86}" type="datetimeFigureOut">
              <a:rPr lang="it-IT" smtClean="0"/>
              <a:t>25/11/2021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D01B20-98D8-4932-8B1B-CCD48E77E653}"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857250"/>
            <a:ext cx="1905000" cy="4114800"/>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857250"/>
            <a:ext cx="6248400" cy="4114800"/>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B3229951-5E29-45B1-A349-59C1FB630E86}" type="datetimeFigureOut">
              <a:rPr lang="it-IT" smtClean="0"/>
              <a:t>25/11/2021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D01B20-98D8-4932-8B1B-CCD48E77E653}"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B3229951-5E29-45B1-A349-59C1FB630E86}" type="datetimeFigureOut">
              <a:rPr lang="it-IT" smtClean="0"/>
              <a:t>25/11/2021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D01B20-98D8-4932-8B1B-CCD48E77E653}"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1485901"/>
            <a:ext cx="7772400" cy="1021556"/>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722313" y="2525316"/>
            <a:ext cx="7772400" cy="1132284"/>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B3229951-5E29-45B1-A349-59C1FB630E86}" type="datetimeFigureOut">
              <a:rPr lang="it-IT" smtClean="0"/>
              <a:t>25/11/2021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D01B20-98D8-4932-8B1B-CCD48E77E653}"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687069"/>
            <a:ext cx="4038600" cy="3394472"/>
          </a:xfrm>
        </p:spPr>
        <p:txBody>
          <a:bodyPr/>
          <a:lstStyle>
            <a:lvl1pPr>
              <a:defRPr sz="2000"/>
            </a:lvl1pPr>
            <a:lvl2pPr>
              <a:defRPr sz="1900"/>
            </a:lvl2pPr>
            <a:lvl3pPr>
              <a:defRPr sz="18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687069"/>
            <a:ext cx="4038600" cy="3394472"/>
          </a:xfrm>
        </p:spPr>
        <p:txBody>
          <a:bodyPr/>
          <a:lstStyle>
            <a:lvl1pPr>
              <a:defRPr sz="2000"/>
            </a:lvl1pPr>
            <a:lvl2pPr>
              <a:defRPr sz="1900"/>
            </a:lvl2pPr>
            <a:lvl3pPr>
              <a:defRPr sz="18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B3229951-5E29-45B1-A349-59C1FB630E86}" type="datetimeFigureOut">
              <a:rPr lang="it-IT" smtClean="0"/>
              <a:t>25/11/2021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D01B20-98D8-4932-8B1B-CCD48E77E653}"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381000" y="857250"/>
            <a:ext cx="8382000" cy="802386"/>
          </a:xfrm>
        </p:spPr>
        <p:txBody>
          <a:bodyPr anchor="ctr"/>
          <a:lstStyle>
            <a:lvl1pPr>
              <a:defRPr sz="4000" b="0" i="0" cap="none" baseline="0"/>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381000" y="1683728"/>
            <a:ext cx="4041648" cy="3429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721226" y="1683728"/>
            <a:ext cx="4041775" cy="3429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381000" y="2031389"/>
            <a:ext cx="4041648" cy="2914650"/>
          </a:xfrm>
        </p:spPr>
        <p:txBody>
          <a:bodyPr/>
          <a:lstStyle>
            <a:lvl1pPr>
              <a:defRPr sz="20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718305" y="2031389"/>
            <a:ext cx="4041775" cy="2914650"/>
          </a:xfrm>
        </p:spPr>
        <p:txBody>
          <a:bodyPr/>
          <a:lstStyle>
            <a:lvl1pPr>
              <a:defRPr sz="20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26" name="Segnaposto data 25"/>
          <p:cNvSpPr>
            <a:spLocks noGrp="1"/>
          </p:cNvSpPr>
          <p:nvPr>
            <p:ph type="dt" sz="half" idx="10"/>
          </p:nvPr>
        </p:nvSpPr>
        <p:spPr/>
        <p:txBody>
          <a:bodyPr rtlCol="0"/>
          <a:lstStyle/>
          <a:p>
            <a:fld id="{B3229951-5E29-45B1-A349-59C1FB630E86}" type="datetimeFigureOut">
              <a:rPr lang="it-IT" smtClean="0"/>
              <a:t>25/11/2021</a:t>
            </a:fld>
            <a:endParaRPr lang="it-IT"/>
          </a:p>
        </p:txBody>
      </p:sp>
      <p:sp>
        <p:nvSpPr>
          <p:cNvPr id="27" name="Segnaposto numero diapositiva 26"/>
          <p:cNvSpPr>
            <a:spLocks noGrp="1"/>
          </p:cNvSpPr>
          <p:nvPr>
            <p:ph type="sldNum" sz="quarter" idx="11"/>
          </p:nvPr>
        </p:nvSpPr>
        <p:spPr/>
        <p:txBody>
          <a:bodyPr rtlCol="0"/>
          <a:lstStyle/>
          <a:p>
            <a:fld id="{44D01B20-98D8-4932-8B1B-CCD48E77E653}" type="slidenum">
              <a:rPr lang="it-IT" smtClean="0"/>
              <a:t>‹N›</a:t>
            </a:fld>
            <a:endParaRPr lang="it-IT"/>
          </a:p>
        </p:txBody>
      </p:sp>
      <p:sp>
        <p:nvSpPr>
          <p:cNvPr id="28" name="Segnaposto piè di pagina 27"/>
          <p:cNvSpPr>
            <a:spLocks noGrp="1"/>
          </p:cNvSpPr>
          <p:nvPr>
            <p:ph type="ftr" sz="quarter" idx="12"/>
          </p:nvPr>
        </p:nvSpPr>
        <p:spPr/>
        <p:txBody>
          <a:bodyPr rtlCol="0"/>
          <a:lstStyle/>
          <a:p>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857250"/>
            <a:ext cx="8229600" cy="802386"/>
          </a:xfrm>
        </p:spPr>
        <p:txBody>
          <a:bodyPr anchor="ctr"/>
          <a:lstStyle>
            <a:lvl1pPr>
              <a:defRPr sz="4000">
                <a:solidFill>
                  <a:schemeClr val="tx2"/>
                </a:solidFill>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a:xfrm>
            <a:off x="6583680" y="459486"/>
            <a:ext cx="957264" cy="342900"/>
          </a:xfrm>
        </p:spPr>
        <p:txBody>
          <a:bodyPr/>
          <a:lstStyle/>
          <a:p>
            <a:fld id="{B3229951-5E29-45B1-A349-59C1FB630E86}" type="datetimeFigureOut">
              <a:rPr lang="it-IT" smtClean="0"/>
              <a:t>25/11/2021</a:t>
            </a:fld>
            <a:endParaRPr lang="it-IT"/>
          </a:p>
        </p:txBody>
      </p:sp>
      <p:sp>
        <p:nvSpPr>
          <p:cNvPr id="4" name="Segnaposto piè di pagina 3"/>
          <p:cNvSpPr>
            <a:spLocks noGrp="1"/>
          </p:cNvSpPr>
          <p:nvPr>
            <p:ph type="ftr" sz="quarter" idx="11"/>
          </p:nvPr>
        </p:nvSpPr>
        <p:spPr>
          <a:xfrm>
            <a:off x="5257800" y="459486"/>
            <a:ext cx="1325880" cy="342900"/>
          </a:xfrm>
        </p:spPr>
        <p:txBody>
          <a:bodyPr/>
          <a:lstStyle/>
          <a:p>
            <a:endParaRPr lang="it-IT"/>
          </a:p>
        </p:txBody>
      </p:sp>
      <p:sp>
        <p:nvSpPr>
          <p:cNvPr id="5" name="Segnaposto numero diapositiva 4"/>
          <p:cNvSpPr>
            <a:spLocks noGrp="1"/>
          </p:cNvSpPr>
          <p:nvPr>
            <p:ph type="sldNum" sz="quarter" idx="12"/>
          </p:nvPr>
        </p:nvSpPr>
        <p:spPr>
          <a:xfrm>
            <a:off x="8174736" y="1704"/>
            <a:ext cx="762000" cy="274320"/>
          </a:xfrm>
        </p:spPr>
        <p:txBody>
          <a:bodyPr/>
          <a:lstStyle/>
          <a:p>
            <a:fld id="{44D01B20-98D8-4932-8B1B-CCD48E77E653}"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229951-5E29-45B1-A349-59C1FB630E86}" type="datetimeFigureOut">
              <a:rPr lang="it-IT" smtClean="0"/>
              <a:t>25/11/2021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44D01B20-98D8-4932-8B1B-CCD48E77E653}"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353496" y="826478"/>
            <a:ext cx="3383280" cy="658368"/>
          </a:xfrm>
        </p:spPr>
        <p:txBody>
          <a:bodyPr anchor="b"/>
          <a:lstStyle>
            <a:lvl1pPr algn="l">
              <a:buNone/>
              <a:defRPr sz="1800" b="1"/>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5353496" y="1508045"/>
            <a:ext cx="3383280" cy="346329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152400" y="582215"/>
            <a:ext cx="5102352" cy="438912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B3229951-5E29-45B1-A349-59C1FB630E86}" type="datetimeFigureOut">
              <a:rPr lang="it-IT" smtClean="0"/>
              <a:t>25/11/2021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D01B20-98D8-4932-8B1B-CCD48E77E653}"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440435" y="831870"/>
            <a:ext cx="586803" cy="3511228"/>
          </a:xfrm>
        </p:spPr>
        <p:txBody>
          <a:bodyPr vert="vert270" lIns="45720" tIns="0" rIns="45720" anchor="t"/>
          <a:lstStyle>
            <a:lvl1pPr algn="ctr">
              <a:buNone/>
              <a:defRPr sz="2000" b="1"/>
            </a:lvl1pPr>
          </a:lstStyle>
          <a:p>
            <a:r>
              <a:rPr kumimoji="0" lang="it-IT"/>
              <a:t>Fare clic per modificare lo stile del titolo</a:t>
            </a:r>
            <a:endParaRPr kumimoji="0" lang="en-US"/>
          </a:p>
        </p:txBody>
      </p:sp>
      <p:sp>
        <p:nvSpPr>
          <p:cNvPr id="3" name="Segnaposto immagine 2"/>
          <p:cNvSpPr>
            <a:spLocks noGrp="1"/>
          </p:cNvSpPr>
          <p:nvPr>
            <p:ph type="pic" idx="1"/>
          </p:nvPr>
        </p:nvSpPr>
        <p:spPr>
          <a:xfrm>
            <a:off x="403671" y="857250"/>
            <a:ext cx="4572000" cy="3429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it-IT"/>
              <a:t>Fare clic sull'icona per inserire un'immagine</a:t>
            </a:r>
            <a:endParaRPr kumimoji="0" lang="en-US" dirty="0"/>
          </a:p>
        </p:txBody>
      </p:sp>
      <p:sp>
        <p:nvSpPr>
          <p:cNvPr id="4" name="Segnaposto testo 3"/>
          <p:cNvSpPr>
            <a:spLocks noGrp="1"/>
          </p:cNvSpPr>
          <p:nvPr>
            <p:ph type="body" sz="half" idx="2"/>
          </p:nvPr>
        </p:nvSpPr>
        <p:spPr>
          <a:xfrm>
            <a:off x="6088443" y="2455731"/>
            <a:ext cx="2590800" cy="1887367"/>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B3229951-5E29-45B1-A349-59C1FB630E86}" type="datetimeFigureOut">
              <a:rPr lang="it-IT" smtClean="0"/>
              <a:t>25/11/2021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D01B20-98D8-4932-8B1B-CCD48E77E653}"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ttangolo 27"/>
          <p:cNvSpPr/>
          <p:nvPr/>
        </p:nvSpPr>
        <p:spPr>
          <a:xfrm>
            <a:off x="1" y="275114"/>
            <a:ext cx="9144000" cy="6330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ttangolo 28"/>
          <p:cNvSpPr/>
          <p:nvPr/>
        </p:nvSpPr>
        <p:spPr>
          <a:xfrm>
            <a:off x="0" y="0"/>
            <a:ext cx="9144000" cy="232997"/>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ttangolo 29"/>
          <p:cNvSpPr/>
          <p:nvPr/>
        </p:nvSpPr>
        <p:spPr>
          <a:xfrm>
            <a:off x="1" y="231207"/>
            <a:ext cx="9144001" cy="6858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ttangolo 30"/>
          <p:cNvSpPr/>
          <p:nvPr/>
        </p:nvSpPr>
        <p:spPr>
          <a:xfrm flipV="1">
            <a:off x="5410183" y="270185"/>
            <a:ext cx="3733819" cy="6831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ttangolo 31"/>
          <p:cNvSpPr/>
          <p:nvPr/>
        </p:nvSpPr>
        <p:spPr>
          <a:xfrm flipV="1">
            <a:off x="5410201" y="330085"/>
            <a:ext cx="3733801" cy="135026"/>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ettangolo arrotondato 32"/>
          <p:cNvSpPr/>
          <p:nvPr/>
        </p:nvSpPr>
        <p:spPr bwMode="white">
          <a:xfrm>
            <a:off x="5407339" y="373128"/>
            <a:ext cx="3063240" cy="2057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ettangolo arrotondato 33"/>
          <p:cNvSpPr/>
          <p:nvPr/>
        </p:nvSpPr>
        <p:spPr bwMode="white">
          <a:xfrm>
            <a:off x="7373646" y="441707"/>
            <a:ext cx="160020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ttangolo 34"/>
          <p:cNvSpPr/>
          <p:nvPr/>
        </p:nvSpPr>
        <p:spPr bwMode="invGray">
          <a:xfrm>
            <a:off x="9084966" y="-1501"/>
            <a:ext cx="57626" cy="466344"/>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ttangolo 35"/>
          <p:cNvSpPr/>
          <p:nvPr/>
        </p:nvSpPr>
        <p:spPr bwMode="invGray">
          <a:xfrm>
            <a:off x="9044481" y="-1501"/>
            <a:ext cx="27432" cy="466344"/>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ttangolo 36"/>
          <p:cNvSpPr/>
          <p:nvPr/>
        </p:nvSpPr>
        <p:spPr bwMode="invGray">
          <a:xfrm>
            <a:off x="9025428" y="-1501"/>
            <a:ext cx="9144" cy="466344"/>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ttangolo 37"/>
          <p:cNvSpPr/>
          <p:nvPr/>
        </p:nvSpPr>
        <p:spPr bwMode="invGray">
          <a:xfrm>
            <a:off x="8975423" y="-1501"/>
            <a:ext cx="27432" cy="466344"/>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ttangolo 38"/>
          <p:cNvSpPr/>
          <p:nvPr/>
        </p:nvSpPr>
        <p:spPr bwMode="invGray">
          <a:xfrm>
            <a:off x="8915677" y="285"/>
            <a:ext cx="54864" cy="438912"/>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ttangolo 39"/>
          <p:cNvSpPr/>
          <p:nvPr/>
        </p:nvSpPr>
        <p:spPr bwMode="invGray">
          <a:xfrm>
            <a:off x="8873475" y="285"/>
            <a:ext cx="9144" cy="438912"/>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Segnaposto titolo 21"/>
          <p:cNvSpPr>
            <a:spLocks noGrp="1"/>
          </p:cNvSpPr>
          <p:nvPr>
            <p:ph type="title"/>
          </p:nvPr>
        </p:nvSpPr>
        <p:spPr>
          <a:xfrm>
            <a:off x="457200" y="857250"/>
            <a:ext cx="8229600" cy="800100"/>
          </a:xfrm>
          <a:prstGeom prst="rect">
            <a:avLst/>
          </a:prstGeom>
        </p:spPr>
        <p:txBody>
          <a:bodyPr vert="horz" anchor="ctr">
            <a:normAutofit/>
          </a:bodyPr>
          <a:lstStyle/>
          <a:p>
            <a:r>
              <a:rPr kumimoji="0" lang="it-IT"/>
              <a:t>Fare clic per modificare lo stile del titolo</a:t>
            </a:r>
            <a:endParaRPr kumimoji="0" lang="en-US"/>
          </a:p>
        </p:txBody>
      </p:sp>
      <p:sp>
        <p:nvSpPr>
          <p:cNvPr id="13" name="Segnaposto testo 12"/>
          <p:cNvSpPr>
            <a:spLocks noGrp="1"/>
          </p:cNvSpPr>
          <p:nvPr>
            <p:ph type="body" idx="1"/>
          </p:nvPr>
        </p:nvSpPr>
        <p:spPr>
          <a:xfrm>
            <a:off x="457200" y="1687068"/>
            <a:ext cx="8229600" cy="3243834"/>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4" name="Segnaposto data 13"/>
          <p:cNvSpPr>
            <a:spLocks noGrp="1"/>
          </p:cNvSpPr>
          <p:nvPr>
            <p:ph type="dt" sz="half" idx="2"/>
          </p:nvPr>
        </p:nvSpPr>
        <p:spPr>
          <a:xfrm>
            <a:off x="6586536" y="459486"/>
            <a:ext cx="957264" cy="342900"/>
          </a:xfrm>
          <a:prstGeom prst="rect">
            <a:avLst/>
          </a:prstGeom>
        </p:spPr>
        <p:txBody>
          <a:bodyPr vert="horz"/>
          <a:lstStyle>
            <a:lvl1pPr algn="l" eaLnBrk="1" latinLnBrk="0" hangingPunct="1">
              <a:defRPr kumimoji="0" sz="800">
                <a:solidFill>
                  <a:schemeClr val="accent2"/>
                </a:solidFill>
              </a:defRPr>
            </a:lvl1pPr>
          </a:lstStyle>
          <a:p>
            <a:fld id="{B3229951-5E29-45B1-A349-59C1FB630E86}" type="datetimeFigureOut">
              <a:rPr lang="it-IT" smtClean="0"/>
              <a:t>25/11/2021</a:t>
            </a:fld>
            <a:endParaRPr lang="it-IT"/>
          </a:p>
        </p:txBody>
      </p:sp>
      <p:sp>
        <p:nvSpPr>
          <p:cNvPr id="3" name="Segnaposto piè di pagina 2"/>
          <p:cNvSpPr>
            <a:spLocks noGrp="1"/>
          </p:cNvSpPr>
          <p:nvPr>
            <p:ph type="ftr" sz="quarter" idx="3"/>
          </p:nvPr>
        </p:nvSpPr>
        <p:spPr>
          <a:xfrm>
            <a:off x="5257800" y="459486"/>
            <a:ext cx="1325880" cy="342900"/>
          </a:xfrm>
          <a:prstGeom prst="rect">
            <a:avLst/>
          </a:prstGeom>
        </p:spPr>
        <p:txBody>
          <a:bodyPr vert="horz"/>
          <a:lstStyle>
            <a:lvl1pPr algn="r" eaLnBrk="1" latinLnBrk="0" hangingPunct="1">
              <a:defRPr kumimoji="0" sz="800">
                <a:solidFill>
                  <a:schemeClr val="accent2"/>
                </a:solidFill>
              </a:defRPr>
            </a:lvl1pPr>
          </a:lstStyle>
          <a:p>
            <a:endParaRPr lang="it-IT"/>
          </a:p>
        </p:txBody>
      </p:sp>
      <p:sp>
        <p:nvSpPr>
          <p:cNvPr id="23" name="Segnaposto numero diapositiva 22"/>
          <p:cNvSpPr>
            <a:spLocks noGrp="1"/>
          </p:cNvSpPr>
          <p:nvPr>
            <p:ph type="sldNum" sz="quarter" idx="4"/>
          </p:nvPr>
        </p:nvSpPr>
        <p:spPr>
          <a:xfrm>
            <a:off x="8174736" y="1704"/>
            <a:ext cx="762000" cy="274320"/>
          </a:xfrm>
          <a:prstGeom prst="rect">
            <a:avLst/>
          </a:prstGeom>
        </p:spPr>
        <p:txBody>
          <a:bodyPr vert="horz" anchor="b"/>
          <a:lstStyle>
            <a:lvl1pPr algn="r" eaLnBrk="1" latinLnBrk="0" hangingPunct="1">
              <a:defRPr kumimoji="0" sz="1800">
                <a:solidFill>
                  <a:srgbClr val="FFFFFF"/>
                </a:solidFill>
              </a:defRPr>
            </a:lvl1pPr>
          </a:lstStyle>
          <a:p>
            <a:fld id="{44D01B20-98D8-4932-8B1B-CCD48E77E653}"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hyperlink" Target="https://www.niinivirta.eu/it/" TargetMode="External"/><Relationship Id="rId5" Type="http://schemas.openxmlformats.org/officeDocument/2006/relationships/hyperlink" Target="https://avm.avmspa.it/it" TargetMode="External"/><Relationship Id="rId4" Type="http://schemas.openxmlformats.org/officeDocument/2006/relationships/hyperlink" Target="https://it.freepik.com/vettori/cas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pic>
        <p:nvPicPr>
          <p:cNvPr id="10"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96" y="555526"/>
            <a:ext cx="6012000" cy="4520064"/>
          </a:xfrm>
          <a:prstGeom prst="rect">
            <a:avLst/>
          </a:prstGeom>
        </p:spPr>
      </p:pic>
      <p:sp>
        <p:nvSpPr>
          <p:cNvPr id="7" name="Rettangolo 6"/>
          <p:cNvSpPr/>
          <p:nvPr/>
        </p:nvSpPr>
        <p:spPr>
          <a:xfrm>
            <a:off x="5186788" y="4065915"/>
            <a:ext cx="3849708" cy="954107"/>
          </a:xfrm>
          <a:prstGeom prst="rect">
            <a:avLst/>
          </a:prstGeom>
        </p:spPr>
        <p:txBody>
          <a:bodyPr wrap="none">
            <a:spAutoFit/>
          </a:bodyPr>
          <a:lstStyle/>
          <a:p>
            <a:pPr algn="r"/>
            <a:r>
              <a:rPr lang="en-US" sz="2800" b="1" dirty="0">
                <a:solidFill>
                  <a:srgbClr val="00B0F0"/>
                </a:solidFill>
                <a:latin typeface="Helvetica" pitchFamily="34" charset="0"/>
              </a:rPr>
              <a:t>e-SMART </a:t>
            </a:r>
            <a:endParaRPr lang="en-US" sz="2800" b="1" dirty="0" smtClean="0">
              <a:solidFill>
                <a:srgbClr val="00B0F0"/>
              </a:solidFill>
              <a:latin typeface="Helvetica" pitchFamily="34" charset="0"/>
            </a:endParaRPr>
          </a:p>
          <a:p>
            <a:pPr algn="r"/>
            <a:r>
              <a:rPr lang="en-US" sz="2800" b="1" dirty="0" smtClean="0">
                <a:solidFill>
                  <a:srgbClr val="00B0F0"/>
                </a:solidFill>
                <a:latin typeface="Helvetica" pitchFamily="34" charset="0"/>
              </a:rPr>
              <a:t>TRAINING </a:t>
            </a:r>
            <a:r>
              <a:rPr lang="en-US" sz="2800" b="1" dirty="0">
                <a:solidFill>
                  <a:srgbClr val="00B0F0"/>
                </a:solidFill>
                <a:latin typeface="Helvetica" pitchFamily="34" charset="0"/>
              </a:rPr>
              <a:t>MATERIAL</a:t>
            </a:r>
            <a:endParaRPr lang="it-IT" sz="2800" dirty="0">
              <a:solidFill>
                <a:srgbClr val="00B0F0"/>
              </a:solidFill>
              <a:latin typeface="Helvetica" pitchFamily="34" charset="0"/>
            </a:endParaRPr>
          </a:p>
        </p:txBody>
      </p:sp>
    </p:spTree>
    <p:extLst>
      <p:ext uri="{BB962C8B-B14F-4D97-AF65-F5344CB8AC3E}">
        <p14:creationId xmlns:p14="http://schemas.microsoft.com/office/powerpoint/2010/main" val="4046402339"/>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2"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699542"/>
            <a:ext cx="576064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dirty="0">
                <a:latin typeface="+mj-lt"/>
              </a:rPr>
              <a:t>As part of the project, we </a:t>
            </a:r>
            <a:r>
              <a:rPr lang="en-US" dirty="0" smtClean="0">
                <a:latin typeface="+mj-lt"/>
              </a:rPr>
              <a:t>found that, in </a:t>
            </a:r>
            <a:r>
              <a:rPr lang="en-US" dirty="0">
                <a:latin typeface="+mj-lt"/>
              </a:rPr>
              <a:t>several municipalities, planning for the installation and promotion of extended charging infrastructure for </a:t>
            </a:r>
            <a:r>
              <a:rPr lang="en-US" dirty="0" smtClean="0">
                <a:latin typeface="+mj-lt"/>
              </a:rPr>
              <a:t>freight </a:t>
            </a:r>
            <a:r>
              <a:rPr lang="en-US" dirty="0">
                <a:latin typeface="+mj-lt"/>
              </a:rPr>
              <a:t>or passenger vehicles </a:t>
            </a:r>
            <a:r>
              <a:rPr lang="en-US" dirty="0" smtClean="0">
                <a:latin typeface="+mj-lt"/>
              </a:rPr>
              <a:t>is not </a:t>
            </a:r>
            <a:r>
              <a:rPr lang="en-US" dirty="0">
                <a:latin typeface="+mj-lt"/>
              </a:rPr>
              <a:t>yet on the agenda.</a:t>
            </a:r>
            <a:r>
              <a:rPr lang="en-US" dirty="0" smtClean="0">
                <a:latin typeface="+mj-lt"/>
              </a:rPr>
              <a:t> </a:t>
            </a:r>
            <a:endParaRPr lang="en-US" dirty="0">
              <a:latin typeface="+mj-lt"/>
            </a:endParaRPr>
          </a:p>
        </p:txBody>
      </p:sp>
    </p:spTree>
    <p:extLst>
      <p:ext uri="{BB962C8B-B14F-4D97-AF65-F5344CB8AC3E}">
        <p14:creationId xmlns:p14="http://schemas.microsoft.com/office/powerpoint/2010/main" val="1946918009"/>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2"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699542"/>
            <a:ext cx="576064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dirty="0" smtClean="0">
                <a:latin typeface="+mj-lt"/>
              </a:rPr>
              <a:t>The </a:t>
            </a:r>
            <a:r>
              <a:rPr lang="en-US" dirty="0">
                <a:latin typeface="+mj-lt"/>
              </a:rPr>
              <a:t>results of the survey showed that </a:t>
            </a:r>
            <a:r>
              <a:rPr lang="en-US" dirty="0">
                <a:solidFill>
                  <a:srgbClr val="00B0F0"/>
                </a:solidFill>
                <a:latin typeface="+mj-lt"/>
              </a:rPr>
              <a:t>the recharging points available </a:t>
            </a:r>
            <a:r>
              <a:rPr lang="en-US" dirty="0">
                <a:latin typeface="+mj-lt"/>
              </a:rPr>
              <a:t>for large vehicles are in many European contexts still </a:t>
            </a:r>
            <a:r>
              <a:rPr lang="en-US" dirty="0">
                <a:solidFill>
                  <a:srgbClr val="00B0F0"/>
                </a:solidFill>
                <a:latin typeface="+mj-lt"/>
              </a:rPr>
              <a:t>too few or even non-existent</a:t>
            </a:r>
            <a:r>
              <a:rPr lang="en-US" dirty="0">
                <a:latin typeface="+mj-lt"/>
              </a:rPr>
              <a:t>. </a:t>
            </a:r>
          </a:p>
        </p:txBody>
      </p:sp>
    </p:spTree>
    <p:extLst>
      <p:ext uri="{BB962C8B-B14F-4D97-AF65-F5344CB8AC3E}">
        <p14:creationId xmlns:p14="http://schemas.microsoft.com/office/powerpoint/2010/main" val="2904512793"/>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2"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699542"/>
            <a:ext cx="576064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dirty="0">
                <a:latin typeface="+mj-lt"/>
              </a:rPr>
              <a:t>But, on the other </a:t>
            </a:r>
            <a:r>
              <a:rPr lang="en-US" dirty="0" smtClean="0">
                <a:latin typeface="+mj-lt"/>
              </a:rPr>
              <a:t>hand, </a:t>
            </a:r>
            <a:r>
              <a:rPr lang="en-US" dirty="0">
                <a:latin typeface="+mj-lt"/>
              </a:rPr>
              <a:t>it turned out </a:t>
            </a:r>
            <a:r>
              <a:rPr lang="en-US" dirty="0" smtClean="0">
                <a:latin typeface="+mj-lt"/>
              </a:rPr>
              <a:t>that about </a:t>
            </a:r>
            <a:r>
              <a:rPr lang="en-US" dirty="0">
                <a:latin typeface="+mj-lt"/>
              </a:rPr>
              <a:t>half of the municipalities interviewed also stated that </a:t>
            </a:r>
            <a:r>
              <a:rPr lang="en-US" dirty="0">
                <a:solidFill>
                  <a:srgbClr val="00B0F0"/>
                </a:solidFill>
                <a:latin typeface="+mj-lt"/>
              </a:rPr>
              <a:t>the diffusion of electric mobility is at the top of the agenda of their </a:t>
            </a:r>
            <a:r>
              <a:rPr lang="en-US" dirty="0" smtClean="0">
                <a:solidFill>
                  <a:srgbClr val="00B0F0"/>
                </a:solidFill>
                <a:latin typeface="+mj-lt"/>
              </a:rPr>
              <a:t>cities </a:t>
            </a:r>
            <a:r>
              <a:rPr lang="en-US" dirty="0" smtClean="0">
                <a:latin typeface="+mj-lt"/>
              </a:rPr>
              <a:t>…</a:t>
            </a:r>
            <a:endParaRPr lang="en-US" dirty="0">
              <a:latin typeface="+mj-lt"/>
            </a:endParaRPr>
          </a:p>
        </p:txBody>
      </p:sp>
    </p:spTree>
    <p:extLst>
      <p:ext uri="{BB962C8B-B14F-4D97-AF65-F5344CB8AC3E}">
        <p14:creationId xmlns:p14="http://schemas.microsoft.com/office/powerpoint/2010/main" val="1103795030"/>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2"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699542"/>
            <a:ext cx="576064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dirty="0" smtClean="0">
                <a:latin typeface="+mj-lt"/>
              </a:rPr>
              <a:t>… and </a:t>
            </a:r>
            <a:r>
              <a:rPr lang="en-US" dirty="0">
                <a:latin typeface="+mj-lt"/>
              </a:rPr>
              <a:t>all of them stated that digitalization represents an important part of promoting electric mobility, with great potential for integrating solutions and smart measures.</a:t>
            </a:r>
          </a:p>
        </p:txBody>
      </p:sp>
    </p:spTree>
    <p:extLst>
      <p:ext uri="{BB962C8B-B14F-4D97-AF65-F5344CB8AC3E}">
        <p14:creationId xmlns:p14="http://schemas.microsoft.com/office/powerpoint/2010/main" val="2170955968"/>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2"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Rettangolo arrotondato 14">
            <a:extLst>
              <a:ext uri="{FF2B5EF4-FFF2-40B4-BE49-F238E27FC236}">
                <a16:creationId xmlns="" xmlns:a16="http://schemas.microsoft.com/office/drawing/2014/main" id="{DF29C5A0-BBBD-1040-B971-CFDFDD7F1EB8}"/>
              </a:ext>
            </a:extLst>
          </p:cNvPr>
          <p:cNvSpPr/>
          <p:nvPr/>
        </p:nvSpPr>
        <p:spPr>
          <a:xfrm>
            <a:off x="1835696" y="2175886"/>
            <a:ext cx="5472000" cy="1620000"/>
          </a:xfrm>
          <a:prstGeom prst="roundRect">
            <a:avLst/>
          </a:prstGeom>
          <a:solidFill>
            <a:schemeClr val="bg2">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5400" dirty="0" smtClean="0">
                <a:latin typeface="+mj-lt"/>
              </a:rPr>
              <a:t>The future </a:t>
            </a:r>
            <a:r>
              <a:rPr lang="it-IT" sz="5400" dirty="0" err="1" smtClean="0">
                <a:latin typeface="+mj-lt"/>
              </a:rPr>
              <a:t>goals</a:t>
            </a:r>
            <a:endParaRPr lang="it-IT" sz="5400" dirty="0">
              <a:latin typeface="+mj-lt"/>
            </a:endParaRPr>
          </a:p>
        </p:txBody>
      </p:sp>
    </p:spTree>
    <p:extLst>
      <p:ext uri="{BB962C8B-B14F-4D97-AF65-F5344CB8AC3E}">
        <p14:creationId xmlns:p14="http://schemas.microsoft.com/office/powerpoint/2010/main" val="2501554348"/>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62493" y="699542"/>
            <a:ext cx="5605651" cy="2658945"/>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lgn="ctr">
              <a:spcBef>
                <a:spcPts val="0"/>
              </a:spcBef>
              <a:buNone/>
            </a:pPr>
            <a:r>
              <a:rPr lang="en-US" dirty="0">
                <a:latin typeface="+mj-lt"/>
              </a:rPr>
              <a:t>Although they account for only 2% of vehicles on the road, trucks are responsible for over 22% of CO2 emissions, and this is no more acceptable for the purpose of combating increasingly obvious climate change.</a:t>
            </a:r>
            <a:endParaRPr lang="en-US" dirty="0">
              <a:latin typeface="+mj-lt"/>
            </a:endParaRPr>
          </a:p>
        </p:txBody>
      </p:sp>
    </p:spTree>
    <p:extLst>
      <p:ext uri="{BB962C8B-B14F-4D97-AF65-F5344CB8AC3E}">
        <p14:creationId xmlns:p14="http://schemas.microsoft.com/office/powerpoint/2010/main" val="533239778"/>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62493" y="699542"/>
            <a:ext cx="5605651" cy="2658945"/>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lgn="ctr">
              <a:spcBef>
                <a:spcPts val="0"/>
              </a:spcBef>
              <a:buNone/>
            </a:pPr>
            <a:r>
              <a:rPr lang="en-US" dirty="0">
                <a:latin typeface="+mj-lt"/>
              </a:rPr>
              <a:t>The experiences gained by the first "pioneers" of e-LPT represent, for the partnership, really relevant aspects as they allow us to identify the problems faced and currently present orienting the focus towards the solution of the problems encountered.</a:t>
            </a:r>
          </a:p>
        </p:txBody>
      </p:sp>
    </p:spTree>
    <p:extLst>
      <p:ext uri="{BB962C8B-B14F-4D97-AF65-F5344CB8AC3E}">
        <p14:creationId xmlns:p14="http://schemas.microsoft.com/office/powerpoint/2010/main" val="2323404530"/>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62492" y="699541"/>
            <a:ext cx="560520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lgn="ctr">
              <a:spcBef>
                <a:spcPts val="0"/>
              </a:spcBef>
              <a:buNone/>
            </a:pPr>
            <a:r>
              <a:rPr lang="en-US" dirty="0">
                <a:latin typeface="+mj-lt"/>
              </a:rPr>
              <a:t>The elimination of these bottlenecks wants to act, in some way, as a driving force so that companies oriented to the replacement of the freight fleet should think only of </a:t>
            </a:r>
            <a:r>
              <a:rPr lang="en-US" dirty="0" smtClean="0">
                <a:latin typeface="+mj-lt"/>
              </a:rPr>
              <a:t>logistics…</a:t>
            </a:r>
            <a:endParaRPr lang="en-US" dirty="0">
              <a:latin typeface="+mj-lt"/>
            </a:endParaRPr>
          </a:p>
        </p:txBody>
      </p:sp>
    </p:spTree>
    <p:extLst>
      <p:ext uri="{BB962C8B-B14F-4D97-AF65-F5344CB8AC3E}">
        <p14:creationId xmlns:p14="http://schemas.microsoft.com/office/powerpoint/2010/main" val="1298050737"/>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62492" y="699541"/>
            <a:ext cx="560520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lgn="ctr">
              <a:spcBef>
                <a:spcPts val="0"/>
              </a:spcBef>
              <a:buNone/>
            </a:pPr>
            <a:r>
              <a:rPr lang="en-US" dirty="0" smtClean="0">
                <a:latin typeface="+mj-lt"/>
              </a:rPr>
              <a:t>… </a:t>
            </a:r>
            <a:r>
              <a:rPr lang="en-US" dirty="0">
                <a:latin typeface="+mj-lt"/>
              </a:rPr>
              <a:t>and not be </a:t>
            </a:r>
            <a:r>
              <a:rPr lang="en-US" dirty="0" err="1">
                <a:latin typeface="+mj-lt"/>
              </a:rPr>
              <a:t>disincentivized</a:t>
            </a:r>
            <a:r>
              <a:rPr lang="en-US" dirty="0">
                <a:latin typeface="+mj-lt"/>
              </a:rPr>
              <a:t> by a whole series of problems, both administrative and management of the exercise for problems related to the location of charging points. </a:t>
            </a:r>
          </a:p>
        </p:txBody>
      </p:sp>
    </p:spTree>
    <p:extLst>
      <p:ext uri="{BB962C8B-B14F-4D97-AF65-F5344CB8AC3E}">
        <p14:creationId xmlns:p14="http://schemas.microsoft.com/office/powerpoint/2010/main" val="3098969840"/>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62493" y="699542"/>
            <a:ext cx="5605651" cy="2658945"/>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lgn="ctr">
              <a:spcBef>
                <a:spcPts val="0"/>
              </a:spcBef>
              <a:buNone/>
            </a:pPr>
            <a:r>
              <a:rPr lang="en-US" dirty="0" smtClean="0">
                <a:latin typeface="+mj-lt"/>
              </a:rPr>
              <a:t>The turning point must be </a:t>
            </a:r>
            <a:r>
              <a:rPr lang="en-US" dirty="0">
                <a:latin typeface="+mj-lt"/>
              </a:rPr>
              <a:t>the integrated action of public administrations and private subjects or companies working together on shared projects.</a:t>
            </a:r>
          </a:p>
        </p:txBody>
      </p:sp>
    </p:spTree>
    <p:extLst>
      <p:ext uri="{BB962C8B-B14F-4D97-AF65-F5344CB8AC3E}">
        <p14:creationId xmlns:p14="http://schemas.microsoft.com/office/powerpoint/2010/main" val="2287945890"/>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98980" y="3939902"/>
            <a:ext cx="7423785" cy="1216025"/>
          </a:xfrm>
          <a:prstGeom prst="rect">
            <a:avLst/>
          </a:prstGeom>
        </p:spPr>
      </p:pic>
      <p:pic>
        <p:nvPicPr>
          <p:cNvPr id="6" name="Immagine 5"/>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4" name="Rettangolo 3"/>
          <p:cNvSpPr/>
          <p:nvPr/>
        </p:nvSpPr>
        <p:spPr>
          <a:xfrm>
            <a:off x="2610347" y="1971586"/>
            <a:ext cx="3881191" cy="1384995"/>
          </a:xfrm>
          <a:prstGeom prst="rect">
            <a:avLst/>
          </a:prstGeom>
        </p:spPr>
        <p:txBody>
          <a:bodyPr wrap="none">
            <a:spAutoFit/>
          </a:bodyPr>
          <a:lstStyle/>
          <a:p>
            <a:pPr algn="ctr"/>
            <a:r>
              <a:rPr lang="en-US" sz="2800" b="1" dirty="0" err="1" smtClean="0">
                <a:solidFill>
                  <a:srgbClr val="00B0F0"/>
                </a:solidFill>
                <a:latin typeface="Helvetica" pitchFamily="34" charset="0"/>
              </a:rPr>
              <a:t>Susteinable</a:t>
            </a:r>
            <a:r>
              <a:rPr lang="en-US" sz="2800" b="1" dirty="0" smtClean="0">
                <a:solidFill>
                  <a:srgbClr val="00B0F0"/>
                </a:solidFill>
                <a:latin typeface="Helvetica" pitchFamily="34" charset="0"/>
              </a:rPr>
              <a:t> transport</a:t>
            </a:r>
          </a:p>
          <a:p>
            <a:pPr algn="ctr"/>
            <a:r>
              <a:rPr lang="en-US" sz="2800" b="1" dirty="0" smtClean="0">
                <a:solidFill>
                  <a:srgbClr val="00B0F0"/>
                </a:solidFill>
                <a:latin typeface="Helvetica" pitchFamily="34" charset="0"/>
              </a:rPr>
              <a:t>Multimodal sector</a:t>
            </a:r>
          </a:p>
          <a:p>
            <a:pPr algn="ctr"/>
            <a:r>
              <a:rPr lang="en-US" sz="2800" b="1" dirty="0" smtClean="0">
                <a:solidFill>
                  <a:srgbClr val="00B0F0"/>
                </a:solidFill>
                <a:latin typeface="Helvetica" pitchFamily="34" charset="0"/>
              </a:rPr>
              <a:t>e-LML</a:t>
            </a:r>
          </a:p>
        </p:txBody>
      </p:sp>
      <p:pic>
        <p:nvPicPr>
          <p:cNvPr id="7" name="Immagin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122144">
            <a:off x="6775365" y="2697879"/>
            <a:ext cx="991419" cy="991419"/>
          </a:xfrm>
          <a:prstGeom prst="rect">
            <a:avLst/>
          </a:prstGeom>
        </p:spPr>
      </p:pic>
      <p:pic>
        <p:nvPicPr>
          <p:cNvPr id="8" name="Immagin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845254">
            <a:off x="694277" y="3069519"/>
            <a:ext cx="1365101" cy="910067"/>
          </a:xfrm>
          <a:prstGeom prst="rect">
            <a:avLst/>
          </a:prstGeom>
        </p:spPr>
      </p:pic>
      <p:pic>
        <p:nvPicPr>
          <p:cNvPr id="9" name="Immagin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68952">
            <a:off x="2353225" y="2958757"/>
            <a:ext cx="1131590" cy="1131590"/>
          </a:xfrm>
          <a:prstGeom prst="rect">
            <a:avLst/>
          </a:prstGeom>
        </p:spPr>
      </p:pic>
      <p:pic>
        <p:nvPicPr>
          <p:cNvPr id="10" name="Immagin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08104" y="3288109"/>
            <a:ext cx="1049313" cy="699542"/>
          </a:xfrm>
          <a:prstGeom prst="rect">
            <a:avLst/>
          </a:prstGeom>
        </p:spPr>
      </p:pic>
    </p:spTree>
    <p:extLst>
      <p:ext uri="{BB962C8B-B14F-4D97-AF65-F5344CB8AC3E}">
        <p14:creationId xmlns:p14="http://schemas.microsoft.com/office/powerpoint/2010/main" val="2543557692"/>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62493" y="699541"/>
            <a:ext cx="5605651"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lgn="ctr">
              <a:spcBef>
                <a:spcPts val="0"/>
              </a:spcBef>
              <a:buNone/>
            </a:pPr>
            <a:r>
              <a:rPr lang="en-US" dirty="0">
                <a:latin typeface="+mj-lt"/>
              </a:rPr>
              <a:t>With these projects, it is primarily appropriate to focus on the resolution of administrative problems (from vehicle registration to the concession for the installation of columns up to the management of consumption peaks</a:t>
            </a:r>
            <a:r>
              <a:rPr lang="en-US" dirty="0" smtClean="0">
                <a:latin typeface="+mj-lt"/>
              </a:rPr>
              <a:t>)…</a:t>
            </a:r>
            <a:endParaRPr lang="en-US" dirty="0">
              <a:latin typeface="+mj-lt"/>
            </a:endParaRPr>
          </a:p>
        </p:txBody>
      </p:sp>
    </p:spTree>
    <p:extLst>
      <p:ext uri="{BB962C8B-B14F-4D97-AF65-F5344CB8AC3E}">
        <p14:creationId xmlns:p14="http://schemas.microsoft.com/office/powerpoint/2010/main" val="218830510"/>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62493" y="699541"/>
            <a:ext cx="5605651"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lgn="ctr">
              <a:spcBef>
                <a:spcPts val="0"/>
              </a:spcBef>
              <a:buNone/>
            </a:pPr>
            <a:r>
              <a:rPr lang="en-US" dirty="0" smtClean="0">
                <a:latin typeface="+mj-lt"/>
              </a:rPr>
              <a:t>… all </a:t>
            </a:r>
            <a:r>
              <a:rPr lang="en-US" dirty="0">
                <a:latin typeface="+mj-lt"/>
              </a:rPr>
              <a:t>aimed at the implementation of charging infrastructure and the transition to electric fleets dedicated to the e-LML as well as e-LPT</a:t>
            </a:r>
            <a:endParaRPr lang="en-US" dirty="0">
              <a:latin typeface="+mj-lt"/>
            </a:endParaRPr>
          </a:p>
        </p:txBody>
      </p:sp>
    </p:spTree>
    <p:extLst>
      <p:ext uri="{BB962C8B-B14F-4D97-AF65-F5344CB8AC3E}">
        <p14:creationId xmlns:p14="http://schemas.microsoft.com/office/powerpoint/2010/main" val="1707380932"/>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Rettangolo arrotondato 14">
            <a:extLst>
              <a:ext uri="{FF2B5EF4-FFF2-40B4-BE49-F238E27FC236}">
                <a16:creationId xmlns="" xmlns:a16="http://schemas.microsoft.com/office/drawing/2014/main" id="{DF29C5A0-BBBD-1040-B971-CFDFDD7F1EB8}"/>
              </a:ext>
            </a:extLst>
          </p:cNvPr>
          <p:cNvSpPr/>
          <p:nvPr/>
        </p:nvSpPr>
        <p:spPr>
          <a:xfrm>
            <a:off x="251520" y="1419622"/>
            <a:ext cx="2893204" cy="479690"/>
          </a:xfrm>
          <a:prstGeom prst="roundRect">
            <a:avLst/>
          </a:prstGeom>
          <a:solidFill>
            <a:schemeClr val="bg1">
              <a:lumMod val="6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latin typeface="+mj-lt"/>
              </a:rPr>
              <a:t>CREDITS</a:t>
            </a:r>
            <a:endParaRPr lang="it-IT" dirty="0">
              <a:latin typeface="+mj-lt"/>
            </a:endParaRPr>
          </a:p>
        </p:txBody>
      </p:sp>
      <p:sp>
        <p:nvSpPr>
          <p:cNvPr id="7" name="Rettangolo 6"/>
          <p:cNvSpPr/>
          <p:nvPr/>
        </p:nvSpPr>
        <p:spPr>
          <a:xfrm>
            <a:off x="251520" y="2067694"/>
            <a:ext cx="8640960" cy="830997"/>
          </a:xfrm>
          <a:prstGeom prst="rect">
            <a:avLst/>
          </a:prstGeom>
        </p:spPr>
        <p:txBody>
          <a:bodyPr wrap="square">
            <a:spAutoFit/>
          </a:bodyPr>
          <a:lstStyle/>
          <a:p>
            <a:r>
              <a:rPr lang="it-IT" sz="1200" i="1" dirty="0" smtClean="0">
                <a:latin typeface="+mj-lt"/>
                <a:hlinkClick r:id="rId4"/>
              </a:rPr>
              <a:t>https</a:t>
            </a:r>
            <a:r>
              <a:rPr lang="it-IT" sz="1200" i="1" dirty="0">
                <a:latin typeface="+mj-lt"/>
                <a:hlinkClick r:id="rId4"/>
              </a:rPr>
              <a:t>://</a:t>
            </a:r>
            <a:r>
              <a:rPr lang="it-IT" sz="1200" i="1" dirty="0" smtClean="0">
                <a:latin typeface="+mj-lt"/>
                <a:hlinkClick r:id="rId4"/>
              </a:rPr>
              <a:t>it.freepik.com/vettori/casa</a:t>
            </a:r>
            <a:endParaRPr lang="it-IT" sz="1200" i="1" dirty="0">
              <a:latin typeface="+mj-lt"/>
            </a:endParaRPr>
          </a:p>
          <a:p>
            <a:r>
              <a:rPr lang="it-IT" sz="1200" i="1" dirty="0">
                <a:latin typeface="+mj-lt"/>
                <a:hlinkClick r:id="rId5"/>
              </a:rPr>
              <a:t>https://</a:t>
            </a:r>
            <a:r>
              <a:rPr lang="it-IT" sz="1200" i="1" dirty="0" smtClean="0">
                <a:latin typeface="+mj-lt"/>
                <a:hlinkClick r:id="rId5"/>
              </a:rPr>
              <a:t>avm.avmspa.it/it</a:t>
            </a:r>
            <a:endParaRPr lang="it-IT" sz="1200" i="1" dirty="0" smtClean="0">
              <a:latin typeface="+mj-lt"/>
            </a:endParaRPr>
          </a:p>
          <a:p>
            <a:r>
              <a:rPr lang="it-IT" sz="1200" i="1" dirty="0">
                <a:latin typeface="+mj-lt"/>
                <a:hlinkClick r:id="rId6"/>
              </a:rPr>
              <a:t>https://www.niinivirta.eu/it</a:t>
            </a:r>
            <a:r>
              <a:rPr lang="it-IT" sz="1200" i="1" dirty="0" smtClean="0">
                <a:latin typeface="+mj-lt"/>
                <a:hlinkClick r:id="rId6"/>
              </a:rPr>
              <a:t>/</a:t>
            </a:r>
            <a:endParaRPr lang="it-IT" sz="1200" i="1" dirty="0" smtClean="0">
              <a:latin typeface="+mj-lt"/>
            </a:endParaRPr>
          </a:p>
          <a:p>
            <a:endParaRPr lang="it-IT" sz="1200" i="1" dirty="0">
              <a:latin typeface="+mj-lt"/>
            </a:endParaRPr>
          </a:p>
        </p:txBody>
      </p:sp>
      <p:pic>
        <p:nvPicPr>
          <p:cNvPr id="8"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75856" y="1707654"/>
            <a:ext cx="2592000" cy="1948770"/>
          </a:xfrm>
          <a:prstGeom prst="rect">
            <a:avLst/>
          </a:prstGeom>
        </p:spPr>
      </p:pic>
    </p:spTree>
    <p:extLst>
      <p:ext uri="{BB962C8B-B14F-4D97-AF65-F5344CB8AC3E}">
        <p14:creationId xmlns:p14="http://schemas.microsoft.com/office/powerpoint/2010/main" val="2389741563"/>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4"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555526"/>
            <a:ext cx="5760640" cy="3312016"/>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sz="1400" dirty="0">
                <a:solidFill>
                  <a:srgbClr val="00B0F0"/>
                </a:solidFill>
                <a:latin typeface="+mj-lt"/>
              </a:rPr>
              <a:t>The e-SMART </a:t>
            </a:r>
            <a:r>
              <a:rPr lang="en-US" sz="1400" dirty="0" smtClean="0">
                <a:solidFill>
                  <a:srgbClr val="00B0F0"/>
                </a:solidFill>
                <a:latin typeface="+mj-lt"/>
              </a:rPr>
              <a:t>project</a:t>
            </a:r>
          </a:p>
          <a:p>
            <a:pPr marL="0" indent="0">
              <a:spcBef>
                <a:spcPts val="0"/>
              </a:spcBef>
              <a:buNone/>
            </a:pPr>
            <a:endParaRPr lang="en-US" sz="1050" dirty="0">
              <a:latin typeface="+mj-lt"/>
            </a:endParaRPr>
          </a:p>
          <a:p>
            <a:pPr marL="0" indent="0">
              <a:spcBef>
                <a:spcPts val="0"/>
              </a:spcBef>
              <a:spcAft>
                <a:spcPts val="600"/>
              </a:spcAft>
              <a:buNone/>
            </a:pPr>
            <a:r>
              <a:rPr lang="en-US" sz="1050" dirty="0" smtClean="0">
                <a:latin typeface="+mj-lt"/>
              </a:rPr>
              <a:t>While </a:t>
            </a:r>
            <a:r>
              <a:rPr lang="en-US" sz="1050" dirty="0">
                <a:latin typeface="+mj-lt"/>
              </a:rPr>
              <a:t>electrification of private transportation has continued to expand constantly, ambitions should move forward towards electric vehicles solutions in Last-Mile-Logistics (LML) and the Local Public Transport (LPT), with electricity generated from renewable energy sources.</a:t>
            </a:r>
          </a:p>
          <a:p>
            <a:pPr marL="0" indent="0">
              <a:spcBef>
                <a:spcPts val="0"/>
              </a:spcBef>
              <a:spcAft>
                <a:spcPts val="600"/>
              </a:spcAft>
              <a:buNone/>
            </a:pPr>
            <a:r>
              <a:rPr lang="en-US" sz="1050" dirty="0">
                <a:latin typeface="+mj-lt"/>
              </a:rPr>
              <a:t>The </a:t>
            </a:r>
            <a:r>
              <a:rPr lang="en-US" sz="1050" dirty="0" err="1">
                <a:latin typeface="+mj-lt"/>
              </a:rPr>
              <a:t>decarbonisation</a:t>
            </a:r>
            <a:r>
              <a:rPr lang="en-US" sz="1050" dirty="0">
                <a:latin typeface="+mj-lt"/>
              </a:rPr>
              <a:t> of the transport sector and particularly the mass deployment of electric vehicles need truly interoperable roll-outs of electric vehicle charging infrastructures powered by renewable energy as well as an intelligent charging management to prevent peak loads. This is especially important in the Alpine Space, where mobility and </a:t>
            </a:r>
            <a:r>
              <a:rPr lang="en-US" sz="1050" dirty="0" smtClean="0">
                <a:solidFill>
                  <a:srgbClr val="FF0000"/>
                </a:solidFill>
                <a:latin typeface="+mj-lt"/>
              </a:rPr>
              <a:t>road </a:t>
            </a:r>
            <a:r>
              <a:rPr lang="en-US" sz="1050" dirty="0" smtClean="0">
                <a:latin typeface="+mj-lt"/>
              </a:rPr>
              <a:t>transport </a:t>
            </a:r>
            <a:r>
              <a:rPr lang="en-US" sz="1050" dirty="0">
                <a:latin typeface="+mj-lt"/>
              </a:rPr>
              <a:t>have always played a significant role.</a:t>
            </a:r>
          </a:p>
          <a:p>
            <a:pPr marL="0" indent="0">
              <a:spcBef>
                <a:spcPts val="0"/>
              </a:spcBef>
              <a:buNone/>
            </a:pPr>
            <a:r>
              <a:rPr lang="en-US" sz="1050" dirty="0">
                <a:latin typeface="+mj-lt"/>
              </a:rPr>
              <a:t>The e-SMART project </a:t>
            </a:r>
            <a:r>
              <a:rPr lang="en-US" sz="1050" dirty="0">
                <a:solidFill>
                  <a:srgbClr val="FF0000"/>
                </a:solidFill>
                <a:latin typeface="+mj-lt"/>
              </a:rPr>
              <a:t>therefore aims to address the following</a:t>
            </a:r>
            <a:r>
              <a:rPr lang="en-US" sz="1050" dirty="0">
                <a:latin typeface="+mj-lt"/>
              </a:rPr>
              <a:t> </a:t>
            </a:r>
            <a:r>
              <a:rPr lang="en-US" sz="1050" dirty="0" smtClean="0">
                <a:latin typeface="+mj-lt"/>
              </a:rPr>
              <a:t>challenge</a:t>
            </a:r>
            <a:r>
              <a:rPr lang="en-US" sz="1050" dirty="0">
                <a:latin typeface="+mj-lt"/>
              </a:rPr>
              <a:t>: Bringing developments in e-mobility in LML and LPT together and improving the electric vehicle ecosystem building up on the concept of smart-territorial relationships.</a:t>
            </a:r>
          </a:p>
          <a:p>
            <a:pPr marL="0" indent="0">
              <a:spcBef>
                <a:spcPts val="0"/>
              </a:spcBef>
              <a:buNone/>
            </a:pPr>
            <a:endParaRPr lang="en-US" sz="1050" dirty="0" smtClean="0">
              <a:latin typeface="+mj-lt"/>
            </a:endParaRPr>
          </a:p>
          <a:p>
            <a:pPr marL="0" indent="0">
              <a:spcBef>
                <a:spcPts val="0"/>
              </a:spcBef>
              <a:buNone/>
            </a:pPr>
            <a:r>
              <a:rPr lang="en-US" sz="1050" dirty="0" smtClean="0">
                <a:latin typeface="+mj-lt"/>
              </a:rPr>
              <a:t>Find </a:t>
            </a:r>
            <a:r>
              <a:rPr lang="en-US" sz="1050" dirty="0">
                <a:latin typeface="+mj-lt"/>
              </a:rPr>
              <a:t>out more about the e-SMART project</a:t>
            </a:r>
            <a:r>
              <a:rPr lang="en-US" sz="1050" dirty="0" smtClean="0">
                <a:latin typeface="+mj-lt"/>
              </a:rPr>
              <a:t>:</a:t>
            </a:r>
          </a:p>
          <a:p>
            <a:pPr marL="0" indent="0">
              <a:spcBef>
                <a:spcPts val="0"/>
              </a:spcBef>
              <a:buNone/>
            </a:pPr>
            <a:r>
              <a:rPr lang="en-US" sz="1050" i="1" dirty="0" smtClean="0">
                <a:solidFill>
                  <a:srgbClr val="00B0F0"/>
                </a:solidFill>
                <a:latin typeface="+mj-lt"/>
              </a:rPr>
              <a:t>www.alpine-space.eu/projects/e-smart</a:t>
            </a:r>
            <a:endParaRPr lang="en-US" sz="1050" i="1" dirty="0">
              <a:solidFill>
                <a:srgbClr val="00B0F0"/>
              </a:solidFill>
              <a:latin typeface="+mj-lt"/>
            </a:endParaRPr>
          </a:p>
          <a:p>
            <a:pPr marL="0" indent="0">
              <a:spcBef>
                <a:spcPts val="0"/>
              </a:spcBef>
              <a:buNone/>
            </a:pPr>
            <a:r>
              <a:rPr lang="en-US" sz="1050" dirty="0">
                <a:latin typeface="+mj-lt"/>
              </a:rPr>
              <a:t> </a:t>
            </a:r>
          </a:p>
        </p:txBody>
      </p:sp>
    </p:spTree>
    <p:extLst>
      <p:ext uri="{BB962C8B-B14F-4D97-AF65-F5344CB8AC3E}">
        <p14:creationId xmlns:p14="http://schemas.microsoft.com/office/powerpoint/2010/main" val="3464925970"/>
      </p:ext>
    </p:extLst>
  </p:cSld>
  <p:clrMapOvr>
    <a:masterClrMapping/>
  </p:clrMapOvr>
  <mc:AlternateContent xmlns:mc="http://schemas.openxmlformats.org/markup-compatibility/2006" xmlns:p14="http://schemas.microsoft.com/office/powerpoint/2010/main">
    <mc:Choice Requires="p14">
      <p:transition spd="slow" p14:dur="5000" advTm="10000"/>
    </mc:Choice>
    <mc:Fallback xmlns="">
      <p:transition spd="slow" advTm="1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par>
                          <p:cTn id="8" fill="hold">
                            <p:stCondLst>
                              <p:cond delay="1300"/>
                            </p:stCondLst>
                            <p:childTnLst>
                              <p:par>
                                <p:cTn id="9" presetID="10" presetClass="entr" presetSubtype="0" fill="hold" nodeType="afterEffect">
                                  <p:stCondLst>
                                    <p:cond delay="500"/>
                                  </p:stCondLst>
                                  <p:iterate type="lt">
                                    <p:tmPct val="10000"/>
                                  </p:iterate>
                                  <p:childTnLst>
                                    <p:set>
                                      <p:cBhvr>
                                        <p:cTn id="10" dur="1" fill="hold">
                                          <p:stCondLst>
                                            <p:cond delay="0"/>
                                          </p:stCondLst>
                                        </p:cTn>
                                        <p:tgtEl>
                                          <p:spTgt spid="7">
                                            <p:txEl>
                                              <p:pRg st="2" end="2"/>
                                            </p:txEl>
                                          </p:spTgt>
                                        </p:tgtEl>
                                        <p:attrNameLst>
                                          <p:attrName>style.visibility</p:attrName>
                                        </p:attrNameLst>
                                      </p:cBhvr>
                                      <p:to>
                                        <p:strVal val="visible"/>
                                      </p:to>
                                    </p:set>
                                    <p:animEffect transition="in" filter="fade">
                                      <p:cBhvr>
                                        <p:cTn id="11" dur="500"/>
                                        <p:tgtEl>
                                          <p:spTgt spid="7">
                                            <p:txEl>
                                              <p:pRg st="2" end="2"/>
                                            </p:txEl>
                                          </p:spTgt>
                                        </p:tgtEl>
                                      </p:cBhvr>
                                    </p:animEffect>
                                  </p:childTnLst>
                                </p:cTn>
                              </p:par>
                            </p:childTnLst>
                          </p:cTn>
                        </p:par>
                        <p:par>
                          <p:cTn id="12" fill="hold">
                            <p:stCondLst>
                              <p:cond delay="14300"/>
                            </p:stCondLst>
                            <p:childTnLst>
                              <p:par>
                                <p:cTn id="13" presetID="10" presetClass="entr" presetSubtype="0" fill="hold" nodeType="afterEffect">
                                  <p:stCondLst>
                                    <p:cond delay="500"/>
                                  </p:stCondLst>
                                  <p:iterate type="lt">
                                    <p:tmPct val="10000"/>
                                  </p:iterate>
                                  <p:childTnLst>
                                    <p:set>
                                      <p:cBhvr>
                                        <p:cTn id="14" dur="1" fill="hold">
                                          <p:stCondLst>
                                            <p:cond delay="0"/>
                                          </p:stCondLst>
                                        </p:cTn>
                                        <p:tgtEl>
                                          <p:spTgt spid="7">
                                            <p:txEl>
                                              <p:pRg st="3" end="3"/>
                                            </p:txEl>
                                          </p:spTgt>
                                        </p:tgtEl>
                                        <p:attrNameLst>
                                          <p:attrName>style.visibility</p:attrName>
                                        </p:attrNameLst>
                                      </p:cBhvr>
                                      <p:to>
                                        <p:strVal val="visible"/>
                                      </p:to>
                                    </p:set>
                                    <p:animEffect transition="in" filter="fade">
                                      <p:cBhvr>
                                        <p:cTn id="15" dur="500"/>
                                        <p:tgtEl>
                                          <p:spTgt spid="7">
                                            <p:txEl>
                                              <p:pRg st="3" end="3"/>
                                            </p:txEl>
                                          </p:spTgt>
                                        </p:tgtEl>
                                      </p:cBhvr>
                                    </p:animEffect>
                                  </p:childTnLst>
                                </p:cTn>
                              </p:par>
                            </p:childTnLst>
                          </p:cTn>
                        </p:par>
                        <p:par>
                          <p:cTn id="16" fill="hold">
                            <p:stCondLst>
                              <p:cond delay="32500"/>
                            </p:stCondLst>
                            <p:childTnLst>
                              <p:par>
                                <p:cTn id="17" presetID="10" presetClass="entr" presetSubtype="0" fill="hold" nodeType="afterEffect">
                                  <p:stCondLst>
                                    <p:cond delay="500"/>
                                  </p:stCondLst>
                                  <p:iterate type="lt">
                                    <p:tmPct val="10000"/>
                                  </p:iterate>
                                  <p:childTnLst>
                                    <p:set>
                                      <p:cBhvr>
                                        <p:cTn id="18" dur="1" fill="hold">
                                          <p:stCondLst>
                                            <p:cond delay="0"/>
                                          </p:stCondLst>
                                        </p:cTn>
                                        <p:tgtEl>
                                          <p:spTgt spid="7">
                                            <p:txEl>
                                              <p:pRg st="4" end="4"/>
                                            </p:txEl>
                                          </p:spTgt>
                                        </p:tgtEl>
                                        <p:attrNameLst>
                                          <p:attrName>style.visibility</p:attrName>
                                        </p:attrNameLst>
                                      </p:cBhvr>
                                      <p:to>
                                        <p:strVal val="visible"/>
                                      </p:to>
                                    </p:set>
                                    <p:animEffect transition="in" filter="fade">
                                      <p:cBhvr>
                                        <p:cTn id="19" dur="500"/>
                                        <p:tgtEl>
                                          <p:spTgt spid="7">
                                            <p:txEl>
                                              <p:pRg st="4" end="4"/>
                                            </p:txEl>
                                          </p:spTgt>
                                        </p:tgtEl>
                                      </p:cBhvr>
                                    </p:animEffect>
                                  </p:childTnLst>
                                </p:cTn>
                              </p:par>
                            </p:childTnLst>
                          </p:cTn>
                        </p:par>
                        <p:par>
                          <p:cTn id="20" fill="hold">
                            <p:stCondLst>
                              <p:cond delay="43750"/>
                            </p:stCondLst>
                            <p:childTnLst>
                              <p:par>
                                <p:cTn id="21" presetID="10" presetClass="entr" presetSubtype="0" fill="hold" nodeType="afterEffect">
                                  <p:stCondLst>
                                    <p:cond delay="500"/>
                                  </p:stCondLst>
                                  <p:iterate type="lt">
                                    <p:tmPct val="10000"/>
                                  </p:iterate>
                                  <p:childTnLst>
                                    <p:set>
                                      <p:cBhvr>
                                        <p:cTn id="22" dur="1" fill="hold">
                                          <p:stCondLst>
                                            <p:cond delay="0"/>
                                          </p:stCondLst>
                                        </p:cTn>
                                        <p:tgtEl>
                                          <p:spTgt spid="7">
                                            <p:txEl>
                                              <p:pRg st="6" end="6"/>
                                            </p:txEl>
                                          </p:spTgt>
                                        </p:tgtEl>
                                        <p:attrNameLst>
                                          <p:attrName>style.visibility</p:attrName>
                                        </p:attrNameLst>
                                      </p:cBhvr>
                                      <p:to>
                                        <p:strVal val="visible"/>
                                      </p:to>
                                    </p:set>
                                    <p:animEffect transition="in" filter="fade">
                                      <p:cBhvr>
                                        <p:cTn id="23" dur="500"/>
                                        <p:tgtEl>
                                          <p:spTgt spid="7">
                                            <p:txEl>
                                              <p:pRg st="6" end="6"/>
                                            </p:txEl>
                                          </p:spTgt>
                                        </p:tgtEl>
                                      </p:cBhvr>
                                    </p:animEffect>
                                  </p:childTnLst>
                                </p:cTn>
                              </p:par>
                            </p:childTnLst>
                          </p:cTn>
                        </p:par>
                        <p:par>
                          <p:cTn id="24" fill="hold">
                            <p:stCondLst>
                              <p:cond delay="46400"/>
                            </p:stCondLst>
                            <p:childTnLst>
                              <p:par>
                                <p:cTn id="25" presetID="10" presetClass="entr" presetSubtype="0" fill="hold" nodeType="afterEffect">
                                  <p:stCondLst>
                                    <p:cond delay="500"/>
                                  </p:stCondLst>
                                  <p:iterate type="lt">
                                    <p:tmPct val="10000"/>
                                  </p:iterate>
                                  <p:childTnLst>
                                    <p:set>
                                      <p:cBhvr>
                                        <p:cTn id="26" dur="1" fill="hold">
                                          <p:stCondLst>
                                            <p:cond delay="0"/>
                                          </p:stCondLst>
                                        </p:cTn>
                                        <p:tgtEl>
                                          <p:spTgt spid="7">
                                            <p:txEl>
                                              <p:pRg st="7" end="7"/>
                                            </p:txEl>
                                          </p:spTgt>
                                        </p:tgtEl>
                                        <p:attrNameLst>
                                          <p:attrName>style.visibility</p:attrName>
                                        </p:attrNameLst>
                                      </p:cBhvr>
                                      <p:to>
                                        <p:strVal val="visible"/>
                                      </p:to>
                                    </p:set>
                                    <p:animEffect transition="in" filter="fade">
                                      <p:cBhvr>
                                        <p:cTn id="27" dur="500"/>
                                        <p:tgtEl>
                                          <p:spTgt spid="7">
                                            <p:txEl>
                                              <p:pRg st="7" end="7"/>
                                            </p:txEl>
                                          </p:spTgt>
                                        </p:tgtEl>
                                      </p:cBhvr>
                                    </p:animEffect>
                                  </p:childTnLst>
                                </p:cTn>
                              </p:par>
                            </p:childTnLst>
                          </p:cTn>
                        </p:par>
                        <p:par>
                          <p:cTn id="28" fill="hold">
                            <p:stCondLst>
                              <p:cond delay="49150"/>
                            </p:stCondLst>
                            <p:childTnLst>
                              <p:par>
                                <p:cTn id="29" presetID="10" presetClass="entr" presetSubtype="0" fill="hold" nodeType="afterEffect">
                                  <p:stCondLst>
                                    <p:cond delay="500"/>
                                  </p:stCondLst>
                                  <p:iterate type="lt">
                                    <p:tmPct val="10000"/>
                                  </p:iterate>
                                  <p:childTnLst>
                                    <p:set>
                                      <p:cBhvr>
                                        <p:cTn id="30" dur="1" fill="hold">
                                          <p:stCondLst>
                                            <p:cond delay="0"/>
                                          </p:stCondLst>
                                        </p:cTn>
                                        <p:tgtEl>
                                          <p:spTgt spid="7">
                                            <p:txEl>
                                              <p:pRg st="8" end="8"/>
                                            </p:txEl>
                                          </p:spTgt>
                                        </p:tgtEl>
                                        <p:attrNameLst>
                                          <p:attrName>style.visibility</p:attrName>
                                        </p:attrNameLst>
                                      </p:cBhvr>
                                      <p:to>
                                        <p:strVal val="visible"/>
                                      </p:to>
                                    </p:set>
                                    <p:animEffect transition="in" filter="fade">
                                      <p:cBhvr>
                                        <p:cTn id="31"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7584"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6" name="Rettangolo arrotondato 14">
            <a:extLst>
              <a:ext uri="{FF2B5EF4-FFF2-40B4-BE49-F238E27FC236}">
                <a16:creationId xmlns="" xmlns:a16="http://schemas.microsoft.com/office/drawing/2014/main" id="{DF29C5A0-BBBD-1040-B971-CFDFDD7F1EB8}"/>
              </a:ext>
            </a:extLst>
          </p:cNvPr>
          <p:cNvSpPr/>
          <p:nvPr/>
        </p:nvSpPr>
        <p:spPr>
          <a:xfrm>
            <a:off x="1331640" y="2067694"/>
            <a:ext cx="6480720" cy="1620000"/>
          </a:xfrm>
          <a:prstGeom prst="roundRect">
            <a:avLst/>
          </a:prstGeom>
          <a:solidFill>
            <a:srgbClr val="006C7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5400" dirty="0" smtClean="0">
                <a:latin typeface="+mj-lt"/>
              </a:rPr>
              <a:t>The state of the art</a:t>
            </a:r>
            <a:endParaRPr lang="it-IT" sz="5400" dirty="0">
              <a:latin typeface="+mj-lt"/>
            </a:endParaRPr>
          </a:p>
        </p:txBody>
      </p:sp>
    </p:spTree>
    <p:extLst>
      <p:ext uri="{BB962C8B-B14F-4D97-AF65-F5344CB8AC3E}">
        <p14:creationId xmlns:p14="http://schemas.microsoft.com/office/powerpoint/2010/main" val="3261879836"/>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699542"/>
            <a:ext cx="576064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dirty="0">
                <a:latin typeface="+mj-lt"/>
              </a:rPr>
              <a:t>Through a survey, conducted in the summer of 2020, the partners of the e-SMART project </a:t>
            </a:r>
            <a:r>
              <a:rPr lang="en-US" dirty="0" smtClean="0">
                <a:latin typeface="+mj-lt"/>
              </a:rPr>
              <a:t>collected </a:t>
            </a:r>
            <a:r>
              <a:rPr lang="en-US" dirty="0">
                <a:latin typeface="+mj-lt"/>
              </a:rPr>
              <a:t>data to understand and analyze the state of the </a:t>
            </a:r>
            <a:r>
              <a:rPr lang="en-US" dirty="0" smtClean="0">
                <a:latin typeface="+mj-lt"/>
              </a:rPr>
              <a:t>art …</a:t>
            </a:r>
            <a:endParaRPr lang="en-US" dirty="0">
              <a:latin typeface="+mj-lt"/>
            </a:endParaRPr>
          </a:p>
        </p:txBody>
      </p:sp>
    </p:spTree>
    <p:extLst>
      <p:ext uri="{BB962C8B-B14F-4D97-AF65-F5344CB8AC3E}">
        <p14:creationId xmlns:p14="http://schemas.microsoft.com/office/powerpoint/2010/main" val="3214993902"/>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3"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699542"/>
            <a:ext cx="576064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dirty="0" smtClean="0">
                <a:latin typeface="+mj-lt"/>
              </a:rPr>
              <a:t>… </a:t>
            </a:r>
            <a:r>
              <a:rPr lang="en-US" dirty="0">
                <a:latin typeface="+mj-lt"/>
              </a:rPr>
              <a:t>with the </a:t>
            </a:r>
            <a:r>
              <a:rPr lang="en-US" dirty="0" smtClean="0">
                <a:latin typeface="+mj-lt"/>
              </a:rPr>
              <a:t>aim of </a:t>
            </a:r>
            <a:r>
              <a:rPr lang="en-US" dirty="0" smtClean="0">
                <a:latin typeface="+mj-lt"/>
              </a:rPr>
              <a:t>detecting the </a:t>
            </a:r>
            <a:r>
              <a:rPr lang="en-US" dirty="0">
                <a:latin typeface="+mj-lt"/>
              </a:rPr>
              <a:t>business models, and the most efficient technological solutions </a:t>
            </a:r>
            <a:r>
              <a:rPr lang="en-US" dirty="0" smtClean="0">
                <a:latin typeface="+mj-lt"/>
              </a:rPr>
              <a:t>currently applicable </a:t>
            </a:r>
            <a:r>
              <a:rPr lang="en-US" dirty="0" smtClean="0">
                <a:latin typeface="+mj-lt"/>
              </a:rPr>
              <a:t>to </a:t>
            </a:r>
            <a:r>
              <a:rPr lang="en-US" dirty="0" smtClean="0">
                <a:latin typeface="+mj-lt"/>
              </a:rPr>
              <a:t>create or develop </a:t>
            </a:r>
            <a:r>
              <a:rPr lang="en-US" dirty="0">
                <a:solidFill>
                  <a:srgbClr val="00B0F0"/>
                </a:solidFill>
                <a:latin typeface="+mj-lt"/>
              </a:rPr>
              <a:t>infrastructures</a:t>
            </a:r>
            <a:r>
              <a:rPr lang="en-US" dirty="0">
                <a:latin typeface="+mj-lt"/>
              </a:rPr>
              <a:t>, for </a:t>
            </a:r>
            <a:r>
              <a:rPr lang="en-US" dirty="0">
                <a:solidFill>
                  <a:srgbClr val="00B0F0"/>
                </a:solidFill>
                <a:latin typeface="+mj-lt"/>
              </a:rPr>
              <a:t>Local Public Transport </a:t>
            </a:r>
            <a:r>
              <a:rPr lang="en-US" dirty="0">
                <a:latin typeface="+mj-lt"/>
              </a:rPr>
              <a:t>and </a:t>
            </a:r>
            <a:r>
              <a:rPr lang="en-US" dirty="0">
                <a:solidFill>
                  <a:srgbClr val="00B0F0"/>
                </a:solidFill>
                <a:latin typeface="+mj-lt"/>
              </a:rPr>
              <a:t>Last Mile Logistics in the Alpine regions </a:t>
            </a:r>
            <a:r>
              <a:rPr lang="en-US" dirty="0">
                <a:latin typeface="+mj-lt"/>
              </a:rPr>
              <a:t>involved in the project. </a:t>
            </a:r>
          </a:p>
        </p:txBody>
      </p:sp>
    </p:spTree>
    <p:extLst>
      <p:ext uri="{BB962C8B-B14F-4D97-AF65-F5344CB8AC3E}">
        <p14:creationId xmlns:p14="http://schemas.microsoft.com/office/powerpoint/2010/main" val="4141604543"/>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2"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699542"/>
            <a:ext cx="576064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sz="1800" dirty="0" smtClean="0">
                <a:latin typeface="+mj-lt"/>
              </a:rPr>
              <a:t>Although </a:t>
            </a:r>
            <a:r>
              <a:rPr lang="en-US" sz="1800" dirty="0">
                <a:latin typeface="+mj-lt"/>
              </a:rPr>
              <a:t>many of the municipalities interviewed have expressed knowledge and valuable "best practices" in the field of private electric mobility and local electric public transport in their </a:t>
            </a:r>
            <a:r>
              <a:rPr lang="en-US" sz="1800" dirty="0" smtClean="0">
                <a:latin typeface="+mj-lt"/>
              </a:rPr>
              <a:t>cities…</a:t>
            </a:r>
            <a:endParaRPr lang="en-US" sz="1800" dirty="0">
              <a:latin typeface="+mj-lt"/>
            </a:endParaRPr>
          </a:p>
        </p:txBody>
      </p:sp>
    </p:spTree>
    <p:extLst>
      <p:ext uri="{BB962C8B-B14F-4D97-AF65-F5344CB8AC3E}">
        <p14:creationId xmlns:p14="http://schemas.microsoft.com/office/powerpoint/2010/main" val="3398440910"/>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2"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699542"/>
            <a:ext cx="576064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sz="1800" dirty="0" smtClean="0">
                <a:latin typeface="+mj-lt"/>
              </a:rPr>
              <a:t>… </a:t>
            </a:r>
            <a:r>
              <a:rPr lang="en-US" sz="1800" dirty="0" smtClean="0">
                <a:solidFill>
                  <a:srgbClr val="00B0F0"/>
                </a:solidFill>
                <a:latin typeface="+mj-lt"/>
              </a:rPr>
              <a:t>less </a:t>
            </a:r>
            <a:r>
              <a:rPr lang="en-US" sz="1800" dirty="0">
                <a:solidFill>
                  <a:srgbClr val="00B0F0"/>
                </a:solidFill>
                <a:latin typeface="+mj-lt"/>
              </a:rPr>
              <a:t>experience emerges in the field of Last Mile Electric Logistics </a:t>
            </a:r>
            <a:r>
              <a:rPr lang="en-US" sz="1800" dirty="0">
                <a:latin typeface="+mj-lt"/>
              </a:rPr>
              <a:t>(i.e. full truck transport, for goods non-multimodal such as a complete truck delivering to a supermarket or industry or picking up from a factory or moving intermodal cargo units, sea containers or trailers for combined transport or swap bodies</a:t>
            </a:r>
            <a:r>
              <a:rPr lang="en-US" sz="1800" dirty="0" smtClean="0">
                <a:latin typeface="+mj-lt"/>
              </a:rPr>
              <a:t>).</a:t>
            </a:r>
            <a:endParaRPr lang="en-US" sz="1800" dirty="0">
              <a:latin typeface="+mj-lt"/>
            </a:endParaRPr>
          </a:p>
        </p:txBody>
      </p:sp>
    </p:spTree>
    <p:extLst>
      <p:ext uri="{BB962C8B-B14F-4D97-AF65-F5344CB8AC3E}">
        <p14:creationId xmlns:p14="http://schemas.microsoft.com/office/powerpoint/2010/main" val="2926896072"/>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7"/>
          <p:cNvPicPr/>
          <p:nvPr/>
        </p:nvPicPr>
        <p:blipFill>
          <a:blip r:embed="rId2" cstate="print">
            <a:extLst>
              <a:ext uri="{28A0092B-C50C-407E-A947-70E740481C1C}">
                <a14:useLocalDpi xmlns:a14="http://schemas.microsoft.com/office/drawing/2010/main" val="0"/>
              </a:ext>
            </a:extLst>
          </a:blip>
          <a:stretch>
            <a:fillRect/>
          </a:stretch>
        </p:blipFill>
        <p:spPr>
          <a:xfrm>
            <a:off x="820622" y="3939902"/>
            <a:ext cx="7488000" cy="1216025"/>
          </a:xfrm>
          <a:prstGeom prst="rect">
            <a:avLst/>
          </a:prstGeom>
        </p:spPr>
      </p:pic>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6983" t="5884" r="5215" b="13075"/>
          <a:stretch/>
        </p:blipFill>
        <p:spPr>
          <a:xfrm>
            <a:off x="6200549" y="635363"/>
            <a:ext cx="2763939" cy="1288315"/>
          </a:xfrm>
          <a:prstGeom prst="rect">
            <a:avLst/>
          </a:prstGeom>
        </p:spPr>
      </p:pic>
      <p:sp>
        <p:nvSpPr>
          <p:cNvPr id="7" name="Segnaposto contenuto 9">
            <a:extLst>
              <a:ext uri="{FF2B5EF4-FFF2-40B4-BE49-F238E27FC236}">
                <a16:creationId xmlns="" xmlns:a16="http://schemas.microsoft.com/office/drawing/2014/main" id="{DC6BC364-3EDA-3B45-AA17-F0640737CD0F}"/>
              </a:ext>
            </a:extLst>
          </p:cNvPr>
          <p:cNvSpPr txBox="1">
            <a:spLocks noGrp="1"/>
          </p:cNvSpPr>
          <p:nvPr>
            <p:ph sz="half" idx="2"/>
          </p:nvPr>
        </p:nvSpPr>
        <p:spPr>
          <a:xfrm>
            <a:off x="251520" y="699542"/>
            <a:ext cx="5760640" cy="3168000"/>
          </a:xfrm>
          <a:prstGeom prst="roundRect">
            <a:avLst/>
          </a:prstGeom>
          <a:solidFill>
            <a:schemeClr val="bg1"/>
          </a:solidFill>
          <a:ln w="38100">
            <a:solidFill>
              <a:srgbClr val="295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vl1pPr algn="just">
              <a:defRPr sz="2000">
                <a:solidFill>
                  <a:schemeClr val="tx1"/>
                </a:solidFill>
              </a:defRPr>
            </a:lvl1pPr>
          </a:lstStyle>
          <a:p>
            <a:pPr marL="0" indent="0">
              <a:spcBef>
                <a:spcPts val="0"/>
              </a:spcBef>
              <a:buNone/>
            </a:pPr>
            <a:r>
              <a:rPr lang="en-US" dirty="0" smtClean="0">
                <a:latin typeface="+mj-lt"/>
              </a:rPr>
              <a:t>Within </a:t>
            </a:r>
            <a:r>
              <a:rPr lang="en-US" dirty="0">
                <a:latin typeface="+mj-lt"/>
              </a:rPr>
              <a:t>built-up areas, </a:t>
            </a:r>
            <a:r>
              <a:rPr lang="en-US" dirty="0">
                <a:solidFill>
                  <a:srgbClr val="00B0F0"/>
                </a:solidFill>
                <a:latin typeface="+mj-lt"/>
              </a:rPr>
              <a:t>it is necessary to encourage the development of a charging network </a:t>
            </a:r>
            <a:r>
              <a:rPr lang="en-US" dirty="0">
                <a:latin typeface="+mj-lt"/>
              </a:rPr>
              <a:t>that can act as a flywheel for the use of electric vehicles, </a:t>
            </a:r>
            <a:r>
              <a:rPr lang="en-US" dirty="0">
                <a:solidFill>
                  <a:srgbClr val="00B0F0"/>
                </a:solidFill>
                <a:latin typeface="+mj-lt"/>
              </a:rPr>
              <a:t>used for the delivery of goods instead of vehicles </a:t>
            </a:r>
            <a:r>
              <a:rPr lang="en-US" dirty="0" smtClean="0">
                <a:latin typeface="+mj-lt"/>
              </a:rPr>
              <a:t>powered </a:t>
            </a:r>
            <a:r>
              <a:rPr lang="en-US" dirty="0">
                <a:latin typeface="+mj-lt"/>
              </a:rPr>
              <a:t>by traditional </a:t>
            </a:r>
            <a:r>
              <a:rPr lang="en-US" dirty="0" smtClean="0">
                <a:latin typeface="+mj-lt"/>
              </a:rPr>
              <a:t>fuels.</a:t>
            </a:r>
            <a:endParaRPr lang="en-US" dirty="0">
              <a:latin typeface="+mj-lt"/>
            </a:endParaRPr>
          </a:p>
        </p:txBody>
      </p:sp>
    </p:spTree>
    <p:extLst>
      <p:ext uri="{BB962C8B-B14F-4D97-AF65-F5344CB8AC3E}">
        <p14:creationId xmlns:p14="http://schemas.microsoft.com/office/powerpoint/2010/main" val="1589100423"/>
      </p:ext>
    </p:extLst>
  </p:cSld>
  <p:clrMapOvr>
    <a:masterClrMapping/>
  </p:clrMapOvr>
  <mc:AlternateContent xmlns:mc="http://schemas.openxmlformats.org/markup-compatibility/2006" xmlns:p14="http://schemas.microsoft.com/office/powerpoint/2010/main">
    <mc:Choice Requires="p14">
      <p:transition spd="slow" p14:dur="5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monto">
  <a:themeElements>
    <a:clrScheme name="Tramont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Tramont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Tramont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1805</TotalTime>
  <Words>725</Words>
  <PresentationFormat>Presentazione su schermo (16:9)</PresentationFormat>
  <Paragraphs>36</Paragraphs>
  <Slides>22</Slides>
  <Notes>0</Notes>
  <HiddenSlides>0</HiddenSlides>
  <MMClips>0</MMClips>
  <ScaleCrop>false</ScaleCrop>
  <HeadingPairs>
    <vt:vector size="4" baseType="variant">
      <vt:variant>
        <vt:lpstr>Tema</vt:lpstr>
      </vt:variant>
      <vt:variant>
        <vt:i4>1</vt:i4>
      </vt:variant>
      <vt:variant>
        <vt:lpstr>Titoli diapositive</vt:lpstr>
      </vt:variant>
      <vt:variant>
        <vt:i4>22</vt:i4>
      </vt:variant>
    </vt:vector>
  </HeadingPairs>
  <TitlesOfParts>
    <vt:vector size="23" baseType="lpstr">
      <vt:lpstr>Tramonto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e-SMART : e-mobility SMART grid for passengers and last mile freight transports in the Alpine Space</dc:title>
  <dcterms:created xsi:type="dcterms:W3CDTF">2021-11-22T08:53:27Z</dcterms:created>
  <dcterms:modified xsi:type="dcterms:W3CDTF">2021-11-25T10:42:03Z</dcterms:modified>
</cp:coreProperties>
</file>