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2" r:id="rId3"/>
    <p:sldId id="263" r:id="rId4"/>
    <p:sldId id="264" r:id="rId5"/>
    <p:sldId id="267" r:id="rId6"/>
    <p:sldId id="270" r:id="rId7"/>
    <p:sldId id="268" r:id="rId8"/>
    <p:sldId id="277" r:id="rId9"/>
    <p:sldId id="276" r:id="rId10"/>
    <p:sldId id="278" r:id="rId11"/>
    <p:sldId id="269" r:id="rId12"/>
    <p:sldId id="272" r:id="rId13"/>
    <p:sldId id="273" r:id="rId14"/>
    <p:sldId id="265" r:id="rId15"/>
    <p:sldId id="275" r:id="rId16"/>
    <p:sldId id="279" r:id="rId17"/>
    <p:sldId id="274" r:id="rId18"/>
  </p:sldIdLst>
  <p:sldSz cx="9144000" cy="5143500" type="screen16x9"/>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lin, Charlotte" initials="WC" lastIdx="6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55" autoAdjust="0"/>
    <p:restoredTop sz="94660"/>
  </p:normalViewPr>
  <p:slideViewPr>
    <p:cSldViewPr>
      <p:cViewPr>
        <p:scale>
          <a:sx n="150" d="100"/>
          <a:sy n="150" d="100"/>
        </p:scale>
        <p:origin x="-504" y="-4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75865D-1AC7-4077-98F2-D554FF4649E7}" type="datetimeFigureOut">
              <a:rPr lang="de-DE" smtClean="0"/>
              <a:t>18.02.2022</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1CBFE0-7C2B-44D2-A930-6C21C0464E87}" type="slidenum">
              <a:rPr lang="de-DE" smtClean="0"/>
              <a:t>‹Nr.›</a:t>
            </a:fld>
            <a:endParaRPr lang="de-DE"/>
          </a:p>
        </p:txBody>
      </p:sp>
    </p:spTree>
    <p:extLst>
      <p:ext uri="{BB962C8B-B14F-4D97-AF65-F5344CB8AC3E}">
        <p14:creationId xmlns:p14="http://schemas.microsoft.com/office/powerpoint/2010/main" val="2085707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685800" y="1597819"/>
            <a:ext cx="7772400" cy="1102519"/>
          </a:xfrm>
        </p:spPr>
        <p:txBody>
          <a:bodyPr/>
          <a:lstStyle>
            <a:lvl1pPr>
              <a:defRPr b="1">
                <a:solidFill>
                  <a:srgbClr val="159961"/>
                </a:solidFill>
              </a:defRPr>
            </a:lvl1pPr>
          </a:lstStyle>
          <a:p>
            <a:r>
              <a:rPr lang="de-DE" dirty="0" smtClean="0"/>
              <a:t>Event title</a:t>
            </a:r>
            <a:endParaRPr lang="de-DE" dirty="0"/>
          </a:p>
        </p:txBody>
      </p:sp>
      <p:sp>
        <p:nvSpPr>
          <p:cNvPr id="3" name="Untertitel 2"/>
          <p:cNvSpPr>
            <a:spLocks noGrp="1"/>
          </p:cNvSpPr>
          <p:nvPr>
            <p:ph type="subTitle" idx="1" hasCustomPrompt="1"/>
          </p:nvPr>
        </p:nvSpPr>
        <p:spPr>
          <a:xfrm>
            <a:off x="1371600" y="2914650"/>
            <a:ext cx="6400800" cy="1314450"/>
          </a:xfrm>
        </p:spPr>
        <p:txBody>
          <a:bodyPr/>
          <a:lstStyle>
            <a:lvl1pPr marL="0" indent="0" algn="ctr">
              <a:buNone/>
              <a:defRPr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err="1" smtClean="0"/>
              <a:t>By</a:t>
            </a:r>
            <a:r>
              <a:rPr lang="de-DE" dirty="0" smtClean="0"/>
              <a:t> xxx</a:t>
            </a:r>
            <a:endParaRPr lang="de-DE" dirty="0"/>
          </a:p>
        </p:txBody>
      </p:sp>
      <p:sp>
        <p:nvSpPr>
          <p:cNvPr id="10" name="Datumsplatzhalter 9"/>
          <p:cNvSpPr>
            <a:spLocks noGrp="1"/>
          </p:cNvSpPr>
          <p:nvPr>
            <p:ph type="dt" sz="half" idx="10"/>
          </p:nvPr>
        </p:nvSpPr>
        <p:spPr/>
        <p:txBody>
          <a:bodyPr/>
          <a:lstStyle/>
          <a:p>
            <a:r>
              <a:rPr lang="de-DE" dirty="0" smtClean="0"/>
              <a:t>11/2021</a:t>
            </a:r>
            <a:endParaRPr lang="de-DE" dirty="0"/>
          </a:p>
        </p:txBody>
      </p:sp>
      <p:sp>
        <p:nvSpPr>
          <p:cNvPr id="11" name="Fußzeilenplatzhalter 10"/>
          <p:cNvSpPr>
            <a:spLocks noGrp="1"/>
          </p:cNvSpPr>
          <p:nvPr>
            <p:ph type="ftr" sz="quarter" idx="11"/>
          </p:nvPr>
        </p:nvSpPr>
        <p:spPr/>
        <p:txBody>
          <a:bodyPr/>
          <a:lstStyle/>
          <a:p>
            <a:r>
              <a:rPr lang="de-DE" dirty="0" smtClean="0"/>
              <a:t>e-SMART Training Material</a:t>
            </a:r>
            <a:endParaRPr lang="de-DE" dirty="0"/>
          </a:p>
        </p:txBody>
      </p:sp>
      <p:sp>
        <p:nvSpPr>
          <p:cNvPr id="12" name="Foliennummernplatzhalter 11"/>
          <p:cNvSpPr>
            <a:spLocks noGrp="1"/>
          </p:cNvSpPr>
          <p:nvPr>
            <p:ph type="sldNum" sz="quarter" idx="12"/>
          </p:nvPr>
        </p:nvSpPr>
        <p:spPr/>
        <p:txBody>
          <a:bodyPr/>
          <a:lstStyle/>
          <a:p>
            <a:fld id="{8ECE8F59-65AB-457F-9DE7-3DAEC1A4167E}" type="slidenum">
              <a:rPr lang="de-DE" smtClean="0"/>
              <a:pPr/>
              <a:t>‹Nr.›</a:t>
            </a:fld>
            <a:endParaRPr lang="de-DE" dirty="0"/>
          </a:p>
        </p:txBody>
      </p:sp>
      <p:sp>
        <p:nvSpPr>
          <p:cNvPr id="13" name="Textfeld 12"/>
          <p:cNvSpPr txBox="1"/>
          <p:nvPr userDrawn="1"/>
        </p:nvSpPr>
        <p:spPr>
          <a:xfrm>
            <a:off x="8316416" y="210261"/>
            <a:ext cx="576064" cy="400110"/>
          </a:xfrm>
          <a:prstGeom prst="rect">
            <a:avLst/>
          </a:prstGeom>
          <a:noFill/>
          <a:ln w="3175">
            <a:solidFill>
              <a:schemeClr val="bg1">
                <a:lumMod val="85000"/>
              </a:schemeClr>
            </a:solidFill>
          </a:ln>
        </p:spPr>
        <p:txBody>
          <a:bodyPr wrap="square" rtlCol="0">
            <a:spAutoFit/>
          </a:bodyPr>
          <a:lstStyle/>
          <a:p>
            <a:r>
              <a:rPr lang="de-DE" sz="1000" dirty="0" smtClean="0">
                <a:solidFill>
                  <a:schemeClr val="bg1">
                    <a:lumMod val="85000"/>
                  </a:schemeClr>
                </a:solidFill>
                <a:latin typeface="Helvetica" pitchFamily="34" charset="0"/>
              </a:rPr>
              <a:t>YOUR </a:t>
            </a:r>
            <a:br>
              <a:rPr lang="de-DE" sz="1000" dirty="0" smtClean="0">
                <a:solidFill>
                  <a:schemeClr val="bg1">
                    <a:lumMod val="85000"/>
                  </a:schemeClr>
                </a:solidFill>
                <a:latin typeface="Helvetica" pitchFamily="34" charset="0"/>
              </a:rPr>
            </a:br>
            <a:r>
              <a:rPr lang="de-DE" sz="1000" dirty="0" smtClean="0">
                <a:solidFill>
                  <a:schemeClr val="bg1">
                    <a:lumMod val="85000"/>
                  </a:schemeClr>
                </a:solidFill>
                <a:latin typeface="Helvetica" pitchFamily="34" charset="0"/>
              </a:rPr>
              <a:t>LOGO</a:t>
            </a:r>
            <a:endParaRPr lang="de-DE" sz="1000" dirty="0">
              <a:solidFill>
                <a:schemeClr val="bg1">
                  <a:lumMod val="85000"/>
                </a:schemeClr>
              </a:solidFill>
              <a:latin typeface="Helvetica" pitchFamily="34" charset="0"/>
            </a:endParaRPr>
          </a:p>
        </p:txBody>
      </p:sp>
    </p:spTree>
    <p:extLst>
      <p:ext uri="{BB962C8B-B14F-4D97-AF65-F5344CB8AC3E}">
        <p14:creationId xmlns:p14="http://schemas.microsoft.com/office/powerpoint/2010/main" val="1352367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1">
                <a:solidFill>
                  <a:srgbClr val="159961"/>
                </a:solidFill>
              </a:defRPr>
            </a:lvl1pPr>
          </a:lstStyle>
          <a:p>
            <a:r>
              <a:rPr lang="de-DE" dirty="0" smtClean="0"/>
              <a:t>Title</a:t>
            </a:r>
            <a:endParaRPr lang="de-DE" dirty="0"/>
          </a:p>
        </p:txBody>
      </p:sp>
      <p:sp>
        <p:nvSpPr>
          <p:cNvPr id="3" name="Inhaltsplatzhalter 2"/>
          <p:cNvSpPr>
            <a:spLocks noGrp="1"/>
          </p:cNvSpPr>
          <p:nvPr>
            <p:ph idx="1" hasCustomPrompt="1"/>
          </p:nvPr>
        </p:nvSpPr>
        <p:spPr/>
        <p:txBody>
          <a:bodyPr/>
          <a:lstStyle>
            <a:lvl1pPr marL="0" indent="0">
              <a:buFont typeface="Wingdings" panose="05000000000000000000" pitchFamily="2" charset="2"/>
              <a:buNone/>
              <a:defRPr sz="3000">
                <a:latin typeface="Helvetica" pitchFamily="34" charset="0"/>
              </a:defRPr>
            </a:lvl1pPr>
            <a:lvl2pPr marL="742950" indent="-285750">
              <a:buFont typeface="Arial" panose="020B0604020202020204" pitchFamily="34" charset="0"/>
              <a:buChar char="•"/>
              <a:defRPr sz="2400">
                <a:latin typeface="Helvetica" pitchFamily="34" charset="0"/>
              </a:defRPr>
            </a:lvl2pPr>
            <a:lvl3pPr marL="1257300" indent="-342900">
              <a:buFont typeface="Courier New" panose="02070309020205020404" pitchFamily="49" charset="0"/>
              <a:buChar char="o"/>
              <a:defRPr sz="2000">
                <a:latin typeface="Helvetica" pitchFamily="34" charset="0"/>
              </a:defRPr>
            </a:lvl3pPr>
          </a:lstStyle>
          <a:p>
            <a:pPr lvl="0"/>
            <a:r>
              <a:rPr lang="de-DE" dirty="0" smtClean="0"/>
              <a:t>Header 1</a:t>
            </a:r>
          </a:p>
          <a:p>
            <a:pPr lvl="1"/>
            <a:r>
              <a:rPr lang="de-DE" dirty="0" smtClean="0"/>
              <a:t>Header 2</a:t>
            </a:r>
          </a:p>
          <a:p>
            <a:pPr lvl="2"/>
            <a:r>
              <a:rPr lang="de-DE" dirty="0" smtClean="0"/>
              <a:t>Header 3</a:t>
            </a:r>
          </a:p>
        </p:txBody>
      </p:sp>
      <p:sp>
        <p:nvSpPr>
          <p:cNvPr id="4" name="Datumsplatzhalter 3"/>
          <p:cNvSpPr>
            <a:spLocks noGrp="1"/>
          </p:cNvSpPr>
          <p:nvPr>
            <p:ph type="dt" sz="half" idx="10"/>
          </p:nvPr>
        </p:nvSpPr>
        <p:spPr/>
        <p:txBody>
          <a:bodyPr/>
          <a:lstStyle>
            <a:lvl1pPr>
              <a:defRPr/>
            </a:lvl1pPr>
          </a:lstStyle>
          <a:p>
            <a:r>
              <a:rPr lang="de-DE" dirty="0" smtClean="0"/>
              <a:t>11/2021</a:t>
            </a:r>
            <a:endParaRPr lang="de-DE" dirty="0"/>
          </a:p>
        </p:txBody>
      </p:sp>
      <p:sp>
        <p:nvSpPr>
          <p:cNvPr id="5" name="Fußzeilenplatzhalter 4"/>
          <p:cNvSpPr>
            <a:spLocks noGrp="1"/>
          </p:cNvSpPr>
          <p:nvPr>
            <p:ph type="ftr" sz="quarter" idx="11"/>
          </p:nvPr>
        </p:nvSpPr>
        <p:spPr/>
        <p:txBody>
          <a:bodyPr/>
          <a:lstStyle/>
          <a:p>
            <a:r>
              <a:rPr lang="de-DE" dirty="0" smtClean="0"/>
              <a:t>e-SMART Training Material</a:t>
            </a:r>
            <a:endParaRPr lang="de-DE" dirty="0"/>
          </a:p>
        </p:txBody>
      </p:sp>
      <p:sp>
        <p:nvSpPr>
          <p:cNvPr id="6" name="Foliennummernplatzhalter 5"/>
          <p:cNvSpPr>
            <a:spLocks noGrp="1"/>
          </p:cNvSpPr>
          <p:nvPr>
            <p:ph type="sldNum" sz="quarter" idx="12"/>
          </p:nvPr>
        </p:nvSpPr>
        <p:spPr>
          <a:xfrm>
            <a:off x="5750768" y="4767263"/>
            <a:ext cx="2133600" cy="273844"/>
          </a:xfrm>
        </p:spPr>
        <p:txBody>
          <a:bodyPr/>
          <a:lstStyle/>
          <a:p>
            <a:fld id="{8ECE8F59-65AB-457F-9DE7-3DAEC1A4167E}" type="slidenum">
              <a:rPr lang="de-DE" smtClean="0"/>
              <a:t>‹Nr.›</a:t>
            </a:fld>
            <a:endParaRPr lang="de-DE" dirty="0"/>
          </a:p>
        </p:txBody>
      </p:sp>
      <p:cxnSp>
        <p:nvCxnSpPr>
          <p:cNvPr id="7" name="Gerade Verbindung 6"/>
          <p:cNvCxnSpPr/>
          <p:nvPr userDrawn="1"/>
        </p:nvCxnSpPr>
        <p:spPr>
          <a:xfrm>
            <a:off x="3059832" y="1203598"/>
            <a:ext cx="561662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84368" y="4473367"/>
            <a:ext cx="1239999" cy="670133"/>
          </a:xfrm>
          <a:prstGeom prst="rect">
            <a:avLst/>
          </a:prstGeom>
        </p:spPr>
      </p:pic>
    </p:spTree>
    <p:extLst>
      <p:ext uri="{BB962C8B-B14F-4D97-AF65-F5344CB8AC3E}">
        <p14:creationId xmlns:p14="http://schemas.microsoft.com/office/powerpoint/2010/main" val="690590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419622"/>
            <a:ext cx="40386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p:txBody>
      </p:sp>
      <p:sp>
        <p:nvSpPr>
          <p:cNvPr id="4" name="Inhaltsplatzhalter 3"/>
          <p:cNvSpPr>
            <a:spLocks noGrp="1"/>
          </p:cNvSpPr>
          <p:nvPr>
            <p:ph sz="half" idx="2"/>
          </p:nvPr>
        </p:nvSpPr>
        <p:spPr>
          <a:xfrm>
            <a:off x="4648200" y="1419622"/>
            <a:ext cx="40386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p:txBody>
      </p:sp>
      <p:sp>
        <p:nvSpPr>
          <p:cNvPr id="5" name="Datumsplatzhalter 4"/>
          <p:cNvSpPr>
            <a:spLocks noGrp="1"/>
          </p:cNvSpPr>
          <p:nvPr>
            <p:ph type="dt" sz="half" idx="10"/>
          </p:nvPr>
        </p:nvSpPr>
        <p:spPr/>
        <p:txBody>
          <a:bodyPr/>
          <a:lstStyle>
            <a:lvl1pPr>
              <a:defRPr/>
            </a:lvl1pPr>
          </a:lstStyle>
          <a:p>
            <a:r>
              <a:rPr lang="de-DE" dirty="0" smtClean="0"/>
              <a:t>11/2021</a:t>
            </a:r>
            <a:endParaRPr lang="de-DE" dirty="0"/>
          </a:p>
        </p:txBody>
      </p:sp>
      <p:sp>
        <p:nvSpPr>
          <p:cNvPr id="6" name="Fußzeilenplatzhalter 5"/>
          <p:cNvSpPr>
            <a:spLocks noGrp="1"/>
          </p:cNvSpPr>
          <p:nvPr>
            <p:ph type="ftr" sz="quarter" idx="11"/>
          </p:nvPr>
        </p:nvSpPr>
        <p:spPr/>
        <p:txBody>
          <a:bodyPr/>
          <a:lstStyle>
            <a:lvl1pPr>
              <a:defRPr/>
            </a:lvl1pPr>
          </a:lstStyle>
          <a:p>
            <a:r>
              <a:rPr lang="de-DE" dirty="0" smtClean="0"/>
              <a:t>e-SMART Training Material</a:t>
            </a:r>
            <a:endParaRPr lang="de-DE" dirty="0"/>
          </a:p>
        </p:txBody>
      </p:sp>
      <p:sp>
        <p:nvSpPr>
          <p:cNvPr id="7" name="Foliennummernplatzhalter 6"/>
          <p:cNvSpPr>
            <a:spLocks noGrp="1"/>
          </p:cNvSpPr>
          <p:nvPr>
            <p:ph type="sldNum" sz="quarter" idx="12"/>
          </p:nvPr>
        </p:nvSpPr>
        <p:spPr/>
        <p:txBody>
          <a:bodyPr/>
          <a:lstStyle/>
          <a:p>
            <a:fld id="{8ECE8F59-65AB-457F-9DE7-3DAEC1A4167E}" type="slidenum">
              <a:rPr lang="de-DE" smtClean="0"/>
              <a:t>‹Nr.›</a:t>
            </a:fld>
            <a:endParaRPr lang="de-DE" dirty="0"/>
          </a:p>
        </p:txBody>
      </p:sp>
      <p:cxnSp>
        <p:nvCxnSpPr>
          <p:cNvPr id="8" name="Gerade Verbindung 7"/>
          <p:cNvCxnSpPr/>
          <p:nvPr userDrawn="1"/>
        </p:nvCxnSpPr>
        <p:spPr>
          <a:xfrm>
            <a:off x="3059832" y="1203598"/>
            <a:ext cx="561662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7366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lvl1pPr>
              <a:defRPr/>
            </a:lvl1pPr>
          </a:lstStyle>
          <a:p>
            <a:r>
              <a:rPr lang="de-DE" dirty="0" smtClean="0"/>
              <a:t>11/2021</a:t>
            </a:r>
            <a:endParaRPr lang="de-DE" dirty="0"/>
          </a:p>
        </p:txBody>
      </p:sp>
      <p:sp>
        <p:nvSpPr>
          <p:cNvPr id="4" name="Fußzeilenplatzhalter 3"/>
          <p:cNvSpPr>
            <a:spLocks noGrp="1"/>
          </p:cNvSpPr>
          <p:nvPr>
            <p:ph type="ftr" sz="quarter" idx="11"/>
          </p:nvPr>
        </p:nvSpPr>
        <p:spPr/>
        <p:txBody>
          <a:bodyPr/>
          <a:lstStyle/>
          <a:p>
            <a:r>
              <a:rPr lang="de-DE" dirty="0" smtClean="0"/>
              <a:t>e-SMART Training Material</a:t>
            </a:r>
            <a:endParaRPr lang="de-DE" dirty="0"/>
          </a:p>
        </p:txBody>
      </p:sp>
      <p:sp>
        <p:nvSpPr>
          <p:cNvPr id="5" name="Foliennummernplatzhalter 4"/>
          <p:cNvSpPr>
            <a:spLocks noGrp="1"/>
          </p:cNvSpPr>
          <p:nvPr>
            <p:ph type="sldNum" sz="quarter" idx="12"/>
          </p:nvPr>
        </p:nvSpPr>
        <p:spPr>
          <a:xfrm>
            <a:off x="5750768" y="4767263"/>
            <a:ext cx="2133600" cy="273844"/>
          </a:xfrm>
        </p:spPr>
        <p:txBody>
          <a:bodyPr/>
          <a:lstStyle/>
          <a:p>
            <a:fld id="{8ECE8F59-65AB-457F-9DE7-3DAEC1A4167E}" type="slidenum">
              <a:rPr lang="de-DE" smtClean="0"/>
              <a:t>‹Nr.›</a:t>
            </a:fld>
            <a:endParaRPr lang="de-DE" dirty="0"/>
          </a:p>
        </p:txBody>
      </p:sp>
      <p:cxnSp>
        <p:nvCxnSpPr>
          <p:cNvPr id="6" name="Gerade Verbindung 5"/>
          <p:cNvCxnSpPr/>
          <p:nvPr userDrawn="1"/>
        </p:nvCxnSpPr>
        <p:spPr>
          <a:xfrm>
            <a:off x="3059832" y="1203598"/>
            <a:ext cx="561662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84368" y="4473367"/>
            <a:ext cx="1239999" cy="670133"/>
          </a:xfrm>
          <a:prstGeom prst="rect">
            <a:avLst/>
          </a:prstGeom>
        </p:spPr>
      </p:pic>
    </p:spTree>
    <p:extLst>
      <p:ext uri="{BB962C8B-B14F-4D97-AF65-F5344CB8AC3E}">
        <p14:creationId xmlns:p14="http://schemas.microsoft.com/office/powerpoint/2010/main" val="2301602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r>
              <a:rPr lang="de-DE" dirty="0" smtClean="0"/>
              <a:t>11/2021</a:t>
            </a:r>
            <a:endParaRPr lang="de-DE" dirty="0"/>
          </a:p>
        </p:txBody>
      </p:sp>
      <p:sp>
        <p:nvSpPr>
          <p:cNvPr id="3" name="Fußzeilenplatzhalter 2"/>
          <p:cNvSpPr>
            <a:spLocks noGrp="1"/>
          </p:cNvSpPr>
          <p:nvPr>
            <p:ph type="ftr" sz="quarter" idx="11"/>
          </p:nvPr>
        </p:nvSpPr>
        <p:spPr/>
        <p:txBody>
          <a:bodyPr/>
          <a:lstStyle>
            <a:lvl1pPr>
              <a:defRPr>
                <a:latin typeface="Helvetica" pitchFamily="34" charset="0"/>
              </a:defRPr>
            </a:lvl1pPr>
          </a:lstStyle>
          <a:p>
            <a:r>
              <a:rPr lang="de-DE" dirty="0" smtClean="0"/>
              <a:t>e-SMART Training Material</a:t>
            </a:r>
            <a:endParaRPr lang="de-DE" dirty="0"/>
          </a:p>
        </p:txBody>
      </p:sp>
      <p:sp>
        <p:nvSpPr>
          <p:cNvPr id="4" name="Foliennummernplatzhalter 3"/>
          <p:cNvSpPr>
            <a:spLocks noGrp="1"/>
          </p:cNvSpPr>
          <p:nvPr>
            <p:ph type="sldNum" sz="quarter" idx="12"/>
          </p:nvPr>
        </p:nvSpPr>
        <p:spPr>
          <a:xfrm>
            <a:off x="5750768" y="4767263"/>
            <a:ext cx="2133600" cy="273844"/>
          </a:xfrm>
        </p:spPr>
        <p:txBody>
          <a:bodyPr/>
          <a:lstStyle>
            <a:lvl1pPr>
              <a:defRPr>
                <a:latin typeface="Helvetica" pitchFamily="34" charset="0"/>
              </a:defRPr>
            </a:lvl1pPr>
          </a:lstStyle>
          <a:p>
            <a:fld id="{8ECE8F59-65AB-457F-9DE7-3DAEC1A4167E}" type="slidenum">
              <a:rPr lang="de-DE" smtClean="0"/>
              <a:pPr/>
              <a:t>‹Nr.›</a:t>
            </a:fld>
            <a:endParaRPr lang="de-DE" dirty="0"/>
          </a:p>
        </p:txBody>
      </p:sp>
      <p:cxnSp>
        <p:nvCxnSpPr>
          <p:cNvPr id="5" name="Gerade Verbindung 4"/>
          <p:cNvCxnSpPr/>
          <p:nvPr userDrawn="1"/>
        </p:nvCxnSpPr>
        <p:spPr>
          <a:xfrm>
            <a:off x="3059832" y="1203598"/>
            <a:ext cx="561662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84368" y="4473367"/>
            <a:ext cx="1239999" cy="670133"/>
          </a:xfrm>
          <a:prstGeom prst="rect">
            <a:avLst/>
          </a:prstGeom>
        </p:spPr>
      </p:pic>
    </p:spTree>
    <p:extLst>
      <p:ext uri="{BB962C8B-B14F-4D97-AF65-F5344CB8AC3E}">
        <p14:creationId xmlns:p14="http://schemas.microsoft.com/office/powerpoint/2010/main" val="30529851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059832" y="205979"/>
            <a:ext cx="5626968" cy="857250"/>
          </a:xfrm>
          <a:prstGeom prst="rect">
            <a:avLst/>
          </a:prstGeom>
        </p:spPr>
        <p:txBody>
          <a:bodyPr vert="horz" lIns="91440" tIns="45720" rIns="91440" bIns="45720" rtlCol="0" anchor="ctr">
            <a:normAutofit/>
          </a:bodyPr>
          <a:lstStyle/>
          <a:p>
            <a:r>
              <a:rPr lang="de-DE" dirty="0" smtClean="0"/>
              <a:t>Title</a:t>
            </a:r>
            <a:endParaRPr lang="de-DE" dirty="0"/>
          </a:p>
        </p:txBody>
      </p:sp>
      <p:sp>
        <p:nvSpPr>
          <p:cNvPr id="3" name="Textplatzhalter 2"/>
          <p:cNvSpPr>
            <a:spLocks noGrp="1"/>
          </p:cNvSpPr>
          <p:nvPr>
            <p:ph type="body" idx="1"/>
          </p:nvPr>
        </p:nvSpPr>
        <p:spPr>
          <a:xfrm>
            <a:off x="457200" y="1419622"/>
            <a:ext cx="8229600" cy="3175000"/>
          </a:xfrm>
          <a:prstGeom prst="rect">
            <a:avLst/>
          </a:prstGeom>
        </p:spPr>
        <p:txBody>
          <a:bodyPr vert="horz" lIns="91440" tIns="45720" rIns="91440" bIns="45720" rtlCol="0">
            <a:normAutofit/>
          </a:bodyPr>
          <a:lstStyle/>
          <a:p>
            <a:pPr lvl="0"/>
            <a:r>
              <a:rPr lang="de-DE" dirty="0" smtClean="0"/>
              <a:t>Header 1</a:t>
            </a:r>
          </a:p>
          <a:p>
            <a:pPr lvl="1"/>
            <a:r>
              <a:rPr lang="de-DE" dirty="0" smtClean="0"/>
              <a:t>Header 2</a:t>
            </a:r>
          </a:p>
          <a:p>
            <a:pPr lvl="2"/>
            <a:r>
              <a:rPr lang="de-DE" dirty="0" smtClean="0"/>
              <a:t>Header 3</a:t>
            </a:r>
          </a:p>
        </p:txBody>
      </p:sp>
      <p:sp>
        <p:nvSpPr>
          <p:cNvPr id="4" name="Datumsplatzhalt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100">
                <a:solidFill>
                  <a:schemeClr val="tx1">
                    <a:tint val="75000"/>
                  </a:schemeClr>
                </a:solidFill>
                <a:latin typeface="Helvetica" pitchFamily="34" charset="0"/>
              </a:defRPr>
            </a:lvl1pPr>
          </a:lstStyle>
          <a:p>
            <a:r>
              <a:rPr lang="de-DE" dirty="0" smtClean="0"/>
              <a:t>11/2021</a:t>
            </a:r>
            <a:endParaRPr lang="de-DE" dirty="0"/>
          </a:p>
        </p:txBody>
      </p:sp>
      <p:sp>
        <p:nvSpPr>
          <p:cNvPr id="5" name="Fußzeilenplatzhalt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latin typeface="Helvetica" pitchFamily="34" charset="0"/>
              </a:defRPr>
            </a:lvl1pPr>
          </a:lstStyle>
          <a:p>
            <a:r>
              <a:rPr lang="de-DE" dirty="0" smtClean="0"/>
              <a:t>e-SMART Training Material</a:t>
            </a:r>
            <a:endParaRPr lang="de-DE" dirty="0"/>
          </a:p>
        </p:txBody>
      </p:sp>
      <p:sp>
        <p:nvSpPr>
          <p:cNvPr id="6" name="Foliennummernplatzhalter 5"/>
          <p:cNvSpPr>
            <a:spLocks noGrp="1"/>
          </p:cNvSpPr>
          <p:nvPr>
            <p:ph type="sldNum" sz="quarter" idx="4"/>
          </p:nvPr>
        </p:nvSpPr>
        <p:spPr>
          <a:xfrm>
            <a:off x="6444208" y="4767263"/>
            <a:ext cx="2133600" cy="273844"/>
          </a:xfrm>
          <a:prstGeom prst="rect">
            <a:avLst/>
          </a:prstGeom>
        </p:spPr>
        <p:txBody>
          <a:bodyPr vert="horz" lIns="91440" tIns="45720" rIns="91440" bIns="45720" rtlCol="0" anchor="ctr"/>
          <a:lstStyle>
            <a:lvl1pPr algn="r">
              <a:defRPr sz="1200">
                <a:solidFill>
                  <a:schemeClr val="tx1">
                    <a:tint val="75000"/>
                  </a:schemeClr>
                </a:solidFill>
                <a:latin typeface="Helvetica" pitchFamily="34" charset="0"/>
              </a:defRPr>
            </a:lvl1pPr>
          </a:lstStyle>
          <a:p>
            <a:fld id="{8ECE8F59-65AB-457F-9DE7-3DAEC1A4167E}" type="slidenum">
              <a:rPr lang="de-DE" smtClean="0"/>
              <a:pPr/>
              <a:t>‹Nr.›</a:t>
            </a:fld>
            <a:endParaRPr lang="de-DE" dirty="0"/>
          </a:p>
        </p:txBody>
      </p:sp>
      <p:pic>
        <p:nvPicPr>
          <p:cNvPr id="9" name="Grafik 8"/>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87307" y="195485"/>
            <a:ext cx="3016541" cy="1319737"/>
          </a:xfrm>
          <a:prstGeom prst="rect">
            <a:avLst/>
          </a:prstGeom>
        </p:spPr>
      </p:pic>
    </p:spTree>
    <p:extLst>
      <p:ext uri="{BB962C8B-B14F-4D97-AF65-F5344CB8AC3E}">
        <p14:creationId xmlns:p14="http://schemas.microsoft.com/office/powerpoint/2010/main" val="3162291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hf hdr="0"/>
  <p:txStyles>
    <p:titleStyle>
      <a:lvl1pPr algn="ctr" defTabSz="914400" rtl="0" eaLnBrk="1" latinLnBrk="0" hangingPunct="1">
        <a:spcBef>
          <a:spcPct val="0"/>
        </a:spcBef>
        <a:buNone/>
        <a:defRPr sz="3000" b="1" kern="1200">
          <a:solidFill>
            <a:srgbClr val="159961"/>
          </a:solidFill>
          <a:latin typeface="Helvetica" pitchFamily="34" charset="0"/>
          <a:ea typeface="+mj-ea"/>
          <a:cs typeface="+mj-cs"/>
        </a:defRPr>
      </a:lvl1pPr>
    </p:titleStyle>
    <p:bodyStyle>
      <a:lvl1pPr marL="0" indent="0" algn="l" defTabSz="914400" rtl="0" eaLnBrk="1" latinLnBrk="0" hangingPunct="1">
        <a:spcBef>
          <a:spcPct val="20000"/>
        </a:spcBef>
        <a:buFont typeface="Wingdings" panose="05000000000000000000" pitchFamily="2" charset="2"/>
        <a:buNone/>
        <a:defRPr sz="3000" kern="1200">
          <a:solidFill>
            <a:schemeClr val="tx1">
              <a:lumMod val="75000"/>
              <a:lumOff val="25000"/>
            </a:schemeClr>
          </a:solidFill>
          <a:latin typeface="Helvetica"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baseline="0">
          <a:solidFill>
            <a:schemeClr val="tx1">
              <a:lumMod val="75000"/>
              <a:lumOff val="25000"/>
            </a:schemeClr>
          </a:solidFill>
          <a:latin typeface="Helvetica" pitchFamily="34" charset="0"/>
          <a:ea typeface="+mn-ea"/>
          <a:cs typeface="+mn-cs"/>
        </a:defRPr>
      </a:lvl2pPr>
      <a:lvl3pPr marL="1143000" indent="-228600" algn="l" defTabSz="914400" rtl="0" eaLnBrk="1" latinLnBrk="0" hangingPunct="1">
        <a:spcBef>
          <a:spcPct val="20000"/>
        </a:spcBef>
        <a:buFont typeface="Courier New" panose="02070309020205020404" pitchFamily="49" charset="0"/>
        <a:buChar char="o"/>
        <a:defRPr sz="2000" kern="1200" baseline="0">
          <a:solidFill>
            <a:schemeClr val="tx1">
              <a:lumMod val="75000"/>
              <a:lumOff val="25000"/>
            </a:schemeClr>
          </a:solidFill>
          <a:latin typeface="Helvetica"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tif"/></Relationships>
</file>

<file path=ppt/slides/_rels/slide1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tif"/></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tif"/><Relationship Id="rId4" Type="http://schemas.microsoft.com/office/2007/relationships/hdphoto" Target="../media/hdphoto5.wdp"/></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tif"/><Relationship Id="rId4" Type="http://schemas.microsoft.com/office/2007/relationships/hdphoto" Target="../media/hdphoto6.wdp"/></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tif"/><Relationship Id="rId4" Type="http://schemas.microsoft.com/office/2007/relationships/hdphoto" Target="../media/hdphoto7.wdp"/></Relationships>
</file>

<file path=ppt/slides/_rels/slide14.xml.rels><?xml version="1.0" encoding="UTF-8" standalone="yes"?>
<Relationships xmlns="http://schemas.openxmlformats.org/package/2006/relationships"><Relationship Id="rId3" Type="http://schemas.openxmlformats.org/officeDocument/2006/relationships/image" Target="../media/image5.ti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t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5.tif"/></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t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tif"/><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5.ti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tif"/><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5.ti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tif"/></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tif"/></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tif"/></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de-DE" sz="2400" dirty="0" smtClean="0">
                <a:ln w="0"/>
                <a:solidFill>
                  <a:schemeClr val="accent1">
                    <a:lumMod val="75000"/>
                  </a:schemeClr>
                </a:solidFill>
                <a:latin typeface="+mj-lt"/>
              </a:rPr>
              <a:t>e-SMART</a:t>
            </a:r>
            <a:br>
              <a:rPr lang="de-DE" sz="2400" dirty="0" smtClean="0">
                <a:ln w="0"/>
                <a:solidFill>
                  <a:schemeClr val="accent1">
                    <a:lumMod val="75000"/>
                  </a:schemeClr>
                </a:solidFill>
                <a:latin typeface="+mj-lt"/>
              </a:rPr>
            </a:br>
            <a:r>
              <a:rPr lang="de-DE" sz="2400" dirty="0">
                <a:ln w="0"/>
                <a:solidFill>
                  <a:schemeClr val="accent1">
                    <a:lumMod val="75000"/>
                  </a:schemeClr>
                </a:solidFill>
                <a:latin typeface="+mj-lt"/>
              </a:rPr>
              <a:t/>
            </a:r>
            <a:br>
              <a:rPr lang="de-DE" sz="2400" dirty="0">
                <a:ln w="0"/>
                <a:solidFill>
                  <a:schemeClr val="accent1">
                    <a:lumMod val="75000"/>
                  </a:schemeClr>
                </a:solidFill>
                <a:latin typeface="+mj-lt"/>
              </a:rPr>
            </a:br>
            <a:r>
              <a:rPr lang="de-DE" sz="2400" dirty="0" smtClean="0">
                <a:ln w="0"/>
                <a:solidFill>
                  <a:schemeClr val="accent1">
                    <a:lumMod val="75000"/>
                  </a:schemeClr>
                </a:solidFill>
                <a:latin typeface="+mj-lt"/>
              </a:rPr>
              <a:t>e-Mobility Smart </a:t>
            </a:r>
            <a:r>
              <a:rPr lang="de-DE" sz="2400" dirty="0" err="1" smtClean="0">
                <a:ln w="0"/>
                <a:solidFill>
                  <a:schemeClr val="accent1">
                    <a:lumMod val="75000"/>
                  </a:schemeClr>
                </a:solidFill>
                <a:latin typeface="+mj-lt"/>
              </a:rPr>
              <a:t>Grid</a:t>
            </a:r>
            <a:r>
              <a:rPr lang="de-DE" sz="2400" dirty="0" smtClean="0">
                <a:ln w="0"/>
                <a:solidFill>
                  <a:schemeClr val="accent1">
                    <a:lumMod val="75000"/>
                  </a:schemeClr>
                </a:solidFill>
                <a:latin typeface="+mj-lt"/>
              </a:rPr>
              <a:t> </a:t>
            </a:r>
            <a:r>
              <a:rPr lang="de-DE" sz="2400" dirty="0" err="1" smtClean="0">
                <a:ln w="0"/>
                <a:solidFill>
                  <a:schemeClr val="accent1">
                    <a:lumMod val="75000"/>
                  </a:schemeClr>
                </a:solidFill>
                <a:latin typeface="+mj-lt"/>
              </a:rPr>
              <a:t>for</a:t>
            </a:r>
            <a:r>
              <a:rPr lang="de-DE" sz="2400" dirty="0" smtClean="0">
                <a:ln w="0"/>
                <a:solidFill>
                  <a:schemeClr val="accent1">
                    <a:lumMod val="75000"/>
                  </a:schemeClr>
                </a:solidFill>
                <a:latin typeface="+mj-lt"/>
              </a:rPr>
              <a:t> </a:t>
            </a:r>
            <a:r>
              <a:rPr lang="de-DE" sz="2400" dirty="0" err="1" smtClean="0">
                <a:ln w="0"/>
                <a:solidFill>
                  <a:schemeClr val="accent1">
                    <a:lumMod val="75000"/>
                  </a:schemeClr>
                </a:solidFill>
                <a:latin typeface="+mj-lt"/>
              </a:rPr>
              <a:t>Passengers</a:t>
            </a:r>
            <a:r>
              <a:rPr lang="de-DE" sz="2400" dirty="0" smtClean="0">
                <a:ln w="0"/>
                <a:solidFill>
                  <a:schemeClr val="accent1">
                    <a:lumMod val="75000"/>
                  </a:schemeClr>
                </a:solidFill>
                <a:latin typeface="+mj-lt"/>
              </a:rPr>
              <a:t> </a:t>
            </a:r>
            <a:r>
              <a:rPr lang="de-DE" sz="2400" dirty="0" err="1" smtClean="0">
                <a:ln w="0"/>
                <a:solidFill>
                  <a:schemeClr val="accent1">
                    <a:lumMod val="75000"/>
                  </a:schemeClr>
                </a:solidFill>
                <a:latin typeface="+mj-lt"/>
              </a:rPr>
              <a:t>and</a:t>
            </a:r>
            <a:r>
              <a:rPr lang="de-DE" sz="2400" dirty="0" smtClean="0">
                <a:ln w="0"/>
                <a:solidFill>
                  <a:schemeClr val="accent1">
                    <a:lumMod val="75000"/>
                  </a:schemeClr>
                </a:solidFill>
                <a:latin typeface="+mj-lt"/>
              </a:rPr>
              <a:t> Last Mile </a:t>
            </a:r>
            <a:r>
              <a:rPr lang="de-DE" sz="2400" dirty="0" err="1" smtClean="0">
                <a:ln w="0"/>
                <a:solidFill>
                  <a:schemeClr val="accent1">
                    <a:lumMod val="75000"/>
                  </a:schemeClr>
                </a:solidFill>
                <a:latin typeface="+mj-lt"/>
              </a:rPr>
              <a:t>Freight</a:t>
            </a:r>
            <a:r>
              <a:rPr lang="de-DE" sz="2400" dirty="0" smtClean="0">
                <a:ln w="0"/>
                <a:solidFill>
                  <a:schemeClr val="accent1">
                    <a:lumMod val="75000"/>
                  </a:schemeClr>
                </a:solidFill>
                <a:latin typeface="+mj-lt"/>
              </a:rPr>
              <a:t> Transport in </a:t>
            </a:r>
            <a:r>
              <a:rPr lang="de-DE" sz="2400" dirty="0" err="1" smtClean="0">
                <a:ln w="0"/>
                <a:solidFill>
                  <a:schemeClr val="accent1">
                    <a:lumMod val="75000"/>
                  </a:schemeClr>
                </a:solidFill>
                <a:latin typeface="+mj-lt"/>
              </a:rPr>
              <a:t>the</a:t>
            </a:r>
            <a:r>
              <a:rPr lang="de-DE" sz="2400" dirty="0" smtClean="0">
                <a:ln w="0"/>
                <a:solidFill>
                  <a:schemeClr val="accent1">
                    <a:lumMod val="75000"/>
                  </a:schemeClr>
                </a:solidFill>
                <a:latin typeface="+mj-lt"/>
              </a:rPr>
              <a:t> Alpine Space</a:t>
            </a:r>
            <a:r>
              <a:rPr lang="de-DE" sz="3200" dirty="0">
                <a:ln w="0"/>
                <a:solidFill>
                  <a:schemeClr val="accent1">
                    <a:lumMod val="75000"/>
                  </a:schemeClr>
                </a:solidFill>
                <a:latin typeface="+mj-lt"/>
              </a:rPr>
              <a:t/>
            </a:r>
            <a:br>
              <a:rPr lang="de-DE" sz="3200" dirty="0">
                <a:ln w="0"/>
                <a:solidFill>
                  <a:schemeClr val="accent1">
                    <a:lumMod val="75000"/>
                  </a:schemeClr>
                </a:solidFill>
                <a:latin typeface="+mj-lt"/>
              </a:rPr>
            </a:br>
            <a:endParaRPr lang="de-DE" dirty="0">
              <a:latin typeface="+mj-lt"/>
            </a:endParaRPr>
          </a:p>
        </p:txBody>
      </p:sp>
      <p:sp>
        <p:nvSpPr>
          <p:cNvPr id="3" name="Untertitel 2"/>
          <p:cNvSpPr>
            <a:spLocks noGrp="1"/>
          </p:cNvSpPr>
          <p:nvPr>
            <p:ph type="subTitle" idx="1"/>
          </p:nvPr>
        </p:nvSpPr>
        <p:spPr/>
        <p:txBody>
          <a:bodyPr anchor="b">
            <a:normAutofit/>
          </a:bodyPr>
          <a:lstStyle/>
          <a:p>
            <a:r>
              <a:rPr lang="de-DE" sz="2000" dirty="0" smtClean="0">
                <a:latin typeface="+mj-lt"/>
              </a:rPr>
              <a:t>University </a:t>
            </a:r>
            <a:r>
              <a:rPr lang="de-DE" sz="2000" dirty="0" err="1" smtClean="0">
                <a:latin typeface="+mj-lt"/>
              </a:rPr>
              <a:t>of</a:t>
            </a:r>
            <a:r>
              <a:rPr lang="de-DE" sz="2000" dirty="0" smtClean="0">
                <a:latin typeface="+mj-lt"/>
              </a:rPr>
              <a:t> Applied </a:t>
            </a:r>
            <a:r>
              <a:rPr lang="de-DE" sz="2000" dirty="0" err="1" smtClean="0">
                <a:latin typeface="+mj-lt"/>
              </a:rPr>
              <a:t>Sciences</a:t>
            </a:r>
            <a:r>
              <a:rPr lang="de-DE" sz="2000" dirty="0" smtClean="0">
                <a:latin typeface="+mj-lt"/>
              </a:rPr>
              <a:t> Kempten</a:t>
            </a:r>
          </a:p>
          <a:p>
            <a:endParaRPr lang="de-DE" sz="2000" dirty="0">
              <a:latin typeface="+mj-lt"/>
            </a:endParaRPr>
          </a:p>
          <a:p>
            <a:r>
              <a:rPr lang="de-DE" sz="1200" dirty="0" smtClean="0">
                <a:latin typeface="+mj-lt"/>
              </a:rPr>
              <a:t>Fabian Dolp</a:t>
            </a:r>
          </a:p>
        </p:txBody>
      </p:sp>
      <p:sp>
        <p:nvSpPr>
          <p:cNvPr id="4" name="Fußzeilenplatzhalter 3"/>
          <p:cNvSpPr>
            <a:spLocks noGrp="1"/>
          </p:cNvSpPr>
          <p:nvPr>
            <p:ph type="ftr" sz="quarter" idx="11"/>
          </p:nvPr>
        </p:nvSpPr>
        <p:spPr/>
        <p:txBody>
          <a:bodyPr/>
          <a:lstStyle/>
          <a:p>
            <a:r>
              <a:rPr lang="de-DE" dirty="0"/>
              <a:t>e-SMART Training Material</a:t>
            </a:r>
          </a:p>
        </p:txBody>
      </p:sp>
      <p:sp>
        <p:nvSpPr>
          <p:cNvPr id="5" name="Datumsplatzhalter 4"/>
          <p:cNvSpPr>
            <a:spLocks noGrp="1"/>
          </p:cNvSpPr>
          <p:nvPr>
            <p:ph type="dt" sz="half" idx="10"/>
          </p:nvPr>
        </p:nvSpPr>
        <p:spPr/>
        <p:txBody>
          <a:bodyPr/>
          <a:lstStyle/>
          <a:p>
            <a:r>
              <a:rPr lang="de-DE" dirty="0" smtClean="0"/>
              <a:t>11/2020</a:t>
            </a:r>
            <a:endParaRPr lang="de-DE" dirty="0"/>
          </a:p>
        </p:txBody>
      </p:sp>
      <p:sp>
        <p:nvSpPr>
          <p:cNvPr id="6" name="Foliennummernplatzhalter 5"/>
          <p:cNvSpPr>
            <a:spLocks noGrp="1"/>
          </p:cNvSpPr>
          <p:nvPr>
            <p:ph type="sldNum" sz="quarter" idx="12"/>
          </p:nvPr>
        </p:nvSpPr>
        <p:spPr/>
        <p:txBody>
          <a:bodyPr/>
          <a:lstStyle/>
          <a:p>
            <a:fld id="{8ECE8F59-65AB-457F-9DE7-3DAEC1A4167E}" type="slidenum">
              <a:rPr lang="de-DE" smtClean="0"/>
              <a:pPr/>
              <a:t>1</a:t>
            </a:fld>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29409"/>
            <a:ext cx="1979712" cy="1069896"/>
          </a:xfrm>
          <a:prstGeom prst="rect">
            <a:avLst/>
          </a:prstGeom>
        </p:spPr>
      </p:pic>
      <p:pic>
        <p:nvPicPr>
          <p:cNvPr id="8" name="Picture 2" descr="P:\KB-Projekte\e-SMART\WP Communication\Activity A.C.1 Start-up activities\D.C.1.2 Logo\EU_flag\EU_fla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8144" y="156139"/>
            <a:ext cx="1224136" cy="816436"/>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p:cNvPicPr/>
          <p:nvPr/>
        </p:nvPicPr>
        <p:blipFill>
          <a:blip r:embed="rId4">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spTree>
    <p:extLst>
      <p:ext uri="{BB962C8B-B14F-4D97-AF65-F5344CB8AC3E}">
        <p14:creationId xmlns:p14="http://schemas.microsoft.com/office/powerpoint/2010/main" val="26019959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59832" y="123478"/>
            <a:ext cx="5626968" cy="857250"/>
          </a:xfrm>
        </p:spPr>
        <p:txBody>
          <a:bodyPr anchor="t">
            <a:normAutofit fontScale="90000"/>
          </a:bodyPr>
          <a:lstStyle/>
          <a:p>
            <a:r>
              <a:rPr lang="en-US" sz="2200" dirty="0">
                <a:latin typeface="+mj-lt"/>
              </a:rPr>
              <a:t>2.2	Renewable </a:t>
            </a:r>
            <a:r>
              <a:rPr lang="en-US" sz="2200" dirty="0" smtClean="0">
                <a:latin typeface="+mj-lt"/>
              </a:rPr>
              <a:t>energy </a:t>
            </a:r>
            <a:br>
              <a:rPr lang="en-US" sz="2200" dirty="0" smtClean="0">
                <a:latin typeface="+mj-lt"/>
              </a:rPr>
            </a:br>
            <a:r>
              <a:rPr lang="en-US" sz="2200" dirty="0">
                <a:latin typeface="+mj-lt"/>
              </a:rPr>
              <a:t>Presence of </a:t>
            </a:r>
            <a:r>
              <a:rPr lang="en-US" sz="2200" dirty="0" smtClean="0">
                <a:latin typeface="+mj-lt"/>
              </a:rPr>
              <a:t>market-based </a:t>
            </a:r>
            <a:r>
              <a:rPr lang="en-US" sz="2200" dirty="0">
                <a:latin typeface="+mj-lt"/>
              </a:rPr>
              <a:t>energy providers (especially private utilities):</a:t>
            </a:r>
            <a:r>
              <a:rPr lang="en-US" sz="2400" dirty="0"/>
              <a:t/>
            </a:r>
            <a:br>
              <a:rPr lang="en-US" sz="2400" dirty="0"/>
            </a:br>
            <a:r>
              <a:rPr lang="en-US" sz="2000" dirty="0"/>
              <a:t/>
            </a:r>
            <a:br>
              <a:rPr lang="en-US" sz="2000" dirty="0"/>
            </a:br>
            <a:endParaRPr lang="de-DE" sz="2000" dirty="0">
              <a:latin typeface="+mj-lt"/>
            </a:endParaRPr>
          </a:p>
        </p:txBody>
      </p:sp>
      <p:sp>
        <p:nvSpPr>
          <p:cNvPr id="3" name="Inhaltsplatzhalter 2"/>
          <p:cNvSpPr>
            <a:spLocks noGrp="1"/>
          </p:cNvSpPr>
          <p:nvPr>
            <p:ph idx="1"/>
          </p:nvPr>
        </p:nvSpPr>
        <p:spPr/>
        <p:txBody>
          <a:bodyPr anchor="b">
            <a:normAutofit/>
          </a:bodyPr>
          <a:lstStyle/>
          <a:p>
            <a:endParaRPr lang="en-US" sz="1200" dirty="0" smtClean="0">
              <a:latin typeface="+mj-lt"/>
            </a:endParaRPr>
          </a:p>
          <a:p>
            <a:r>
              <a:rPr lang="en-US" sz="1200" dirty="0">
                <a:latin typeface="+mj-lt"/>
              </a:rPr>
              <a:t>Competition between flexible generation, flexible demand and storage also promotes innovative business models in the electricity market: free pricing on the wholesale electricity market ensures investments in the required generation capacities, for example in the form of renewable energy plants. The capacities that are demanded by customers are held in reserve - no more and no less. This is the key difference to state capacity procurement mechanisms, where the state simply determines the amount of capacity to be held in reserve. This often results in expensive overcapacities.</a:t>
            </a:r>
          </a:p>
          <a:p>
            <a:r>
              <a:rPr lang="en-US" sz="1200" dirty="0">
                <a:latin typeface="+mj-lt"/>
              </a:rPr>
              <a:t>In the so-called "energy-only market", on the other hand, security of supply is ensured cost-effectively via the market. Within this system, e-mobility can play a major role in controlling the energy flows and thus assumes a central </a:t>
            </a:r>
            <a:r>
              <a:rPr lang="en-US" sz="1200" dirty="0" smtClean="0">
                <a:latin typeface="+mj-lt"/>
              </a:rPr>
              <a:t>role.</a:t>
            </a:r>
            <a:r>
              <a:rPr lang="en-US" sz="1200" baseline="30000" dirty="0" smtClean="0">
                <a:latin typeface="+mj-lt"/>
              </a:rPr>
              <a:t>5</a:t>
            </a:r>
            <a:endParaRPr lang="en-US" sz="1200" baseline="30000" dirty="0">
              <a:latin typeface="+mj-lt"/>
            </a:endParaRPr>
          </a:p>
          <a:p>
            <a:endParaRPr lang="en-US" dirty="0"/>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smtClean="0"/>
              <a:t>e-SMART Training Material</a:t>
            </a:r>
            <a:endParaRPr lang="de-DE" dirty="0"/>
          </a:p>
        </p:txBody>
      </p:sp>
      <p:sp>
        <p:nvSpPr>
          <p:cNvPr id="6" name="Foliennummernplatzhalter 5"/>
          <p:cNvSpPr>
            <a:spLocks noGrp="1"/>
          </p:cNvSpPr>
          <p:nvPr>
            <p:ph type="sldNum" sz="quarter" idx="12"/>
          </p:nvPr>
        </p:nvSpPr>
        <p:spPr/>
        <p:txBody>
          <a:bodyPr/>
          <a:lstStyle/>
          <a:p>
            <a:fld id="{8ECE8F59-65AB-457F-9DE7-3DAEC1A4167E}" type="slidenum">
              <a:rPr lang="de-DE" smtClean="0"/>
              <a:t>10</a:t>
            </a:fld>
            <a:endParaRPr lang="de-DE" dirty="0"/>
          </a:p>
        </p:txBody>
      </p:sp>
      <p:sp>
        <p:nvSpPr>
          <p:cNvPr id="7" name="Inhaltsplatzhalter 2"/>
          <p:cNvSpPr txBox="1">
            <a:spLocks/>
          </p:cNvSpPr>
          <p:nvPr/>
        </p:nvSpPr>
        <p:spPr>
          <a:xfrm>
            <a:off x="539552" y="1729185"/>
            <a:ext cx="7859216" cy="3175000"/>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Wingdings" panose="05000000000000000000" pitchFamily="2" charset="2"/>
              <a:buNone/>
              <a:defRPr sz="3000" kern="1200">
                <a:solidFill>
                  <a:schemeClr val="tx1">
                    <a:lumMod val="75000"/>
                    <a:lumOff val="25000"/>
                  </a:schemeClr>
                </a:solidFill>
                <a:latin typeface="Helvetica"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baseline="0">
                <a:solidFill>
                  <a:schemeClr val="tx1">
                    <a:lumMod val="75000"/>
                    <a:lumOff val="25000"/>
                  </a:schemeClr>
                </a:solidFill>
                <a:latin typeface="Helvetica" pitchFamily="34" charset="0"/>
                <a:ea typeface="+mn-ea"/>
                <a:cs typeface="+mn-cs"/>
              </a:defRPr>
            </a:lvl2pPr>
            <a:lvl3pPr marL="1257300" indent="-342900" algn="l" defTabSz="914400" rtl="0" eaLnBrk="1" latinLnBrk="0" hangingPunct="1">
              <a:spcBef>
                <a:spcPct val="20000"/>
              </a:spcBef>
              <a:buFont typeface="Courier New" panose="02070309020205020404" pitchFamily="49" charset="0"/>
              <a:buChar char="o"/>
              <a:defRPr sz="2000" kern="1200" baseline="0">
                <a:solidFill>
                  <a:schemeClr val="tx1">
                    <a:lumMod val="75000"/>
                    <a:lumOff val="25000"/>
                  </a:schemeClr>
                </a:solidFill>
                <a:latin typeface="Helvetica"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1200" dirty="0" smtClean="0">
              <a:latin typeface="+mj-lt"/>
            </a:endParaRPr>
          </a:p>
          <a:p>
            <a:endParaRPr lang="en-US" sz="1200" dirty="0" smtClean="0">
              <a:latin typeface="+mj-lt"/>
            </a:endParaRPr>
          </a:p>
          <a:p>
            <a:endParaRPr lang="de-DE" dirty="0"/>
          </a:p>
        </p:txBody>
      </p:sp>
      <p:pic>
        <p:nvPicPr>
          <p:cNvPr id="10242" name="Picture 2" descr="Deutsches Stromnetz: Chaotische Zustände mit europaweiten Folgen"/>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876257" y="1347614"/>
            <a:ext cx="1810544" cy="1016986"/>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p:cNvPicPr/>
          <p:nvPr/>
        </p:nvPicPr>
        <p:blipFill>
          <a:blip r:embed="rId4">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0" name="Picture 2" descr="P:\KB-Projekte\e-SMART\WP Communication\Activity A.C.1 Start-up activities\D.C.1.2 Logo\EU_flag\EU_fla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040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1" algn="ctr" rtl="0">
              <a:spcBef>
                <a:spcPct val="0"/>
              </a:spcBef>
            </a:pPr>
            <a:r>
              <a:rPr lang="en-US" sz="2200" b="1" dirty="0" smtClean="0">
                <a:solidFill>
                  <a:srgbClr val="159961"/>
                </a:solidFill>
                <a:latin typeface="+mj-lt"/>
              </a:rPr>
              <a:t>2.3</a:t>
            </a:r>
            <a:r>
              <a:rPr lang="en-US" sz="2200" b="1" dirty="0">
                <a:solidFill>
                  <a:srgbClr val="159961"/>
                </a:solidFill>
                <a:latin typeface="+mj-lt"/>
              </a:rPr>
              <a:t>	</a:t>
            </a:r>
            <a:r>
              <a:rPr lang="en-US" sz="2200" b="1" dirty="0" smtClean="0">
                <a:solidFill>
                  <a:srgbClr val="159961"/>
                </a:solidFill>
                <a:latin typeface="+mj-lt"/>
              </a:rPr>
              <a:t>Technology</a:t>
            </a:r>
            <a:r>
              <a:rPr lang="en-US" sz="1600" dirty="0">
                <a:solidFill>
                  <a:srgbClr val="159961"/>
                </a:solidFill>
              </a:rPr>
              <a:t/>
            </a:r>
            <a:br>
              <a:rPr lang="en-US" sz="1600" dirty="0">
                <a:solidFill>
                  <a:srgbClr val="159961"/>
                </a:solidFill>
              </a:rPr>
            </a:br>
            <a:r>
              <a:rPr lang="en-US" sz="1600" dirty="0">
                <a:solidFill>
                  <a:srgbClr val="159961"/>
                </a:solidFill>
              </a:rPr>
              <a:t/>
            </a:r>
            <a:br>
              <a:rPr lang="en-US" sz="1600" dirty="0">
                <a:solidFill>
                  <a:srgbClr val="159961"/>
                </a:solidFill>
              </a:rPr>
            </a:br>
            <a:endParaRPr lang="de-DE" dirty="0"/>
          </a:p>
        </p:txBody>
      </p:sp>
      <p:sp>
        <p:nvSpPr>
          <p:cNvPr id="3" name="Inhaltsplatzhalter 2"/>
          <p:cNvSpPr>
            <a:spLocks noGrp="1"/>
          </p:cNvSpPr>
          <p:nvPr>
            <p:ph idx="1"/>
          </p:nvPr>
        </p:nvSpPr>
        <p:spPr>
          <a:xfrm>
            <a:off x="323528" y="1635646"/>
            <a:ext cx="8229600" cy="3175000"/>
          </a:xfrm>
        </p:spPr>
        <p:txBody>
          <a:bodyPr>
            <a:normAutofit/>
          </a:bodyPr>
          <a:lstStyle/>
          <a:p>
            <a:endParaRPr lang="en-US" sz="1200" dirty="0" smtClean="0">
              <a:latin typeface="+mn-lt"/>
            </a:endParaRPr>
          </a:p>
          <a:p>
            <a:r>
              <a:rPr lang="en-US" sz="1200" dirty="0">
                <a:latin typeface="+mn-lt"/>
              </a:rPr>
              <a:t>Bus </a:t>
            </a:r>
            <a:r>
              <a:rPr lang="en-US" sz="1200" dirty="0" smtClean="0">
                <a:latin typeface="+mn-lt"/>
              </a:rPr>
              <a:t>development:</a:t>
            </a:r>
          </a:p>
          <a:p>
            <a:pPr lvl="1" indent="0">
              <a:buNone/>
            </a:pPr>
            <a:r>
              <a:rPr lang="en-US" sz="900" dirty="0">
                <a:latin typeface="+mn-lt"/>
              </a:rPr>
              <a:t>The technical development of e-buses is progressing steadily, not least due to the preceding and following factors that drive the integration of e-mobility into public transport through e-buses. Bus models have already been tested under real conditions and were able to cover more than 550 </a:t>
            </a:r>
            <a:r>
              <a:rPr lang="en-US" sz="900" dirty="0" smtClean="0">
                <a:latin typeface="+mn-lt"/>
              </a:rPr>
              <a:t>kilometers </a:t>
            </a:r>
            <a:r>
              <a:rPr lang="en-US" sz="900" dirty="0">
                <a:latin typeface="+mn-lt"/>
              </a:rPr>
              <a:t>without intermediate charging under realistic </a:t>
            </a:r>
            <a:r>
              <a:rPr lang="en-US" sz="900" dirty="0" smtClean="0">
                <a:latin typeface="+mn-lt"/>
              </a:rPr>
              <a:t>conditions.</a:t>
            </a:r>
            <a:r>
              <a:rPr lang="en-US" sz="900" baseline="30000" dirty="0" smtClean="0">
                <a:latin typeface="+mn-lt"/>
              </a:rPr>
              <a:t>6</a:t>
            </a:r>
            <a:r>
              <a:rPr lang="en-US" sz="900" dirty="0" smtClean="0">
                <a:latin typeface="+mn-lt"/>
              </a:rPr>
              <a:t> </a:t>
            </a:r>
            <a:r>
              <a:rPr lang="en-US" sz="900" dirty="0">
                <a:latin typeface="+mn-lt"/>
              </a:rPr>
              <a:t>With increasing competition among the manufacturers, the technical development of the vehicles is also being driven forward and the vehicles will become even more efficient than they already are today</a:t>
            </a:r>
            <a:r>
              <a:rPr lang="en-US" sz="600" dirty="0">
                <a:latin typeface="+mn-lt"/>
              </a:rPr>
              <a:t>. </a:t>
            </a:r>
            <a:endParaRPr lang="en-US" sz="1200" dirty="0">
              <a:latin typeface="+mn-lt"/>
            </a:endParaRPr>
          </a:p>
          <a:p>
            <a:r>
              <a:rPr lang="en-US" sz="1200" dirty="0">
                <a:latin typeface="+mn-lt"/>
              </a:rPr>
              <a:t>Battery </a:t>
            </a:r>
            <a:r>
              <a:rPr lang="en-US" sz="1200" dirty="0" smtClean="0">
                <a:latin typeface="+mn-lt"/>
              </a:rPr>
              <a:t>improvements:</a:t>
            </a:r>
          </a:p>
          <a:p>
            <a:pPr lvl="1" indent="0">
              <a:buNone/>
            </a:pPr>
            <a:r>
              <a:rPr lang="en-US" sz="900" dirty="0">
                <a:latin typeface="+mn-lt"/>
              </a:rPr>
              <a:t>Battery research is at the heart of the technical development of e-mobility, and large electricity storage systems are also needed to achieve the climate targets and the energy transition. Thus, e-mobility and ultimately also the development of e-buses is benefiting from the general spirit of optimism. In no other technical field have so many patents been filed in such a short time in recent years as in electricity storage research.7 The greatest hopefuls are the solid-state battery, which promises shorter charging times, higher performance and more charging cycles without compromising quality, and smart batteries, which can supplement the public </a:t>
            </a:r>
            <a:r>
              <a:rPr lang="en-US" sz="900" dirty="0" smtClean="0">
                <a:latin typeface="+mn-lt"/>
              </a:rPr>
              <a:t>power supply network </a:t>
            </a:r>
            <a:r>
              <a:rPr lang="en-US" sz="900" dirty="0">
                <a:latin typeface="+mn-lt"/>
              </a:rPr>
              <a:t>with "vehicle-to-grid (V2G)" and "vehicle-to-home (V2H)". </a:t>
            </a:r>
          </a:p>
          <a:p>
            <a:endParaRPr lang="en-US" sz="1200" dirty="0">
              <a:latin typeface="+mn-lt"/>
            </a:endParaRPr>
          </a:p>
          <a:p>
            <a:r>
              <a:rPr lang="en-US" sz="1200" dirty="0">
                <a:latin typeface="+mn-lt"/>
              </a:rPr>
              <a:t>Availability of street charging </a:t>
            </a:r>
            <a:r>
              <a:rPr lang="en-US" sz="1200" dirty="0" smtClean="0">
                <a:latin typeface="+mn-lt"/>
              </a:rPr>
              <a:t>infrastructure:</a:t>
            </a:r>
          </a:p>
          <a:p>
            <a:pPr lvl="1" indent="0">
              <a:buNone/>
            </a:pPr>
            <a:r>
              <a:rPr lang="en-US" sz="900" dirty="0">
                <a:latin typeface="+mn-lt"/>
              </a:rPr>
              <a:t>In </a:t>
            </a:r>
            <a:r>
              <a:rPr lang="en-US" sz="900" dirty="0" smtClean="0">
                <a:latin typeface="+mn-lt"/>
              </a:rPr>
              <a:t>contrast </a:t>
            </a:r>
            <a:r>
              <a:rPr lang="en-US" sz="900" dirty="0">
                <a:latin typeface="+mn-lt"/>
              </a:rPr>
              <a:t>of e-vehicles in public transport is much more dependent on the existing infrastructure. This must function reliably and in line with demand in order to guarantee a smooth process flow. In the area of infrastructure for e-buses, there are a number of different charging systems and strategies. From the use of overhead lines to the construction of bus depots with inductive charging systems, there are many different options that allow precise adaptation to local conditions and challenges. </a:t>
            </a:r>
            <a:r>
              <a:rPr lang="en-US" sz="900" dirty="0" smtClean="0">
                <a:latin typeface="+mn-lt"/>
              </a:rPr>
              <a:t>Please find more information on this in </a:t>
            </a:r>
            <a:r>
              <a:rPr lang="en-US" sz="900" dirty="0">
                <a:latin typeface="+mn-lt"/>
              </a:rPr>
              <a:t>the e-SMART Tactical Roadmap in chapter </a:t>
            </a:r>
            <a:r>
              <a:rPr lang="en-US" sz="900" dirty="0" smtClean="0">
                <a:latin typeface="+mn-lt"/>
              </a:rPr>
              <a:t>2. e-Mobility</a:t>
            </a:r>
            <a:r>
              <a:rPr lang="en-US" sz="900" dirty="0">
                <a:latin typeface="+mn-lt"/>
              </a:rPr>
              <a:t>.</a:t>
            </a:r>
            <a:r>
              <a:rPr lang="en-US" sz="600" dirty="0" smtClean="0">
                <a:latin typeface="+mn-lt"/>
              </a:rPr>
              <a:t> </a:t>
            </a:r>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dirty="0"/>
              <a:t>e-SMART Training Material</a:t>
            </a:r>
          </a:p>
        </p:txBody>
      </p:sp>
      <p:sp>
        <p:nvSpPr>
          <p:cNvPr id="6" name="Foliennummernplatzhalter 5"/>
          <p:cNvSpPr>
            <a:spLocks noGrp="1"/>
          </p:cNvSpPr>
          <p:nvPr>
            <p:ph type="sldNum" sz="quarter" idx="12"/>
          </p:nvPr>
        </p:nvSpPr>
        <p:spPr>
          <a:xfrm>
            <a:off x="5750768" y="4767263"/>
            <a:ext cx="2133600" cy="273844"/>
          </a:xfrm>
        </p:spPr>
        <p:txBody>
          <a:bodyPr/>
          <a:lstStyle/>
          <a:p>
            <a:fld id="{8ECE8F59-65AB-457F-9DE7-3DAEC1A4167E}" type="slidenum">
              <a:rPr lang="de-DE" smtClean="0"/>
              <a:t>11</a:t>
            </a:fld>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84368" y="4473367"/>
            <a:ext cx="1239999" cy="670133"/>
          </a:xfrm>
          <a:prstGeom prst="rect">
            <a:avLst/>
          </a:prstGeom>
        </p:spPr>
      </p:pic>
      <p:pic>
        <p:nvPicPr>
          <p:cNvPr id="6149" name="Picture 5" descr="High Technology and India-Japan Strategic Cooperation - Australian  Institute of International Affairs - Australian Institute of International  Affairs"/>
          <p:cNvPicPr>
            <a:picLocks noChangeAspect="1" noChangeArrowheads="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150695" y="1256126"/>
            <a:ext cx="1536105" cy="790138"/>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p:cNvPicPr/>
          <p:nvPr/>
        </p:nvPicPr>
        <p:blipFill>
          <a:blip r:embed="rId5">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0" name="Picture 2" descr="P:\KB-Projekte\e-SMART\WP Communication\Activity A.C.1 Start-up activities\D.C.1.2 Logo\EU_flag\EU_flag.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12092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1" algn="ctr" rtl="0">
              <a:spcBef>
                <a:spcPct val="0"/>
              </a:spcBef>
            </a:pPr>
            <a:r>
              <a:rPr lang="en-US" sz="2200" b="1" dirty="0" smtClean="0">
                <a:solidFill>
                  <a:srgbClr val="159961"/>
                </a:solidFill>
                <a:latin typeface="+mj-lt"/>
              </a:rPr>
              <a:t>2.5</a:t>
            </a:r>
            <a:r>
              <a:rPr lang="en-US" sz="2200" b="1" dirty="0">
                <a:solidFill>
                  <a:srgbClr val="159961"/>
                </a:solidFill>
                <a:latin typeface="+mj-lt"/>
              </a:rPr>
              <a:t>	</a:t>
            </a:r>
            <a:r>
              <a:rPr lang="en-US" sz="2200" b="1" dirty="0" smtClean="0">
                <a:solidFill>
                  <a:srgbClr val="159961"/>
                </a:solidFill>
                <a:latin typeface="+mj-lt"/>
              </a:rPr>
              <a:t>Market economics</a:t>
            </a:r>
            <a:r>
              <a:rPr lang="en-US" sz="1600" dirty="0">
                <a:solidFill>
                  <a:srgbClr val="159961"/>
                </a:solidFill>
              </a:rPr>
              <a:t/>
            </a:r>
            <a:br>
              <a:rPr lang="en-US" sz="1600" dirty="0">
                <a:solidFill>
                  <a:srgbClr val="159961"/>
                </a:solidFill>
              </a:rPr>
            </a:br>
            <a:r>
              <a:rPr lang="en-US" sz="1600" dirty="0">
                <a:solidFill>
                  <a:srgbClr val="159961"/>
                </a:solidFill>
              </a:rPr>
              <a:t/>
            </a:r>
            <a:br>
              <a:rPr lang="en-US" sz="1600" dirty="0">
                <a:solidFill>
                  <a:srgbClr val="159961"/>
                </a:solidFill>
              </a:rPr>
            </a:br>
            <a:endParaRPr lang="de-DE" dirty="0"/>
          </a:p>
        </p:txBody>
      </p:sp>
      <p:sp>
        <p:nvSpPr>
          <p:cNvPr id="3" name="Inhaltsplatzhalter 2"/>
          <p:cNvSpPr>
            <a:spLocks noGrp="1"/>
          </p:cNvSpPr>
          <p:nvPr>
            <p:ph idx="1"/>
          </p:nvPr>
        </p:nvSpPr>
        <p:spPr>
          <a:xfrm>
            <a:off x="439125" y="1491630"/>
            <a:ext cx="8229600" cy="3175000"/>
          </a:xfrm>
        </p:spPr>
        <p:txBody>
          <a:bodyPr anchor="b">
            <a:normAutofit/>
          </a:bodyPr>
          <a:lstStyle/>
          <a:p>
            <a:endParaRPr lang="en-US" sz="1200" dirty="0"/>
          </a:p>
          <a:p>
            <a:endParaRPr lang="en-US" sz="1200" dirty="0">
              <a:latin typeface="+mj-lt"/>
            </a:endParaRPr>
          </a:p>
          <a:p>
            <a:r>
              <a:rPr lang="en-US" sz="1200" dirty="0">
                <a:latin typeface="+mn-lt"/>
              </a:rPr>
              <a:t>Research suggests that demand patterns for e-buses largely reflect the general trend of cities towards electrification and new mobility business models and technologies, such as shared mobility and autonomous vehicles. Customer demand - primarily a combination of political, regulatory and cultural pressures - is largely driving e-bus markets in European cities. Economic </a:t>
            </a:r>
            <a:r>
              <a:rPr lang="en-US" sz="1200" dirty="0" smtClean="0">
                <a:latin typeface="+mn-lt"/>
              </a:rPr>
              <a:t>considerations </a:t>
            </a:r>
            <a:r>
              <a:rPr lang="en-US" sz="1200" dirty="0">
                <a:latin typeface="+mn-lt"/>
              </a:rPr>
              <a:t>play a lesser role, as the total cost of ownership for e-buses remains significantly higher than for diesel vehicles</a:t>
            </a:r>
            <a:r>
              <a:rPr lang="en-US" sz="1200" dirty="0" smtClean="0">
                <a:latin typeface="+mn-lt"/>
              </a:rPr>
              <a:t>.</a:t>
            </a:r>
          </a:p>
          <a:p>
            <a:r>
              <a:rPr lang="en-US" sz="1200" dirty="0">
                <a:latin typeface="+mn-lt"/>
              </a:rPr>
              <a:t>Nevertheless, market-specific factors must be right in order to drive the spread of e-mobility in public </a:t>
            </a:r>
            <a:r>
              <a:rPr lang="en-US" sz="1200" dirty="0" smtClean="0">
                <a:latin typeface="+mn-lt"/>
              </a:rPr>
              <a:t>transport. The following factors are:</a:t>
            </a:r>
          </a:p>
          <a:p>
            <a:endParaRPr lang="en-US" sz="1200" dirty="0">
              <a:latin typeface="+mn-lt"/>
            </a:endParaRPr>
          </a:p>
          <a:p>
            <a:pPr marL="171450" indent="-171450">
              <a:buFont typeface="Arial" panose="020B0604020202020204" pitchFamily="34" charset="0"/>
              <a:buChar char="•"/>
            </a:pPr>
            <a:r>
              <a:rPr lang="en-US" sz="1200" dirty="0">
                <a:latin typeface="+mn-lt"/>
              </a:rPr>
              <a:t>Market </a:t>
            </a:r>
            <a:r>
              <a:rPr lang="en-US" sz="1200" dirty="0" smtClean="0">
                <a:latin typeface="+mn-lt"/>
              </a:rPr>
              <a:t>price in the e-bus sector, </a:t>
            </a:r>
            <a:r>
              <a:rPr lang="en-US" sz="1200" dirty="0">
                <a:latin typeface="+mn-lt"/>
              </a:rPr>
              <a:t>availability and structure of </a:t>
            </a:r>
            <a:r>
              <a:rPr lang="en-US" sz="1200" dirty="0" smtClean="0">
                <a:latin typeface="+mn-lt"/>
              </a:rPr>
              <a:t>diesel</a:t>
            </a:r>
          </a:p>
          <a:p>
            <a:pPr marL="171450" indent="-171450">
              <a:buFont typeface="Arial" panose="020B0604020202020204" pitchFamily="34" charset="0"/>
              <a:buChar char="•"/>
            </a:pPr>
            <a:r>
              <a:rPr lang="en-US" sz="1200" dirty="0" smtClean="0">
                <a:latin typeface="+mn-lt"/>
              </a:rPr>
              <a:t>Natural Gas/CNG </a:t>
            </a:r>
            <a:r>
              <a:rPr lang="en-US" sz="1200" dirty="0">
                <a:latin typeface="+mn-lt"/>
              </a:rPr>
              <a:t>and electric </a:t>
            </a:r>
            <a:r>
              <a:rPr lang="en-US" sz="1200" dirty="0" smtClean="0">
                <a:latin typeface="+mn-lt"/>
              </a:rPr>
              <a:t>energy</a:t>
            </a:r>
          </a:p>
          <a:p>
            <a:pPr marL="171450" indent="-171450">
              <a:buFont typeface="Arial" panose="020B0604020202020204" pitchFamily="34" charset="0"/>
              <a:buChar char="•"/>
            </a:pPr>
            <a:r>
              <a:rPr lang="en-US" sz="1200" dirty="0">
                <a:latin typeface="+mn-lt"/>
              </a:rPr>
              <a:t>Maturity of supply chain </a:t>
            </a:r>
            <a:r>
              <a:rPr lang="en-US" sz="1200" dirty="0" smtClean="0">
                <a:latin typeface="+mn-lt"/>
              </a:rPr>
              <a:t>industry of e-buses </a:t>
            </a:r>
          </a:p>
          <a:p>
            <a:pPr marL="171450" indent="-171450">
              <a:buFont typeface="Arial" panose="020B0604020202020204" pitchFamily="34" charset="0"/>
              <a:buChar char="•"/>
            </a:pPr>
            <a:r>
              <a:rPr lang="en-US" sz="1200" dirty="0">
                <a:latin typeface="+mn-lt"/>
              </a:rPr>
              <a:t>Local skills and industrial base</a:t>
            </a:r>
          </a:p>
          <a:p>
            <a:endParaRPr lang="en-US" sz="1200" dirty="0" smtClean="0">
              <a:latin typeface="+mn-lt"/>
            </a:endParaRPr>
          </a:p>
        </p:txBody>
      </p:sp>
      <p:sp>
        <p:nvSpPr>
          <p:cNvPr id="4" name="Datumsplatzhalter 3"/>
          <p:cNvSpPr>
            <a:spLocks noGrp="1"/>
          </p:cNvSpPr>
          <p:nvPr>
            <p:ph type="dt" sz="half" idx="10"/>
          </p:nvPr>
        </p:nvSpPr>
        <p:spPr/>
        <p:txBody>
          <a:bodyPr/>
          <a:lstStyle/>
          <a:p>
            <a:r>
              <a:rPr lang="de-DE" dirty="0" smtClean="0"/>
              <a:t>11/2021</a:t>
            </a:r>
            <a:endParaRPr lang="de-DE" dirty="0"/>
          </a:p>
        </p:txBody>
      </p:sp>
      <p:sp>
        <p:nvSpPr>
          <p:cNvPr id="5" name="Fußzeilenplatzhalter 4"/>
          <p:cNvSpPr>
            <a:spLocks noGrp="1"/>
          </p:cNvSpPr>
          <p:nvPr>
            <p:ph type="ftr" sz="quarter" idx="11"/>
          </p:nvPr>
        </p:nvSpPr>
        <p:spPr/>
        <p:txBody>
          <a:bodyPr/>
          <a:lstStyle/>
          <a:p>
            <a:r>
              <a:rPr lang="de-DE" dirty="0"/>
              <a:t>e-SMART Training Material</a:t>
            </a:r>
          </a:p>
        </p:txBody>
      </p:sp>
      <p:sp>
        <p:nvSpPr>
          <p:cNvPr id="6" name="Foliennummernplatzhalter 5"/>
          <p:cNvSpPr>
            <a:spLocks noGrp="1"/>
          </p:cNvSpPr>
          <p:nvPr>
            <p:ph type="sldNum" sz="quarter" idx="12"/>
          </p:nvPr>
        </p:nvSpPr>
        <p:spPr>
          <a:xfrm>
            <a:off x="5765919" y="4757989"/>
            <a:ext cx="2133600" cy="273844"/>
          </a:xfrm>
        </p:spPr>
        <p:txBody>
          <a:bodyPr/>
          <a:lstStyle/>
          <a:p>
            <a:fld id="{8ECE8F59-65AB-457F-9DE7-3DAEC1A4167E}" type="slidenum">
              <a:rPr lang="de-DE" smtClean="0"/>
              <a:t>12</a:t>
            </a:fld>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94746" y="4473367"/>
            <a:ext cx="1239999" cy="670133"/>
          </a:xfrm>
          <a:prstGeom prst="rect">
            <a:avLst/>
          </a:prstGeom>
        </p:spPr>
      </p:pic>
      <p:pic>
        <p:nvPicPr>
          <p:cNvPr id="3075" name="Picture 3" descr="Börse: So steigen Sie richtig in den Aktienmarkt ein"/>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948264" y="1310836"/>
            <a:ext cx="1720461" cy="968695"/>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p:cNvPicPr/>
          <p:nvPr/>
        </p:nvPicPr>
        <p:blipFill>
          <a:blip r:embed="rId5">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0" name="Picture 2" descr="P:\KB-Projekte\e-SMART\WP Communication\Activity A.C.1 Start-up activities\D.C.1.2 Logo\EU_flag\EU_flag.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421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1" algn="ctr" rtl="0">
              <a:spcBef>
                <a:spcPct val="0"/>
              </a:spcBef>
            </a:pPr>
            <a:r>
              <a:rPr lang="en-US" sz="2200" b="1" dirty="0" smtClean="0">
                <a:solidFill>
                  <a:srgbClr val="159961"/>
                </a:solidFill>
                <a:latin typeface="+mj-lt"/>
              </a:rPr>
              <a:t>2.6	Tax policy</a:t>
            </a:r>
            <a:r>
              <a:rPr lang="en-US" sz="1600" dirty="0">
                <a:solidFill>
                  <a:srgbClr val="159961"/>
                </a:solidFill>
              </a:rPr>
              <a:t/>
            </a:r>
            <a:br>
              <a:rPr lang="en-US" sz="1600" dirty="0">
                <a:solidFill>
                  <a:srgbClr val="159961"/>
                </a:solidFill>
              </a:rPr>
            </a:br>
            <a:r>
              <a:rPr lang="en-US" sz="1600" dirty="0">
                <a:solidFill>
                  <a:srgbClr val="159961"/>
                </a:solidFill>
              </a:rPr>
              <a:t/>
            </a:r>
            <a:br>
              <a:rPr lang="en-US" sz="1600" dirty="0">
                <a:solidFill>
                  <a:srgbClr val="159961"/>
                </a:solidFill>
              </a:rPr>
            </a:br>
            <a:endParaRPr lang="de-DE" dirty="0"/>
          </a:p>
        </p:txBody>
      </p:sp>
      <p:sp>
        <p:nvSpPr>
          <p:cNvPr id="3" name="Inhaltsplatzhalter 2"/>
          <p:cNvSpPr>
            <a:spLocks noGrp="1"/>
          </p:cNvSpPr>
          <p:nvPr>
            <p:ph idx="1"/>
          </p:nvPr>
        </p:nvSpPr>
        <p:spPr>
          <a:xfrm>
            <a:off x="439125" y="1491630"/>
            <a:ext cx="8229600" cy="3175000"/>
          </a:xfrm>
        </p:spPr>
        <p:txBody>
          <a:bodyPr anchor="b">
            <a:normAutofit/>
          </a:bodyPr>
          <a:lstStyle/>
          <a:p>
            <a:r>
              <a:rPr lang="en-US" sz="1200" dirty="0">
                <a:latin typeface="+mj-lt"/>
              </a:rPr>
              <a:t>One of the most important and effective instruments of state control over the development of national mobility is certainly taxes and state subsidies. Against the background of the adopted climate targets, which have already been partially translated into national law, the framework conditions for meeting the targets are also being created in terms of taxation. In addition, the willingness of the state to promote climate-neutral vehicles and mobility concepts is also increasing. </a:t>
            </a:r>
            <a:endParaRPr lang="en-US" sz="1200" dirty="0" smtClean="0">
              <a:latin typeface="+mj-lt"/>
            </a:endParaRPr>
          </a:p>
          <a:p>
            <a:endParaRPr lang="en-US" sz="1200" dirty="0">
              <a:latin typeface="+mj-lt"/>
            </a:endParaRPr>
          </a:p>
          <a:p>
            <a:pPr marL="171450" indent="-171450">
              <a:buFont typeface="Arial" panose="020B0604020202020204" pitchFamily="34" charset="0"/>
              <a:buChar char="•"/>
            </a:pPr>
            <a:r>
              <a:rPr lang="en-US" sz="1200" dirty="0" smtClean="0">
                <a:latin typeface="+mj-lt"/>
              </a:rPr>
              <a:t>Higher </a:t>
            </a:r>
            <a:r>
              <a:rPr lang="en-US" sz="1200" dirty="0">
                <a:latin typeface="+mj-lt"/>
              </a:rPr>
              <a:t>taxes on fossil fuels </a:t>
            </a:r>
            <a:endParaRPr lang="en-US" sz="1200" dirty="0" smtClean="0">
              <a:latin typeface="+mj-lt"/>
            </a:endParaRPr>
          </a:p>
          <a:p>
            <a:pPr marL="171450" indent="-171450">
              <a:buFont typeface="Arial" panose="020B0604020202020204" pitchFamily="34" charset="0"/>
              <a:buChar char="•"/>
            </a:pPr>
            <a:r>
              <a:rPr lang="en-US" sz="1200" dirty="0" smtClean="0">
                <a:latin typeface="+mj-lt"/>
              </a:rPr>
              <a:t>Lower </a:t>
            </a:r>
            <a:r>
              <a:rPr lang="en-US" sz="1200" dirty="0">
                <a:latin typeface="+mj-lt"/>
              </a:rPr>
              <a:t>taxes on electricity </a:t>
            </a:r>
            <a:endParaRPr lang="en-US" sz="1200" dirty="0" smtClean="0">
              <a:latin typeface="+mj-lt"/>
            </a:endParaRPr>
          </a:p>
          <a:p>
            <a:pPr marL="171450" indent="-171450">
              <a:buFont typeface="Arial" panose="020B0604020202020204" pitchFamily="34" charset="0"/>
              <a:buChar char="•"/>
            </a:pPr>
            <a:r>
              <a:rPr lang="en-US" sz="1200" dirty="0" smtClean="0">
                <a:latin typeface="+mj-lt"/>
              </a:rPr>
              <a:t>Capital </a:t>
            </a:r>
            <a:r>
              <a:rPr lang="en-US" sz="1200" dirty="0">
                <a:latin typeface="+mj-lt"/>
              </a:rPr>
              <a:t>subsidies for zero-emission vehicles</a:t>
            </a:r>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dirty="0"/>
              <a:t>e-SMART Training Material</a:t>
            </a:r>
          </a:p>
        </p:txBody>
      </p:sp>
      <p:sp>
        <p:nvSpPr>
          <p:cNvPr id="6" name="Foliennummernplatzhalter 5"/>
          <p:cNvSpPr>
            <a:spLocks noGrp="1"/>
          </p:cNvSpPr>
          <p:nvPr>
            <p:ph type="sldNum" sz="quarter" idx="12"/>
          </p:nvPr>
        </p:nvSpPr>
        <p:spPr>
          <a:xfrm>
            <a:off x="5749659" y="4767263"/>
            <a:ext cx="2133600" cy="273844"/>
          </a:xfrm>
        </p:spPr>
        <p:txBody>
          <a:bodyPr/>
          <a:lstStyle/>
          <a:p>
            <a:fld id="{8ECE8F59-65AB-457F-9DE7-3DAEC1A4167E}" type="slidenum">
              <a:rPr lang="de-DE" smtClean="0"/>
              <a:t>13</a:t>
            </a:fld>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83259" y="4473367"/>
            <a:ext cx="1239999" cy="670133"/>
          </a:xfrm>
          <a:prstGeom prst="rect">
            <a:avLst/>
          </a:prstGeom>
        </p:spPr>
      </p:pic>
      <p:pic>
        <p:nvPicPr>
          <p:cNvPr id="2053" name="Picture 5" descr="Tax policy as a tool for business cycle stabilisation"/>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781778" y="1363799"/>
            <a:ext cx="1886948" cy="1135943"/>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p:cNvPicPr/>
          <p:nvPr/>
        </p:nvPicPr>
        <p:blipFill>
          <a:blip r:embed="rId5">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0" name="Picture 2" descr="P:\KB-Projekte\e-SMART\WP Communication\Activity A.C.1 Start-up activities\D.C.1.2 Logo\EU_flag\EU_flag.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4609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4" algn="ctr" rtl="0">
              <a:spcBef>
                <a:spcPct val="0"/>
              </a:spcBef>
            </a:pPr>
            <a:r>
              <a:rPr lang="de-DE" sz="2200" b="1" dirty="0" smtClean="0">
                <a:solidFill>
                  <a:srgbClr val="159961"/>
                </a:solidFill>
                <a:latin typeface="+mj-lt"/>
              </a:rPr>
              <a:t>3. </a:t>
            </a:r>
            <a:r>
              <a:rPr lang="en-US" sz="2200" b="1" dirty="0" smtClean="0">
                <a:solidFill>
                  <a:srgbClr val="159961"/>
                </a:solidFill>
                <a:latin typeface="+mj-lt"/>
              </a:rPr>
              <a:t>Which tips are helpful when integrating e-mobility into public transport?</a:t>
            </a:r>
            <a:r>
              <a:rPr lang="en-US" sz="1600" b="1" dirty="0" smtClean="0">
                <a:solidFill>
                  <a:srgbClr val="159961"/>
                </a:solidFill>
              </a:rPr>
              <a:t/>
            </a:r>
            <a:br>
              <a:rPr lang="en-US" sz="1600" b="1" dirty="0" smtClean="0">
                <a:solidFill>
                  <a:srgbClr val="159961"/>
                </a:solidFill>
              </a:rPr>
            </a:br>
            <a:endParaRPr lang="de-DE" dirty="0"/>
          </a:p>
        </p:txBody>
      </p:sp>
      <p:sp>
        <p:nvSpPr>
          <p:cNvPr id="3" name="Inhaltsplatzhalter 2"/>
          <p:cNvSpPr>
            <a:spLocks noGrp="1"/>
          </p:cNvSpPr>
          <p:nvPr>
            <p:ph idx="1"/>
          </p:nvPr>
        </p:nvSpPr>
        <p:spPr>
          <a:xfrm>
            <a:off x="465212" y="1576643"/>
            <a:ext cx="8229600" cy="3175000"/>
          </a:xfrm>
        </p:spPr>
        <p:txBody>
          <a:bodyPr>
            <a:normAutofit fontScale="40000" lnSpcReduction="20000"/>
          </a:bodyPr>
          <a:lstStyle/>
          <a:p>
            <a:pPr lvl="0"/>
            <a:r>
              <a:rPr lang="en-US" sz="2500" dirty="0">
                <a:latin typeface="+mj-lt"/>
              </a:rPr>
              <a:t>As already mentioned, the restructuring of public transport and the inclusion of e-mobility offers great potential that is currently only partially or hardly exploited. The following notes are intended to serve as a rough guide for responsible persons of any kind in the field of public transport.</a:t>
            </a:r>
            <a:endParaRPr lang="en-US" sz="2500" dirty="0" smtClean="0">
              <a:latin typeface="+mj-lt"/>
            </a:endParaRPr>
          </a:p>
          <a:p>
            <a:pPr marL="457200" lvl="0" indent="-457200">
              <a:buFont typeface="Arial" panose="020B0604020202020204" pitchFamily="34" charset="0"/>
              <a:buChar char="•"/>
            </a:pPr>
            <a:endParaRPr lang="en-US" sz="2500" dirty="0">
              <a:latin typeface="+mj-lt"/>
            </a:endParaRPr>
          </a:p>
          <a:p>
            <a:pPr marL="457200" lvl="0" indent="-457200">
              <a:buFont typeface="Arial" panose="020B0604020202020204" pitchFamily="34" charset="0"/>
              <a:buChar char="•"/>
            </a:pPr>
            <a:r>
              <a:rPr lang="en-US" sz="2500" dirty="0" smtClean="0">
                <a:latin typeface="+mj-lt"/>
              </a:rPr>
              <a:t>Conduct </a:t>
            </a:r>
            <a:r>
              <a:rPr lang="en-US" sz="2500" dirty="0">
                <a:latin typeface="+mj-lt"/>
              </a:rPr>
              <a:t>a feasibility study to understand the operational framework. </a:t>
            </a:r>
            <a:endParaRPr lang="en-US" sz="2500" dirty="0" smtClean="0">
              <a:latin typeface="+mj-lt"/>
            </a:endParaRPr>
          </a:p>
          <a:p>
            <a:pPr marL="457200" lvl="0" indent="-457200">
              <a:buFont typeface="Arial" panose="020B0604020202020204" pitchFamily="34" charset="0"/>
              <a:buChar char="•"/>
            </a:pPr>
            <a:endParaRPr lang="de-DE" sz="2500" dirty="0">
              <a:latin typeface="+mj-lt"/>
            </a:endParaRPr>
          </a:p>
          <a:p>
            <a:pPr marL="457200" lvl="0" indent="-457200">
              <a:buFont typeface="Arial" panose="020B0604020202020204" pitchFamily="34" charset="0"/>
              <a:buChar char="•"/>
            </a:pPr>
            <a:r>
              <a:rPr lang="en-US" sz="2500" dirty="0">
                <a:latin typeface="+mj-lt"/>
              </a:rPr>
              <a:t>Apply the "systems approach" to identify stakeholders and build collaboration at each stage of the project (planning, installation, and operation</a:t>
            </a:r>
            <a:r>
              <a:rPr lang="en-US" sz="2500" dirty="0" smtClean="0">
                <a:latin typeface="+mj-lt"/>
              </a:rPr>
              <a:t>)</a:t>
            </a:r>
          </a:p>
          <a:p>
            <a:pPr marL="457200" lvl="0" indent="-457200">
              <a:buFont typeface="Arial" panose="020B0604020202020204" pitchFamily="34" charset="0"/>
              <a:buChar char="•"/>
            </a:pPr>
            <a:endParaRPr lang="de-DE" sz="2500" dirty="0">
              <a:latin typeface="+mj-lt"/>
            </a:endParaRPr>
          </a:p>
          <a:p>
            <a:pPr marL="457200" lvl="0" indent="-457200">
              <a:buFont typeface="Arial" panose="020B0604020202020204" pitchFamily="34" charset="0"/>
              <a:buChar char="•"/>
            </a:pPr>
            <a:r>
              <a:rPr lang="en-US" sz="2500" dirty="0">
                <a:latin typeface="+mj-lt"/>
              </a:rPr>
              <a:t>Know local regulations and policy framework for efficient planning and installation process, avoiding delays (permits and connection points</a:t>
            </a:r>
            <a:r>
              <a:rPr lang="en-US" sz="2500" dirty="0" smtClean="0">
                <a:latin typeface="+mj-lt"/>
              </a:rPr>
              <a:t>)</a:t>
            </a:r>
          </a:p>
          <a:p>
            <a:pPr marL="457200" lvl="0" indent="-457200">
              <a:buFont typeface="Arial" panose="020B0604020202020204" pitchFamily="34" charset="0"/>
              <a:buChar char="•"/>
            </a:pPr>
            <a:endParaRPr lang="de-DE" sz="2500" dirty="0">
              <a:latin typeface="+mj-lt"/>
            </a:endParaRPr>
          </a:p>
          <a:p>
            <a:pPr marL="457200" lvl="0" indent="-457200">
              <a:buFont typeface="Arial" panose="020B0604020202020204" pitchFamily="34" charset="0"/>
              <a:buChar char="•"/>
            </a:pPr>
            <a:r>
              <a:rPr lang="en-US" sz="2500" dirty="0">
                <a:latin typeface="+mj-lt"/>
              </a:rPr>
              <a:t>Consider electric buses as part of a zero-emission mobility strategy, not as the only </a:t>
            </a:r>
            <a:r>
              <a:rPr lang="en-US" sz="2500" dirty="0" smtClean="0">
                <a:latin typeface="+mj-lt"/>
              </a:rPr>
              <a:t>solution</a:t>
            </a:r>
          </a:p>
          <a:p>
            <a:pPr marL="457200" lvl="0" indent="-457200">
              <a:buFont typeface="Arial" panose="020B0604020202020204" pitchFamily="34" charset="0"/>
              <a:buChar char="•"/>
            </a:pPr>
            <a:endParaRPr lang="de-DE" sz="2500" dirty="0">
              <a:latin typeface="+mj-lt"/>
            </a:endParaRPr>
          </a:p>
          <a:p>
            <a:pPr marL="457200" lvl="0" indent="-457200">
              <a:buFont typeface="Arial" panose="020B0604020202020204" pitchFamily="34" charset="0"/>
              <a:buChar char="•"/>
            </a:pPr>
            <a:r>
              <a:rPr lang="en-US" sz="2500" dirty="0">
                <a:latin typeface="+mj-lt"/>
              </a:rPr>
              <a:t>Identify the most appropriate solution based on the characteristics of the city and the requirements for bus </a:t>
            </a:r>
            <a:r>
              <a:rPr lang="en-US" sz="2500" dirty="0" smtClean="0">
                <a:latin typeface="+mj-lt"/>
              </a:rPr>
              <a:t>operation(frequency</a:t>
            </a:r>
            <a:r>
              <a:rPr lang="en-US" sz="2500" dirty="0">
                <a:latin typeface="+mj-lt"/>
              </a:rPr>
              <a:t>, stops, central interchanges etc</a:t>
            </a:r>
            <a:r>
              <a:rPr lang="en-US" sz="2500" dirty="0" smtClean="0">
                <a:latin typeface="+mj-lt"/>
              </a:rPr>
              <a:t>.).</a:t>
            </a:r>
          </a:p>
          <a:p>
            <a:pPr lvl="0"/>
            <a:endParaRPr lang="de-DE" sz="2500" dirty="0">
              <a:latin typeface="+mj-lt"/>
            </a:endParaRPr>
          </a:p>
          <a:p>
            <a:pPr marL="457200" lvl="0" indent="-457200">
              <a:buFont typeface="Arial" panose="020B0604020202020204" pitchFamily="34" charset="0"/>
              <a:buChar char="•"/>
            </a:pPr>
            <a:r>
              <a:rPr lang="en-US" sz="2500" dirty="0">
                <a:latin typeface="+mj-lt"/>
              </a:rPr>
              <a:t>Planning of the additional buses according to the chosen strategy and technology and maintaining the service level</a:t>
            </a:r>
          </a:p>
          <a:p>
            <a:pPr marL="457200" lvl="0" indent="-457200">
              <a:buFont typeface="Arial" panose="020B0604020202020204" pitchFamily="34" charset="0"/>
              <a:buChar char="•"/>
            </a:pPr>
            <a:endParaRPr lang="de-DE" sz="2500" dirty="0">
              <a:latin typeface="+mj-lt"/>
            </a:endParaRPr>
          </a:p>
          <a:p>
            <a:pPr marL="457200" lvl="0" indent="-457200">
              <a:buFont typeface="Arial" panose="020B0604020202020204" pitchFamily="34" charset="0"/>
              <a:buChar char="•"/>
            </a:pPr>
            <a:r>
              <a:rPr lang="en-US" sz="2500" dirty="0">
                <a:latin typeface="+mj-lt"/>
              </a:rPr>
              <a:t>Conversion of the fleet to all-electric vehicles based on the needs and strategy of the city and/or its electric mobility strategy (or equivalent) that provides the framework for the of the plan for the deployment of electric buses </a:t>
            </a:r>
            <a:endParaRPr lang="en-US" sz="2500" dirty="0" smtClean="0">
              <a:latin typeface="+mj-lt"/>
            </a:endParaRPr>
          </a:p>
          <a:p>
            <a:pPr marL="457200" indent="-457200">
              <a:buFont typeface="Arial" panose="020B0604020202020204" pitchFamily="34" charset="0"/>
              <a:buChar char="•"/>
            </a:pPr>
            <a:endParaRPr lang="de-DE" sz="2500" dirty="0" smtClean="0">
              <a:latin typeface="+mj-lt"/>
            </a:endParaRPr>
          </a:p>
          <a:p>
            <a:pPr marL="457200" indent="-457200">
              <a:buFont typeface="Arial" panose="020B0604020202020204" pitchFamily="34" charset="0"/>
              <a:buChar char="•"/>
            </a:pPr>
            <a:endParaRPr lang="de-DE" sz="1200" dirty="0" smtClean="0">
              <a:latin typeface="+mj-lt"/>
            </a:endParaRPr>
          </a:p>
          <a:p>
            <a:pPr marL="457200" indent="-457200">
              <a:buFont typeface="Arial" panose="020B0604020202020204" pitchFamily="34" charset="0"/>
              <a:buChar char="•"/>
            </a:pPr>
            <a:endParaRPr lang="de-DE" sz="1200" dirty="0">
              <a:latin typeface="+mj-lt"/>
            </a:endParaRPr>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dirty="0"/>
              <a:t>e-SMART Training Material</a:t>
            </a:r>
          </a:p>
        </p:txBody>
      </p:sp>
      <p:sp>
        <p:nvSpPr>
          <p:cNvPr id="6" name="Foliennummernplatzhalter 5"/>
          <p:cNvSpPr>
            <a:spLocks noGrp="1"/>
          </p:cNvSpPr>
          <p:nvPr>
            <p:ph type="sldNum" sz="quarter" idx="12"/>
          </p:nvPr>
        </p:nvSpPr>
        <p:spPr>
          <a:xfrm>
            <a:off x="5770401" y="4770021"/>
            <a:ext cx="2133600" cy="273844"/>
          </a:xfrm>
        </p:spPr>
        <p:txBody>
          <a:bodyPr/>
          <a:lstStyle/>
          <a:p>
            <a:fld id="{8ECE8F59-65AB-457F-9DE7-3DAEC1A4167E}" type="slidenum">
              <a:rPr lang="de-DE" smtClean="0"/>
              <a:t>14</a:t>
            </a:fld>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04001" y="4473367"/>
            <a:ext cx="1239999" cy="670133"/>
          </a:xfrm>
          <a:prstGeom prst="rect">
            <a:avLst/>
          </a:prstGeom>
        </p:spPr>
      </p:pic>
      <p:pic>
        <p:nvPicPr>
          <p:cNvPr id="8" name="Grafik 7"/>
          <p:cNvPicPr/>
          <p:nvPr/>
        </p:nvPicPr>
        <p:blipFill>
          <a:blip r:embed="rId3">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9" name="Picture 2" descr="P:\KB-Projekte\e-SMART\WP Communication\Activity A.C.1 Start-up activities\D.C.1.2 Logo\EU_flag\EU_fla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0802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000" dirty="0" smtClean="0">
                <a:latin typeface="+mj-lt"/>
              </a:rPr>
              <a:t>3. </a:t>
            </a:r>
            <a:r>
              <a:rPr lang="en-US" sz="2000" dirty="0" smtClean="0">
                <a:latin typeface="+mj-lt"/>
              </a:rPr>
              <a:t>Which tips are helpful when integrating e-mobility into public transport?</a:t>
            </a:r>
            <a:endParaRPr lang="de-DE" sz="2000" dirty="0">
              <a:latin typeface="+mj-lt"/>
            </a:endParaRPr>
          </a:p>
        </p:txBody>
      </p:sp>
      <p:sp>
        <p:nvSpPr>
          <p:cNvPr id="3" name="Inhaltsplatzhalter 2"/>
          <p:cNvSpPr>
            <a:spLocks noGrp="1"/>
          </p:cNvSpPr>
          <p:nvPr>
            <p:ph idx="1"/>
          </p:nvPr>
        </p:nvSpPr>
        <p:spPr>
          <a:xfrm>
            <a:off x="457200" y="1592263"/>
            <a:ext cx="8229600" cy="3175000"/>
          </a:xfrm>
        </p:spPr>
        <p:txBody>
          <a:bodyPr>
            <a:normAutofit fontScale="92500" lnSpcReduction="10000"/>
          </a:bodyPr>
          <a:lstStyle/>
          <a:p>
            <a:pPr marL="457200" lvl="0" indent="-457200">
              <a:buFont typeface="Arial" panose="020B0604020202020204" pitchFamily="34" charset="0"/>
              <a:buChar char="•"/>
            </a:pPr>
            <a:r>
              <a:rPr lang="en-US" sz="1200" dirty="0">
                <a:latin typeface="+mj-lt"/>
              </a:rPr>
              <a:t>Consideration of the physical impact in the city: design of charging points, space requirements in the city and space for electric bus depots.</a:t>
            </a:r>
          </a:p>
          <a:p>
            <a:pPr marL="457200" lvl="0" indent="-457200">
              <a:buFont typeface="Arial" panose="020B0604020202020204" pitchFamily="34" charset="0"/>
              <a:buChar char="•"/>
            </a:pPr>
            <a:endParaRPr lang="de-DE" sz="1200" dirty="0">
              <a:latin typeface="+mj-lt"/>
            </a:endParaRPr>
          </a:p>
          <a:p>
            <a:pPr marL="457200" lvl="0" indent="-457200">
              <a:buFont typeface="Arial" panose="020B0604020202020204" pitchFamily="34" charset="0"/>
              <a:buChar char="•"/>
            </a:pPr>
            <a:r>
              <a:rPr lang="en-US" sz="1200" dirty="0">
                <a:latin typeface="+mj-lt"/>
              </a:rPr>
              <a:t>Develop a set of recommendations/guidance on the visual impacts of public transportation infrastructures (bus stops, charging stations, substations and transformers, etc.) on the public </a:t>
            </a:r>
            <a:r>
              <a:rPr lang="en-US" sz="1200" dirty="0" err="1">
                <a:latin typeface="+mj-lt"/>
              </a:rPr>
              <a:t>public</a:t>
            </a:r>
            <a:r>
              <a:rPr lang="en-US" sz="1200" dirty="0">
                <a:latin typeface="+mj-lt"/>
              </a:rPr>
              <a:t> realm </a:t>
            </a:r>
            <a:r>
              <a:rPr lang="en-US" sz="1200" dirty="0" smtClean="0">
                <a:latin typeface="+mj-lt"/>
              </a:rPr>
              <a:t>have</a:t>
            </a:r>
          </a:p>
          <a:p>
            <a:pPr marL="457200" lvl="0" indent="-457200">
              <a:buFont typeface="Arial" panose="020B0604020202020204" pitchFamily="34" charset="0"/>
              <a:buChar char="•"/>
            </a:pPr>
            <a:endParaRPr lang="de-DE" sz="1200" dirty="0">
              <a:latin typeface="+mj-lt"/>
            </a:endParaRPr>
          </a:p>
          <a:p>
            <a:pPr marL="457200" lvl="0" indent="-457200">
              <a:buFont typeface="Arial" panose="020B0604020202020204" pitchFamily="34" charset="0"/>
              <a:buChar char="•"/>
            </a:pPr>
            <a:r>
              <a:rPr lang="en-US" sz="1200" dirty="0">
                <a:latin typeface="+mj-lt"/>
              </a:rPr>
              <a:t>Consideration of strategic locations of bus depots for efficient </a:t>
            </a:r>
            <a:r>
              <a:rPr lang="en-US" sz="1200" dirty="0" smtClean="0">
                <a:latin typeface="+mj-lt"/>
              </a:rPr>
              <a:t>operations</a:t>
            </a:r>
          </a:p>
          <a:p>
            <a:pPr marL="457200" lvl="0" indent="-457200">
              <a:buFont typeface="Arial" panose="020B0604020202020204" pitchFamily="34" charset="0"/>
              <a:buChar char="•"/>
            </a:pPr>
            <a:endParaRPr lang="de-DE" sz="1200" dirty="0">
              <a:latin typeface="+mj-lt"/>
            </a:endParaRPr>
          </a:p>
          <a:p>
            <a:pPr marL="457200" lvl="0" indent="-457200">
              <a:buFont typeface="Arial" panose="020B0604020202020204" pitchFamily="34" charset="0"/>
              <a:buChar char="•"/>
            </a:pPr>
            <a:r>
              <a:rPr lang="en-US" sz="1200" dirty="0">
                <a:latin typeface="+mj-lt"/>
              </a:rPr>
              <a:t>Standardization of charging infrastructure and making it and interoperable for other bus operators and other e-mobility </a:t>
            </a:r>
            <a:r>
              <a:rPr lang="en-US" sz="1200" dirty="0" smtClean="0">
                <a:latin typeface="+mj-lt"/>
              </a:rPr>
              <a:t>services</a:t>
            </a:r>
          </a:p>
          <a:p>
            <a:pPr marL="457200" lvl="0" indent="-457200">
              <a:buFont typeface="Arial" panose="020B0604020202020204" pitchFamily="34" charset="0"/>
              <a:buChar char="•"/>
            </a:pPr>
            <a:endParaRPr lang="de-DE" sz="1200" dirty="0">
              <a:latin typeface="+mj-lt"/>
            </a:endParaRPr>
          </a:p>
          <a:p>
            <a:pPr marL="457200" lvl="0" indent="-457200">
              <a:buFont typeface="Arial" panose="020B0604020202020204" pitchFamily="34" charset="0"/>
              <a:buChar char="•"/>
            </a:pPr>
            <a:r>
              <a:rPr lang="en-US" sz="1200" dirty="0">
                <a:latin typeface="+mj-lt"/>
              </a:rPr>
              <a:t>Shared use of the electricity grid and charging infrastructure by bus companies and other e-mobility providers without affecting individual services</a:t>
            </a:r>
          </a:p>
          <a:p>
            <a:pPr marL="457200" lvl="0" indent="-457200">
              <a:buFont typeface="Arial" panose="020B0604020202020204" pitchFamily="34" charset="0"/>
              <a:buChar char="•"/>
            </a:pPr>
            <a:endParaRPr lang="de-DE" sz="1200" dirty="0">
              <a:latin typeface="+mj-lt"/>
            </a:endParaRPr>
          </a:p>
          <a:p>
            <a:pPr marL="457200" lvl="0" indent="-457200">
              <a:buFont typeface="Arial" panose="020B0604020202020204" pitchFamily="34" charset="0"/>
              <a:buChar char="•"/>
            </a:pPr>
            <a:r>
              <a:rPr lang="en-US" sz="1200" dirty="0">
                <a:latin typeface="+mj-lt"/>
              </a:rPr>
              <a:t>Considering the long-term financial impact in terms of health benefits versus the financial cost of the </a:t>
            </a:r>
            <a:r>
              <a:rPr lang="en-US" sz="1200" dirty="0" smtClean="0">
                <a:latin typeface="+mj-lt"/>
              </a:rPr>
              <a:t>system</a:t>
            </a:r>
          </a:p>
          <a:p>
            <a:pPr marL="457200" lvl="0" indent="-457200">
              <a:buFont typeface="Arial" panose="020B0604020202020204" pitchFamily="34" charset="0"/>
              <a:buChar char="•"/>
            </a:pPr>
            <a:endParaRPr lang="de-DE" sz="1200" dirty="0">
              <a:latin typeface="+mj-lt"/>
            </a:endParaRPr>
          </a:p>
          <a:p>
            <a:pPr marL="457200" lvl="0" indent="-457200">
              <a:buFont typeface="Arial" panose="020B0604020202020204" pitchFamily="34" charset="0"/>
              <a:buChar char="•"/>
            </a:pPr>
            <a:r>
              <a:rPr lang="en-US" sz="1200" dirty="0">
                <a:latin typeface="+mj-lt"/>
              </a:rPr>
              <a:t>Sharing with experienced cities, knowing that there is no one-size-fits-all </a:t>
            </a:r>
            <a:r>
              <a:rPr lang="en-US" sz="1200" dirty="0" smtClean="0">
                <a:latin typeface="+mj-lt"/>
              </a:rPr>
              <a:t>solution Exchange </a:t>
            </a:r>
            <a:r>
              <a:rPr lang="en-US" sz="1200" dirty="0">
                <a:latin typeface="+mj-lt"/>
              </a:rPr>
              <a:t>with experienced cities in the field of electrification of public transport, knowing that there is no one-size-fits-all solution.</a:t>
            </a:r>
          </a:p>
          <a:p>
            <a:endParaRPr lang="de-DE" dirty="0"/>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smtClean="0"/>
              <a:t>e-SMART Training Material</a:t>
            </a:r>
            <a:endParaRPr lang="de-DE" dirty="0"/>
          </a:p>
        </p:txBody>
      </p:sp>
      <p:sp>
        <p:nvSpPr>
          <p:cNvPr id="6" name="Foliennummernplatzhalter 5"/>
          <p:cNvSpPr>
            <a:spLocks noGrp="1"/>
          </p:cNvSpPr>
          <p:nvPr>
            <p:ph type="sldNum" sz="quarter" idx="12"/>
          </p:nvPr>
        </p:nvSpPr>
        <p:spPr/>
        <p:txBody>
          <a:bodyPr/>
          <a:lstStyle/>
          <a:p>
            <a:fld id="{8ECE8F59-65AB-457F-9DE7-3DAEC1A4167E}" type="slidenum">
              <a:rPr lang="de-DE" smtClean="0"/>
              <a:t>15</a:t>
            </a:fld>
            <a:endParaRPr lang="de-DE" dirty="0"/>
          </a:p>
        </p:txBody>
      </p:sp>
      <p:pic>
        <p:nvPicPr>
          <p:cNvPr id="7" name="Grafik 6"/>
          <p:cNvPicPr/>
          <p:nvPr/>
        </p:nvPicPr>
        <p:blipFill>
          <a:blip r:embed="rId2">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8" name="Picture 2" descr="P:\KB-Projekte\e-SMART\WP Communication\Activity A.C.1 Start-up activities\D.C.1.2 Logo\EU_flag\EU_fla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168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7808" y="2931790"/>
            <a:ext cx="7772400" cy="1102519"/>
          </a:xfrm>
        </p:spPr>
        <p:txBody>
          <a:bodyPr/>
          <a:lstStyle/>
          <a:p>
            <a:r>
              <a:rPr lang="en-US" dirty="0"/>
              <a:t>Thank you for your attention </a:t>
            </a:r>
            <a:endParaRPr lang="de-DE" dirty="0"/>
          </a:p>
        </p:txBody>
      </p:sp>
      <p:sp>
        <p:nvSpPr>
          <p:cNvPr id="3" name="Untertitel 2"/>
          <p:cNvSpPr>
            <a:spLocks noGrp="1"/>
          </p:cNvSpPr>
          <p:nvPr>
            <p:ph type="subTitle" idx="1"/>
          </p:nvPr>
        </p:nvSpPr>
        <p:spPr>
          <a:xfrm>
            <a:off x="1443608" y="4110038"/>
            <a:ext cx="6400800" cy="1314450"/>
          </a:xfrm>
        </p:spPr>
        <p:txBody>
          <a:bodyPr>
            <a:normAutofit/>
          </a:bodyPr>
          <a:lstStyle/>
          <a:p>
            <a:r>
              <a:rPr lang="en-US" sz="1200" dirty="0">
                <a:latin typeface="+mj-lt"/>
              </a:rPr>
              <a:t>Please also use the other training materials of the e-SMART project.</a:t>
            </a:r>
            <a:endParaRPr lang="de-DE" sz="1200" dirty="0">
              <a:latin typeface="+mj-lt"/>
            </a:endParaRPr>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smtClean="0"/>
              <a:t>e-SMART Training Material</a:t>
            </a:r>
            <a:endParaRPr lang="de-DE" dirty="0"/>
          </a:p>
        </p:txBody>
      </p:sp>
      <p:sp>
        <p:nvSpPr>
          <p:cNvPr id="6" name="Foliennummernplatzhalter 5"/>
          <p:cNvSpPr>
            <a:spLocks noGrp="1"/>
          </p:cNvSpPr>
          <p:nvPr>
            <p:ph type="sldNum" sz="quarter" idx="12"/>
          </p:nvPr>
        </p:nvSpPr>
        <p:spPr/>
        <p:txBody>
          <a:bodyPr/>
          <a:lstStyle/>
          <a:p>
            <a:fld id="{8ECE8F59-65AB-457F-9DE7-3DAEC1A4167E}" type="slidenum">
              <a:rPr lang="de-DE" smtClean="0"/>
              <a:pPr/>
              <a:t>16</a:t>
            </a:fld>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29409"/>
            <a:ext cx="1979712" cy="1069896"/>
          </a:xfrm>
          <a:prstGeom prst="rect">
            <a:avLst/>
          </a:prstGeom>
        </p:spPr>
      </p:pic>
      <p:pic>
        <p:nvPicPr>
          <p:cNvPr id="8" name="Grafik 7" descr="Intro imag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80" y="1099305"/>
            <a:ext cx="2664296" cy="2046198"/>
          </a:xfrm>
          <a:prstGeom prst="rect">
            <a:avLst/>
          </a:prstGeom>
          <a:noFill/>
          <a:ln>
            <a:noFill/>
          </a:ln>
        </p:spPr>
      </p:pic>
      <p:pic>
        <p:nvPicPr>
          <p:cNvPr id="9" name="Grafik 8"/>
          <p:cNvPicPr/>
          <p:nvPr/>
        </p:nvPicPr>
        <p:blipFill>
          <a:blip r:embed="rId4">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0" name="Picture 2" descr="P:\KB-Projekte\e-SMART\WP Communication\Activity A.C.1 Start-up activities\D.C.1.2 Logo\EU_flag\EU_fla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8144" y="156139"/>
            <a:ext cx="1224136" cy="816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82909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Sources</a:t>
            </a:r>
            <a:endParaRPr lang="de-DE" dirty="0"/>
          </a:p>
        </p:txBody>
      </p:sp>
      <p:sp>
        <p:nvSpPr>
          <p:cNvPr id="3" name="Inhaltsplatzhalter 2"/>
          <p:cNvSpPr>
            <a:spLocks noGrp="1"/>
          </p:cNvSpPr>
          <p:nvPr>
            <p:ph idx="1"/>
          </p:nvPr>
        </p:nvSpPr>
        <p:spPr>
          <a:xfrm>
            <a:off x="457200" y="2067694"/>
            <a:ext cx="8229600" cy="3175000"/>
          </a:xfrm>
        </p:spPr>
        <p:txBody>
          <a:bodyPr>
            <a:normAutofit/>
          </a:bodyPr>
          <a:lstStyle/>
          <a:p>
            <a:pPr marL="228600" indent="-228600">
              <a:buAutoNum type="arabicPeriod"/>
            </a:pPr>
            <a:r>
              <a:rPr lang="en-US" sz="900" dirty="0" smtClean="0">
                <a:solidFill>
                  <a:schemeClr val="tx1"/>
                </a:solidFill>
                <a:latin typeface="+mj-lt"/>
              </a:rPr>
              <a:t>EU </a:t>
            </a:r>
            <a:r>
              <a:rPr lang="en-US" sz="900" dirty="0">
                <a:solidFill>
                  <a:schemeClr val="tx1"/>
                </a:solidFill>
                <a:latin typeface="+mj-lt"/>
              </a:rPr>
              <a:t>Commission Expert Group on Clean Bus Deployment; D2 Procurement and </a:t>
            </a:r>
            <a:r>
              <a:rPr lang="en-US" sz="900" dirty="0" smtClean="0">
                <a:solidFill>
                  <a:schemeClr val="tx1"/>
                </a:solidFill>
                <a:latin typeface="+mj-lt"/>
              </a:rPr>
              <a:t>Operations</a:t>
            </a:r>
          </a:p>
          <a:p>
            <a:pPr marL="228600" indent="-228600">
              <a:buFont typeface="Wingdings" panose="05000000000000000000" pitchFamily="2" charset="2"/>
              <a:buAutoNum type="arabicPeriod"/>
            </a:pPr>
            <a:r>
              <a:rPr lang="de-DE" sz="900" dirty="0">
                <a:solidFill>
                  <a:schemeClr val="tx1"/>
                </a:solidFill>
                <a:latin typeface="+mj-lt"/>
              </a:rPr>
              <a:t>https://</a:t>
            </a:r>
            <a:r>
              <a:rPr lang="de-DE" sz="900" dirty="0" smtClean="0">
                <a:solidFill>
                  <a:schemeClr val="tx1"/>
                </a:solidFill>
                <a:latin typeface="+mj-lt"/>
              </a:rPr>
              <a:t>ec.europa.eu/clima/eu-action/international-action-climate-change/climate-negotiations/paris-agreement_en (</a:t>
            </a:r>
            <a:r>
              <a:rPr lang="de-DE" sz="900" dirty="0" err="1" smtClean="0">
                <a:solidFill>
                  <a:schemeClr val="tx1"/>
                </a:solidFill>
                <a:latin typeface="+mj-lt"/>
              </a:rPr>
              <a:t>retrieved</a:t>
            </a:r>
            <a:r>
              <a:rPr lang="de-DE" sz="900" dirty="0" smtClean="0">
                <a:solidFill>
                  <a:schemeClr val="tx1"/>
                </a:solidFill>
                <a:latin typeface="+mj-lt"/>
              </a:rPr>
              <a:t> on 15.11.2021)</a:t>
            </a:r>
          </a:p>
          <a:p>
            <a:pPr marL="228600" indent="-228600">
              <a:buFont typeface="Wingdings" panose="05000000000000000000" pitchFamily="2" charset="2"/>
              <a:buAutoNum type="arabicPeriod" startAt="3"/>
            </a:pPr>
            <a:r>
              <a:rPr lang="de-DE" sz="900" dirty="0" smtClean="0">
                <a:solidFill>
                  <a:schemeClr val="tx1"/>
                </a:solidFill>
                <a:latin typeface="+mj-lt"/>
              </a:rPr>
              <a:t>https</a:t>
            </a:r>
            <a:r>
              <a:rPr lang="de-DE" sz="900" dirty="0">
                <a:solidFill>
                  <a:schemeClr val="tx1"/>
                </a:solidFill>
                <a:latin typeface="+mj-lt"/>
              </a:rPr>
              <a:t>://</a:t>
            </a:r>
            <a:r>
              <a:rPr lang="de-DE" sz="900" dirty="0" smtClean="0">
                <a:solidFill>
                  <a:schemeClr val="tx1"/>
                </a:solidFill>
                <a:latin typeface="+mj-lt"/>
              </a:rPr>
              <a:t>www.europarl.europa.eu/RegData/etudes/BRIE/2018/614690/EPRS_BRI%282018%29614690_EN.pdf</a:t>
            </a:r>
            <a:r>
              <a:rPr lang="de-DE" sz="900" dirty="0">
                <a:solidFill>
                  <a:schemeClr val="tx1"/>
                </a:solidFill>
                <a:latin typeface="+mj-lt"/>
              </a:rPr>
              <a:t> (</a:t>
            </a:r>
            <a:r>
              <a:rPr lang="de-DE" sz="900" dirty="0" err="1">
                <a:solidFill>
                  <a:schemeClr val="tx1"/>
                </a:solidFill>
                <a:latin typeface="+mj-lt"/>
              </a:rPr>
              <a:t>retrieved</a:t>
            </a:r>
            <a:r>
              <a:rPr lang="de-DE" sz="900" dirty="0">
                <a:solidFill>
                  <a:schemeClr val="tx1"/>
                </a:solidFill>
                <a:latin typeface="+mj-lt"/>
              </a:rPr>
              <a:t> on 15.11.2021)</a:t>
            </a:r>
          </a:p>
          <a:p>
            <a:pPr marL="228600" indent="-228600">
              <a:buFont typeface="Wingdings" panose="05000000000000000000" pitchFamily="2" charset="2"/>
              <a:buAutoNum type="arabicPeriod" startAt="3"/>
            </a:pPr>
            <a:r>
              <a:rPr lang="de-DE" sz="900" dirty="0">
                <a:solidFill>
                  <a:schemeClr val="tx1"/>
                </a:solidFill>
                <a:latin typeface="+mj-lt"/>
              </a:rPr>
              <a:t>https://</a:t>
            </a:r>
            <a:r>
              <a:rPr lang="de-DE" sz="900" dirty="0" smtClean="0">
                <a:solidFill>
                  <a:schemeClr val="tx1"/>
                </a:solidFill>
                <a:latin typeface="+mj-lt"/>
              </a:rPr>
              <a:t>www.destatis.de/Europa/DE/Thema/GreenDeal/GreenDeal.html?nn=217532 (</a:t>
            </a:r>
            <a:r>
              <a:rPr lang="de-DE" sz="900" dirty="0" err="1">
                <a:solidFill>
                  <a:schemeClr val="tx1"/>
                </a:solidFill>
                <a:latin typeface="+mj-lt"/>
              </a:rPr>
              <a:t>retrieved</a:t>
            </a:r>
            <a:r>
              <a:rPr lang="de-DE" sz="900" dirty="0">
                <a:solidFill>
                  <a:schemeClr val="tx1"/>
                </a:solidFill>
                <a:latin typeface="+mj-lt"/>
              </a:rPr>
              <a:t> on 15.11.2021)</a:t>
            </a:r>
          </a:p>
          <a:p>
            <a:pPr marL="228600" indent="-228600">
              <a:buAutoNum type="arabicPeriod" startAt="3"/>
            </a:pPr>
            <a:r>
              <a:rPr lang="de-DE" sz="900" dirty="0">
                <a:solidFill>
                  <a:schemeClr val="tx1"/>
                </a:solidFill>
                <a:latin typeface="+mj-lt"/>
              </a:rPr>
              <a:t>https://</a:t>
            </a:r>
            <a:r>
              <a:rPr lang="de-DE" sz="900" dirty="0" smtClean="0">
                <a:solidFill>
                  <a:schemeClr val="tx1"/>
                </a:solidFill>
                <a:latin typeface="+mj-lt"/>
              </a:rPr>
              <a:t>www.bmwi.de/Redaktion/DE/Dossier/strommarkt-der-zukunft.html (</a:t>
            </a:r>
            <a:r>
              <a:rPr lang="de-DE" sz="900" dirty="0" err="1" smtClean="0">
                <a:solidFill>
                  <a:schemeClr val="tx1"/>
                </a:solidFill>
                <a:latin typeface="+mj-lt"/>
              </a:rPr>
              <a:t>retrieved</a:t>
            </a:r>
            <a:r>
              <a:rPr lang="de-DE" sz="900" dirty="0" smtClean="0">
                <a:solidFill>
                  <a:schemeClr val="tx1"/>
                </a:solidFill>
                <a:latin typeface="+mj-lt"/>
              </a:rPr>
              <a:t> on 15.11.2021)</a:t>
            </a:r>
          </a:p>
          <a:p>
            <a:pPr marL="228600" indent="-228600">
              <a:buAutoNum type="arabicPeriod" startAt="3"/>
            </a:pPr>
            <a:r>
              <a:rPr lang="de-DE" sz="900" dirty="0">
                <a:solidFill>
                  <a:schemeClr val="tx1"/>
                </a:solidFill>
                <a:latin typeface="+mj-lt"/>
              </a:rPr>
              <a:t>https://press.mantruckandbus.com/corporate/man-sets-the-standard-for-range-fully-electric-bus-breaks-the-550-kilometre-barrier</a:t>
            </a:r>
            <a:r>
              <a:rPr lang="de-DE" sz="900" dirty="0" smtClean="0">
                <a:solidFill>
                  <a:schemeClr val="tx1"/>
                </a:solidFill>
                <a:latin typeface="+mj-lt"/>
              </a:rPr>
              <a:t>/ (</a:t>
            </a:r>
            <a:r>
              <a:rPr lang="de-DE" sz="900" dirty="0" err="1" smtClean="0">
                <a:solidFill>
                  <a:schemeClr val="tx1"/>
                </a:solidFill>
                <a:latin typeface="+mj-lt"/>
              </a:rPr>
              <a:t>retrieved</a:t>
            </a:r>
            <a:r>
              <a:rPr lang="de-DE" sz="900" dirty="0" smtClean="0">
                <a:solidFill>
                  <a:schemeClr val="tx1"/>
                </a:solidFill>
                <a:latin typeface="+mj-lt"/>
              </a:rPr>
              <a:t> on 15.11.2021)</a:t>
            </a:r>
          </a:p>
          <a:p>
            <a:pPr marL="228600" indent="-228600">
              <a:buAutoNum type="arabicPeriod" startAt="3"/>
            </a:pPr>
            <a:r>
              <a:rPr lang="de-DE" sz="900" dirty="0">
                <a:solidFill>
                  <a:schemeClr val="tx1"/>
                </a:solidFill>
                <a:latin typeface="+mj-lt"/>
              </a:rPr>
              <a:t>https://</a:t>
            </a:r>
            <a:r>
              <a:rPr lang="de-DE" sz="900" dirty="0" smtClean="0">
                <a:solidFill>
                  <a:schemeClr val="tx1"/>
                </a:solidFill>
                <a:latin typeface="+mj-lt"/>
              </a:rPr>
              <a:t>www.tagesschau.de/wirtschaft/akkuforschung-batterien-101.html (</a:t>
            </a:r>
            <a:r>
              <a:rPr lang="de-DE" sz="900" dirty="0" err="1" smtClean="0">
                <a:solidFill>
                  <a:schemeClr val="tx1"/>
                </a:solidFill>
                <a:latin typeface="+mj-lt"/>
              </a:rPr>
              <a:t>retrieved</a:t>
            </a:r>
            <a:r>
              <a:rPr lang="de-DE" sz="900" dirty="0" smtClean="0">
                <a:solidFill>
                  <a:schemeClr val="tx1"/>
                </a:solidFill>
                <a:latin typeface="+mj-lt"/>
              </a:rPr>
              <a:t> on 16.11.2021)</a:t>
            </a:r>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smtClean="0"/>
              <a:t>e-SMART Training Material</a:t>
            </a:r>
            <a:endParaRPr lang="de-DE" dirty="0"/>
          </a:p>
        </p:txBody>
      </p:sp>
      <p:sp>
        <p:nvSpPr>
          <p:cNvPr id="6" name="Foliennummernplatzhalter 5"/>
          <p:cNvSpPr>
            <a:spLocks noGrp="1"/>
          </p:cNvSpPr>
          <p:nvPr>
            <p:ph type="sldNum" sz="quarter" idx="12"/>
          </p:nvPr>
        </p:nvSpPr>
        <p:spPr/>
        <p:txBody>
          <a:bodyPr/>
          <a:lstStyle/>
          <a:p>
            <a:fld id="{8ECE8F59-65AB-457F-9DE7-3DAEC1A4167E}" type="slidenum">
              <a:rPr lang="de-DE" smtClean="0"/>
              <a:t>17</a:t>
            </a:fld>
            <a:endParaRPr lang="de-DE" dirty="0"/>
          </a:p>
        </p:txBody>
      </p:sp>
      <p:pic>
        <p:nvPicPr>
          <p:cNvPr id="7" name="Grafik 6"/>
          <p:cNvPicPr/>
          <p:nvPr/>
        </p:nvPicPr>
        <p:blipFill>
          <a:blip r:embed="rId2">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8" name="Picture 2" descr="P:\KB-Projekte\e-SMART\WP Communication\Activity A.C.1 Start-up activities\D.C.1.2 Logo\EU_flag\EU_fla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3650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000" dirty="0" smtClean="0">
                <a:latin typeface="+mj-lt"/>
              </a:rPr>
              <a:t>E-Mobility in Local Public Transport</a:t>
            </a:r>
            <a:endParaRPr lang="de-DE" sz="2000" dirty="0">
              <a:latin typeface="+mj-lt"/>
            </a:endParaRPr>
          </a:p>
        </p:txBody>
      </p:sp>
      <p:sp>
        <p:nvSpPr>
          <p:cNvPr id="3" name="Datumsplatzhalter 2"/>
          <p:cNvSpPr>
            <a:spLocks noGrp="1"/>
          </p:cNvSpPr>
          <p:nvPr>
            <p:ph type="dt" sz="half" idx="10"/>
          </p:nvPr>
        </p:nvSpPr>
        <p:spPr/>
        <p:txBody>
          <a:bodyPr/>
          <a:lstStyle/>
          <a:p>
            <a:r>
              <a:rPr lang="de-DE" dirty="0" smtClean="0"/>
              <a:t>11/2021 </a:t>
            </a:r>
            <a:endParaRPr lang="de-DE" dirty="0"/>
          </a:p>
        </p:txBody>
      </p:sp>
      <p:sp>
        <p:nvSpPr>
          <p:cNvPr id="4" name="Fußzeilenplatzhalter 3"/>
          <p:cNvSpPr>
            <a:spLocks noGrp="1"/>
          </p:cNvSpPr>
          <p:nvPr>
            <p:ph type="ftr" sz="quarter" idx="11"/>
          </p:nvPr>
        </p:nvSpPr>
        <p:spPr/>
        <p:txBody>
          <a:bodyPr/>
          <a:lstStyle/>
          <a:p>
            <a:r>
              <a:rPr lang="de-DE" dirty="0"/>
              <a:t>e-SMART Training Material</a:t>
            </a:r>
          </a:p>
        </p:txBody>
      </p:sp>
      <p:sp>
        <p:nvSpPr>
          <p:cNvPr id="5" name="Foliennummernplatzhalter 4"/>
          <p:cNvSpPr>
            <a:spLocks noGrp="1"/>
          </p:cNvSpPr>
          <p:nvPr>
            <p:ph type="sldNum" sz="quarter" idx="12"/>
          </p:nvPr>
        </p:nvSpPr>
        <p:spPr>
          <a:xfrm>
            <a:off x="5796136" y="4763460"/>
            <a:ext cx="2133600" cy="273844"/>
          </a:xfrm>
        </p:spPr>
        <p:txBody>
          <a:bodyPr/>
          <a:lstStyle/>
          <a:p>
            <a:fld id="{8ECE8F59-65AB-457F-9DE7-3DAEC1A4167E}" type="slidenum">
              <a:rPr lang="de-DE" smtClean="0"/>
              <a:t>2</a:t>
            </a:fld>
            <a:endParaRPr lang="de-DE" dirty="0"/>
          </a:p>
        </p:txBody>
      </p:sp>
      <p:sp>
        <p:nvSpPr>
          <p:cNvPr id="7" name="Textfeld 6"/>
          <p:cNvSpPr txBox="1"/>
          <p:nvPr/>
        </p:nvSpPr>
        <p:spPr>
          <a:xfrm>
            <a:off x="179512" y="1563638"/>
            <a:ext cx="8856984" cy="2769989"/>
          </a:xfrm>
          <a:prstGeom prst="rect">
            <a:avLst/>
          </a:prstGeom>
          <a:noFill/>
        </p:spPr>
        <p:txBody>
          <a:bodyPr wrap="square" rtlCol="0">
            <a:spAutoFit/>
          </a:bodyPr>
          <a:lstStyle/>
          <a:p>
            <a:r>
              <a:rPr lang="en-US" sz="1200" dirty="0"/>
              <a:t>The e-SMART project deals with the integration of e-mobility into last-mile logistics and public transport in Alpine Space, especially in Italy, France, Germany and Slovenia. In doing so, e-Smart wants to inform political decision-makers, transport planners, mobility officers in the private and public sector and all interested parties and accompany them in the integration of e-mobility with all associated components such as infrastructure and network compatibility. For this purpose, several different "trainings" were developed within the framework of e-SMART and are now made available.</a:t>
            </a:r>
          </a:p>
          <a:p>
            <a:endParaRPr lang="en-US" sz="1200" dirty="0"/>
          </a:p>
          <a:p>
            <a:r>
              <a:rPr lang="en-US" sz="1200" dirty="0"/>
              <a:t>In this training, the e-SMART consortium would like to offer answers to the following questions:</a:t>
            </a:r>
          </a:p>
          <a:p>
            <a:endParaRPr lang="en-US" sz="1200" dirty="0" smtClean="0"/>
          </a:p>
          <a:p>
            <a:pPr marL="2171700" lvl="4" indent="-342900">
              <a:buFont typeface="+mj-lt"/>
              <a:buAutoNum type="arabicPeriod"/>
            </a:pPr>
            <a:r>
              <a:rPr lang="en-US" sz="1200" b="1" dirty="0" smtClean="0">
                <a:solidFill>
                  <a:srgbClr val="159961"/>
                </a:solidFill>
              </a:rPr>
              <a:t>Why </a:t>
            </a:r>
            <a:r>
              <a:rPr lang="en-US" sz="1200" b="1" dirty="0">
                <a:solidFill>
                  <a:srgbClr val="159961"/>
                </a:solidFill>
              </a:rPr>
              <a:t>it is worthwhile to </a:t>
            </a:r>
            <a:r>
              <a:rPr lang="en-US" sz="1200" b="1" dirty="0" smtClean="0">
                <a:solidFill>
                  <a:srgbClr val="159961"/>
                </a:solidFill>
              </a:rPr>
              <a:t>rely your region </a:t>
            </a:r>
            <a:r>
              <a:rPr lang="en-US" sz="1200" b="1" dirty="0">
                <a:solidFill>
                  <a:srgbClr val="159961"/>
                </a:solidFill>
              </a:rPr>
              <a:t>on e-mobility in public </a:t>
            </a:r>
            <a:r>
              <a:rPr lang="en-US" sz="1200" b="1" dirty="0" smtClean="0">
                <a:solidFill>
                  <a:srgbClr val="159961"/>
                </a:solidFill>
              </a:rPr>
              <a:t>transport</a:t>
            </a:r>
            <a:r>
              <a:rPr lang="en-US" sz="1200" b="1" dirty="0">
                <a:solidFill>
                  <a:srgbClr val="159961"/>
                </a:solidFill>
              </a:rPr>
              <a:t>?</a:t>
            </a:r>
            <a:endParaRPr lang="en-US" sz="1200" b="1" dirty="0" smtClean="0">
              <a:solidFill>
                <a:srgbClr val="159961"/>
              </a:solidFill>
            </a:endParaRPr>
          </a:p>
          <a:p>
            <a:pPr marL="2171700" lvl="4" indent="-342900">
              <a:buFont typeface="+mj-lt"/>
              <a:buAutoNum type="arabicPeriod"/>
            </a:pPr>
            <a:endParaRPr lang="en-US" sz="1200" b="1" dirty="0">
              <a:solidFill>
                <a:srgbClr val="159961"/>
              </a:solidFill>
            </a:endParaRPr>
          </a:p>
          <a:p>
            <a:pPr marL="2171700" lvl="4" indent="-342900">
              <a:buFont typeface="+mj-lt"/>
              <a:buAutoNum type="arabicPeriod"/>
            </a:pPr>
            <a:r>
              <a:rPr lang="en-US" sz="1200" b="1" dirty="0">
                <a:solidFill>
                  <a:srgbClr val="159961"/>
                </a:solidFill>
              </a:rPr>
              <a:t>Which factors drive e-mobility in this </a:t>
            </a:r>
            <a:r>
              <a:rPr lang="en-US" sz="1200" b="1" dirty="0" smtClean="0">
                <a:solidFill>
                  <a:srgbClr val="159961"/>
                </a:solidFill>
              </a:rPr>
              <a:t>area</a:t>
            </a:r>
            <a:r>
              <a:rPr lang="en-US" sz="1200" b="1" dirty="0">
                <a:solidFill>
                  <a:srgbClr val="159961"/>
                </a:solidFill>
              </a:rPr>
              <a:t>?</a:t>
            </a:r>
            <a:endParaRPr lang="en-US" sz="1200" b="1" dirty="0" smtClean="0">
              <a:solidFill>
                <a:srgbClr val="159961"/>
              </a:solidFill>
            </a:endParaRPr>
          </a:p>
          <a:p>
            <a:pPr marL="2171700" lvl="4" indent="-342900">
              <a:buFont typeface="+mj-lt"/>
              <a:buAutoNum type="arabicPeriod"/>
            </a:pPr>
            <a:endParaRPr lang="en-US" sz="1200" b="1" dirty="0">
              <a:solidFill>
                <a:srgbClr val="159961"/>
              </a:solidFill>
            </a:endParaRPr>
          </a:p>
          <a:p>
            <a:pPr marL="2171700" lvl="4" indent="-342900">
              <a:buFont typeface="+mj-lt"/>
              <a:buAutoNum type="arabicPeriod"/>
            </a:pPr>
            <a:r>
              <a:rPr lang="en-US" sz="1200" b="1" dirty="0">
                <a:solidFill>
                  <a:srgbClr val="159961"/>
                </a:solidFill>
              </a:rPr>
              <a:t>Which tips are helpful when integrating e-mobility into public </a:t>
            </a:r>
            <a:r>
              <a:rPr lang="en-US" sz="1200" b="1" dirty="0" smtClean="0">
                <a:solidFill>
                  <a:srgbClr val="159961"/>
                </a:solidFill>
              </a:rPr>
              <a:t>transport?</a:t>
            </a:r>
            <a:endParaRPr lang="en-US" sz="1200" b="1" dirty="0">
              <a:solidFill>
                <a:srgbClr val="159961"/>
              </a:solidFill>
            </a:endParaRPr>
          </a:p>
          <a:p>
            <a:pPr lvl="4"/>
            <a:endParaRPr lang="en-US" dirty="0"/>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04001" y="4471680"/>
            <a:ext cx="1239999" cy="670133"/>
          </a:xfrm>
          <a:prstGeom prst="rect">
            <a:avLst/>
          </a:prstGeom>
        </p:spPr>
      </p:pic>
      <p:pic>
        <p:nvPicPr>
          <p:cNvPr id="9" name="Grafik 8"/>
          <p:cNvPicPr/>
          <p:nvPr/>
        </p:nvPicPr>
        <p:blipFill>
          <a:blip r:embed="rId3">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0" name="Picture 2" descr="P:\KB-Projekte\e-SMART\WP Communication\Activity A.C.1 Start-up activities\D.C.1.2 Logo\EU_flag\EU_fla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9005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200" dirty="0"/>
              <a:t/>
            </a:r>
            <a:br>
              <a:rPr lang="en-US" sz="3200" dirty="0"/>
            </a:br>
            <a:r>
              <a:rPr lang="en-US" sz="2200" dirty="0" smtClean="0">
                <a:latin typeface="+mj-lt"/>
              </a:rPr>
              <a:t>1. Why it is worthwhile to rely your region on e-mobility in public transport?</a:t>
            </a:r>
            <a:r>
              <a:rPr lang="en-US" sz="3200" dirty="0"/>
              <a:t/>
            </a:r>
            <a:br>
              <a:rPr lang="en-US" sz="3200" dirty="0"/>
            </a:br>
            <a:endParaRPr lang="de-DE" dirty="0"/>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dirty="0"/>
              <a:t>e-SMART Training Material</a:t>
            </a:r>
          </a:p>
        </p:txBody>
      </p:sp>
      <p:sp>
        <p:nvSpPr>
          <p:cNvPr id="6" name="Foliennummernplatzhalter 5"/>
          <p:cNvSpPr>
            <a:spLocks noGrp="1"/>
          </p:cNvSpPr>
          <p:nvPr>
            <p:ph type="sldNum" sz="quarter" idx="12"/>
          </p:nvPr>
        </p:nvSpPr>
        <p:spPr>
          <a:xfrm>
            <a:off x="5738090" y="4764005"/>
            <a:ext cx="2133600" cy="273844"/>
          </a:xfrm>
        </p:spPr>
        <p:txBody>
          <a:bodyPr/>
          <a:lstStyle/>
          <a:p>
            <a:fld id="{8ECE8F59-65AB-457F-9DE7-3DAEC1A4167E}" type="slidenum">
              <a:rPr lang="de-DE" smtClean="0"/>
              <a:t>3</a:t>
            </a:fld>
            <a:endParaRPr lang="de-DE" dirty="0"/>
          </a:p>
        </p:txBody>
      </p:sp>
      <p:sp>
        <p:nvSpPr>
          <p:cNvPr id="8" name="Textfeld 7"/>
          <p:cNvSpPr txBox="1"/>
          <p:nvPr/>
        </p:nvSpPr>
        <p:spPr>
          <a:xfrm>
            <a:off x="179512" y="1563638"/>
            <a:ext cx="8856984" cy="2308324"/>
          </a:xfrm>
          <a:prstGeom prst="rect">
            <a:avLst/>
          </a:prstGeom>
          <a:noFill/>
        </p:spPr>
        <p:txBody>
          <a:bodyPr wrap="square" rtlCol="0">
            <a:spAutoFit/>
          </a:bodyPr>
          <a:lstStyle/>
          <a:p>
            <a:r>
              <a:rPr lang="en-US" sz="1200" dirty="0"/>
              <a:t>25% of all greenhouse gas emissions in Europe are currently due to transport, of which about 8% (per passenger and </a:t>
            </a:r>
            <a:r>
              <a:rPr lang="en-US" sz="1200" dirty="0" smtClean="0"/>
              <a:t>kilometer) </a:t>
            </a:r>
            <a:r>
              <a:rPr lang="en-US" sz="1200" dirty="0"/>
              <a:t>are due to public bus </a:t>
            </a:r>
            <a:r>
              <a:rPr lang="en-US" sz="1200" dirty="0" smtClean="0"/>
              <a:t>transport</a:t>
            </a:r>
            <a:r>
              <a:rPr lang="en-US" sz="1200" baseline="30000" dirty="0" smtClean="0"/>
              <a:t>1</a:t>
            </a:r>
            <a:r>
              <a:rPr lang="en-US" sz="1200" dirty="0" smtClean="0"/>
              <a:t>. </a:t>
            </a:r>
            <a:r>
              <a:rPr lang="en-US" sz="1200" dirty="0"/>
              <a:t>This is another reason why public transport should be </a:t>
            </a:r>
            <a:r>
              <a:rPr lang="en-US" sz="1200" dirty="0" err="1"/>
              <a:t>modernised</a:t>
            </a:r>
            <a:r>
              <a:rPr lang="en-US" sz="1200" dirty="0"/>
              <a:t> and </a:t>
            </a:r>
            <a:r>
              <a:rPr lang="en-US" sz="1200" dirty="0" err="1"/>
              <a:t>organised</a:t>
            </a:r>
            <a:r>
              <a:rPr lang="en-US" sz="1200" dirty="0"/>
              <a:t> in a more environmentally friendly way. There are a number of advantages to be gained from operating a low-emission or, in the best case, climate-neutral public transport system: </a:t>
            </a:r>
            <a:endParaRPr lang="en-US" sz="1200" dirty="0" smtClean="0"/>
          </a:p>
          <a:p>
            <a:endParaRPr lang="en-US" sz="1600" dirty="0"/>
          </a:p>
          <a:p>
            <a:pPr marL="2114550" lvl="4" indent="-285750">
              <a:buFont typeface="Arial" panose="020B0604020202020204" pitchFamily="34" charset="0"/>
              <a:buChar char="•"/>
            </a:pPr>
            <a:r>
              <a:rPr lang="en-US" sz="1600" dirty="0" smtClean="0">
                <a:solidFill>
                  <a:srgbClr val="159961"/>
                </a:solidFill>
              </a:rPr>
              <a:t>Reduction of traffic-related CO2 emissions</a:t>
            </a:r>
          </a:p>
          <a:p>
            <a:pPr marL="2114550" lvl="4" indent="-285750">
              <a:buFont typeface="Arial" panose="020B0604020202020204" pitchFamily="34" charset="0"/>
              <a:buChar char="•"/>
            </a:pPr>
            <a:r>
              <a:rPr lang="en-US" sz="1600" dirty="0" smtClean="0">
                <a:solidFill>
                  <a:srgbClr val="159961"/>
                </a:solidFill>
              </a:rPr>
              <a:t>Reduction of fine dust emissions</a:t>
            </a:r>
          </a:p>
          <a:p>
            <a:pPr marL="2114550" lvl="4" indent="-285750">
              <a:buFont typeface="Arial" panose="020B0604020202020204" pitchFamily="34" charset="0"/>
              <a:buChar char="•"/>
            </a:pPr>
            <a:r>
              <a:rPr lang="en-US" sz="1600" dirty="0" smtClean="0">
                <a:solidFill>
                  <a:srgbClr val="159961"/>
                </a:solidFill>
              </a:rPr>
              <a:t>Reduction of traffic noise</a:t>
            </a:r>
          </a:p>
          <a:p>
            <a:pPr marL="2114550" lvl="4" indent="-285750">
              <a:buFont typeface="Arial" panose="020B0604020202020204" pitchFamily="34" charset="0"/>
              <a:buChar char="•"/>
            </a:pPr>
            <a:r>
              <a:rPr lang="en-US" sz="1600" dirty="0" smtClean="0">
                <a:solidFill>
                  <a:srgbClr val="159961"/>
                </a:solidFill>
              </a:rPr>
              <a:t>Improvement of the quality of air </a:t>
            </a:r>
            <a:r>
              <a:rPr lang="en-US" sz="1600" dirty="0" err="1" smtClean="0">
                <a:solidFill>
                  <a:srgbClr val="159961"/>
                </a:solidFill>
              </a:rPr>
              <a:t>Wthe</a:t>
            </a:r>
            <a:r>
              <a:rPr lang="en-US" sz="1600" dirty="0" smtClean="0">
                <a:solidFill>
                  <a:srgbClr val="159961"/>
                </a:solidFill>
              </a:rPr>
              <a:t> citizens</a:t>
            </a:r>
          </a:p>
          <a:p>
            <a:pPr marL="2114550" lvl="4" indent="-285750">
              <a:buFont typeface="Arial" panose="020B0604020202020204" pitchFamily="34" charset="0"/>
              <a:buChar char="•"/>
            </a:pPr>
            <a:r>
              <a:rPr lang="en-US" sz="1600" dirty="0" smtClean="0">
                <a:solidFill>
                  <a:srgbClr val="159961"/>
                </a:solidFill>
              </a:rPr>
              <a:t>Improvement for the image of the city and region</a:t>
            </a:r>
            <a:endParaRPr lang="en-US" sz="1600" dirty="0">
              <a:solidFill>
                <a:srgbClr val="159961"/>
              </a:solidFill>
            </a:endParaRP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93410" y="4473367"/>
            <a:ext cx="1239999" cy="670133"/>
          </a:xfrm>
          <a:prstGeom prst="rect">
            <a:avLst/>
          </a:prstGeom>
        </p:spPr>
      </p:pic>
      <p:pic>
        <p:nvPicPr>
          <p:cNvPr id="10" name="Grafik 9"/>
          <p:cNvPicPr/>
          <p:nvPr/>
        </p:nvPicPr>
        <p:blipFill>
          <a:blip r:embed="rId3">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2" name="Picture 2" descr="P:\KB-Projekte\e-SMART\WP Communication\Activity A.C.1 Start-up activities\D.C.1.2 Logo\EU_flag\EU_fla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44228" y="3871962"/>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608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4" algn="ctr" rtl="0">
              <a:spcBef>
                <a:spcPct val="0"/>
              </a:spcBef>
            </a:pPr>
            <a:r>
              <a:rPr lang="en-US" sz="2000" b="1" dirty="0" smtClean="0">
                <a:solidFill>
                  <a:srgbClr val="159961"/>
                </a:solidFill>
                <a:latin typeface="+mj-lt"/>
              </a:rPr>
              <a:t>2. Which factors drive e-mobility in alpine space?</a:t>
            </a:r>
            <a:r>
              <a:rPr lang="en-US" sz="1600" b="1" dirty="0" smtClean="0">
                <a:solidFill>
                  <a:srgbClr val="159961"/>
                </a:solidFill>
              </a:rPr>
              <a:t/>
            </a:r>
            <a:br>
              <a:rPr lang="en-US" sz="1600" b="1" dirty="0" smtClean="0">
                <a:solidFill>
                  <a:srgbClr val="159961"/>
                </a:solidFill>
              </a:rPr>
            </a:br>
            <a:endParaRPr lang="de-DE" dirty="0"/>
          </a:p>
        </p:txBody>
      </p:sp>
      <p:sp>
        <p:nvSpPr>
          <p:cNvPr id="3" name="Inhaltsplatzhalter 2"/>
          <p:cNvSpPr>
            <a:spLocks noGrp="1"/>
          </p:cNvSpPr>
          <p:nvPr>
            <p:ph idx="1"/>
          </p:nvPr>
        </p:nvSpPr>
        <p:spPr>
          <a:xfrm>
            <a:off x="452999" y="1491630"/>
            <a:ext cx="8229600" cy="3175000"/>
          </a:xfrm>
        </p:spPr>
        <p:txBody>
          <a:bodyPr>
            <a:normAutofit/>
          </a:bodyPr>
          <a:lstStyle/>
          <a:p>
            <a:r>
              <a:rPr lang="en-US" sz="1200" dirty="0">
                <a:latin typeface="+mn-lt"/>
              </a:rPr>
              <a:t>The adoption of e-buses is driven by various market, policy and fiscal factors, and the balance varies </a:t>
            </a:r>
            <a:r>
              <a:rPr lang="en-US" sz="1200" dirty="0" smtClean="0">
                <a:latin typeface="+mn-lt"/>
              </a:rPr>
              <a:t>by </a:t>
            </a:r>
            <a:r>
              <a:rPr lang="en-US" sz="1200" dirty="0">
                <a:latin typeface="+mn-lt"/>
              </a:rPr>
              <a:t>country and city. The following factors are considered particularly significant</a:t>
            </a:r>
            <a:r>
              <a:rPr lang="en-US" sz="1200" dirty="0" smtClean="0">
                <a:latin typeface="+mn-lt"/>
              </a:rPr>
              <a:t>:</a:t>
            </a:r>
          </a:p>
          <a:p>
            <a:endParaRPr lang="en-US" sz="1600" dirty="0">
              <a:latin typeface="+mn-lt"/>
            </a:endParaRPr>
          </a:p>
          <a:p>
            <a:pPr lvl="1"/>
            <a:r>
              <a:rPr lang="en-US" sz="1600" dirty="0" smtClean="0">
                <a:solidFill>
                  <a:srgbClr val="159961"/>
                </a:solidFill>
                <a:latin typeface="+mn-lt"/>
              </a:rPr>
              <a:t>2.1	Legislation</a:t>
            </a:r>
          </a:p>
          <a:p>
            <a:pPr lvl="1"/>
            <a:r>
              <a:rPr lang="en-US" sz="1600" dirty="0" smtClean="0">
                <a:solidFill>
                  <a:srgbClr val="159961"/>
                </a:solidFill>
                <a:latin typeface="+mn-lt"/>
              </a:rPr>
              <a:t>2.2	Renewable energy</a:t>
            </a:r>
          </a:p>
          <a:p>
            <a:pPr lvl="1"/>
            <a:r>
              <a:rPr lang="en-US" sz="1600" dirty="0" smtClean="0">
                <a:solidFill>
                  <a:srgbClr val="159961"/>
                </a:solidFill>
                <a:latin typeface="+mn-lt"/>
              </a:rPr>
              <a:t>2.3	Technology</a:t>
            </a:r>
          </a:p>
          <a:p>
            <a:pPr lvl="1"/>
            <a:r>
              <a:rPr lang="en-US" sz="1600" dirty="0" smtClean="0">
                <a:solidFill>
                  <a:srgbClr val="159961"/>
                </a:solidFill>
                <a:latin typeface="+mn-lt"/>
              </a:rPr>
              <a:t>2.4	Policy priorities</a:t>
            </a:r>
          </a:p>
          <a:p>
            <a:pPr lvl="1"/>
            <a:r>
              <a:rPr lang="en-US" sz="1600" dirty="0" smtClean="0">
                <a:solidFill>
                  <a:srgbClr val="159961"/>
                </a:solidFill>
                <a:latin typeface="+mn-lt"/>
              </a:rPr>
              <a:t>2.5	Market economics</a:t>
            </a:r>
          </a:p>
          <a:p>
            <a:pPr lvl="1"/>
            <a:r>
              <a:rPr lang="en-US" sz="1600" dirty="0" smtClean="0">
                <a:solidFill>
                  <a:srgbClr val="159961"/>
                </a:solidFill>
                <a:latin typeface="+mn-lt"/>
              </a:rPr>
              <a:t>2.6	Tax policy</a:t>
            </a:r>
          </a:p>
          <a:p>
            <a:pPr indent="-285750"/>
            <a:endParaRPr lang="en-US" sz="1600" dirty="0" smtClean="0">
              <a:solidFill>
                <a:srgbClr val="159961"/>
              </a:solidFill>
              <a:latin typeface="+mn-lt"/>
            </a:endParaRPr>
          </a:p>
          <a:p>
            <a:pPr indent="-285750"/>
            <a:endParaRPr lang="en-US" sz="1600" dirty="0">
              <a:solidFill>
                <a:srgbClr val="159961"/>
              </a:solidFill>
              <a:latin typeface="+mn-lt"/>
            </a:endParaRPr>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dirty="0"/>
              <a:t>e-SMART Training Material</a:t>
            </a:r>
          </a:p>
        </p:txBody>
      </p:sp>
      <p:sp>
        <p:nvSpPr>
          <p:cNvPr id="6" name="Foliennummernplatzhalter 5"/>
          <p:cNvSpPr>
            <a:spLocks noGrp="1"/>
          </p:cNvSpPr>
          <p:nvPr>
            <p:ph type="sldNum" sz="quarter" idx="12"/>
          </p:nvPr>
        </p:nvSpPr>
        <p:spPr>
          <a:xfrm>
            <a:off x="5678760" y="4767263"/>
            <a:ext cx="2133600" cy="273844"/>
          </a:xfrm>
        </p:spPr>
        <p:txBody>
          <a:bodyPr/>
          <a:lstStyle/>
          <a:p>
            <a:fld id="{8ECE8F59-65AB-457F-9DE7-3DAEC1A4167E}" type="slidenum">
              <a:rPr lang="de-DE" smtClean="0"/>
              <a:t>4</a:t>
            </a:fld>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81444" y="4458193"/>
            <a:ext cx="1239999" cy="670133"/>
          </a:xfrm>
          <a:prstGeom prst="rect">
            <a:avLst/>
          </a:prstGeom>
        </p:spPr>
      </p:pic>
      <p:pic>
        <p:nvPicPr>
          <p:cNvPr id="11270" name="Picture 6" descr="Vollelektrische Volvo-Busse in Differdingen unterwegs"/>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067527" y="2213753"/>
            <a:ext cx="1356066" cy="1730751"/>
          </a:xfrm>
          <a:prstGeom prst="rect">
            <a:avLst/>
          </a:prstGeom>
          <a:noFill/>
          <a:extLst>
            <a:ext uri="{909E8E84-426E-40DD-AFC4-6F175D3DCCD1}">
              <a14:hiddenFill xmlns:a14="http://schemas.microsoft.com/office/drawing/2010/main">
                <a:solidFill>
                  <a:srgbClr val="FFFFFF"/>
                </a:solidFill>
              </a14:hiddenFill>
            </a:ext>
          </a:extLst>
        </p:spPr>
      </p:pic>
      <p:sp>
        <p:nvSpPr>
          <p:cNvPr id="9" name="Pfeil nach rechts 8"/>
          <p:cNvSpPr/>
          <p:nvPr/>
        </p:nvSpPr>
        <p:spPr>
          <a:xfrm>
            <a:off x="4156149" y="2863105"/>
            <a:ext cx="1512168" cy="432048"/>
          </a:xfrm>
          <a:prstGeom prst="rightArrow">
            <a:avLst/>
          </a:prstGeom>
          <a:solidFill>
            <a:schemeClr val="bg1"/>
          </a:solidFill>
          <a:ln>
            <a:solidFill>
              <a:srgbClr val="1599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p:cNvPicPr/>
          <p:nvPr/>
        </p:nvPicPr>
        <p:blipFill>
          <a:blip r:embed="rId5">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1" name="Picture 2" descr="P:\KB-Projekte\e-SMART\WP Communication\Activity A.C.1 Start-up activities\D.C.1.2 Logo\EU_flag\EU_flag.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44228" y="3871962"/>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7157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1" algn="ctr" rtl="0">
              <a:spcBef>
                <a:spcPct val="0"/>
              </a:spcBef>
            </a:pPr>
            <a:r>
              <a:rPr lang="en-US" sz="2000" b="1" dirty="0">
                <a:solidFill>
                  <a:srgbClr val="159961"/>
                </a:solidFill>
                <a:latin typeface="+mj-lt"/>
              </a:rPr>
              <a:t>2.1	Legislation</a:t>
            </a:r>
            <a:r>
              <a:rPr lang="en-US" sz="1600" dirty="0">
                <a:solidFill>
                  <a:srgbClr val="159961"/>
                </a:solidFill>
              </a:rPr>
              <a:t/>
            </a:r>
            <a:br>
              <a:rPr lang="en-US" sz="1600" dirty="0">
                <a:solidFill>
                  <a:srgbClr val="159961"/>
                </a:solidFill>
              </a:rPr>
            </a:br>
            <a:endParaRPr lang="de-DE" dirty="0"/>
          </a:p>
        </p:txBody>
      </p:sp>
      <p:sp>
        <p:nvSpPr>
          <p:cNvPr id="3" name="Inhaltsplatzhalter 2"/>
          <p:cNvSpPr>
            <a:spLocks noGrp="1"/>
          </p:cNvSpPr>
          <p:nvPr>
            <p:ph idx="1"/>
          </p:nvPr>
        </p:nvSpPr>
        <p:spPr>
          <a:xfrm>
            <a:off x="395536" y="1556990"/>
            <a:ext cx="8229600" cy="3391024"/>
          </a:xfrm>
        </p:spPr>
        <p:txBody>
          <a:bodyPr>
            <a:normAutofit fontScale="55000" lnSpcReduction="20000"/>
          </a:bodyPr>
          <a:lstStyle/>
          <a:p>
            <a:r>
              <a:rPr lang="de-DE" sz="1600" b="1" dirty="0" smtClean="0">
                <a:latin typeface="+mn-lt"/>
              </a:rPr>
              <a:t>Paris Agreement/ COP26 Glasgow:</a:t>
            </a:r>
          </a:p>
          <a:p>
            <a:pPr marL="1200150" lvl="1" indent="-457200"/>
            <a:r>
              <a:rPr lang="en-US" sz="1600" dirty="0">
                <a:latin typeface="+mn-lt"/>
              </a:rPr>
              <a:t>(a) Limiting the increase in global average temperature to well below 2 °C above pre-industrial levels; efforts to limit the temperature increase to 1.5 °C above pre-industrial levels. This should significantly reduce the risks and impacts of climate change;</a:t>
            </a:r>
          </a:p>
          <a:p>
            <a:pPr marL="1200150" lvl="1" indent="-457200"/>
            <a:r>
              <a:rPr lang="en-US" sz="1600" dirty="0">
                <a:latin typeface="+mn-lt"/>
              </a:rPr>
              <a:t>(b) Increasing the capacity to adapt to the adverse effects of climate change, promoting resilience to climate change, and promoting development that is associated with low greenhouse gas emissions while not threatening food production;</a:t>
            </a:r>
          </a:p>
          <a:p>
            <a:pPr marL="1200150" lvl="1" indent="-457200"/>
            <a:r>
              <a:rPr lang="en-US" sz="1600" dirty="0">
                <a:latin typeface="+mn-lt"/>
              </a:rPr>
              <a:t>(c) Compatibility of financial flows with a pathway towards low greenhouse gas emissions and climate resilient </a:t>
            </a:r>
            <a:r>
              <a:rPr lang="en-US" sz="1600" dirty="0" smtClean="0">
                <a:latin typeface="+mn-lt"/>
              </a:rPr>
              <a:t>development.</a:t>
            </a:r>
            <a:r>
              <a:rPr lang="en-US" sz="1600" baseline="30000" dirty="0" smtClean="0">
                <a:latin typeface="+mn-lt"/>
              </a:rPr>
              <a:t>2</a:t>
            </a:r>
            <a:endParaRPr lang="de-DE" sz="1600" dirty="0" smtClean="0">
              <a:latin typeface="+mn-lt"/>
            </a:endParaRPr>
          </a:p>
          <a:p>
            <a:pPr marL="457200" indent="-457200">
              <a:buFont typeface="Arial" panose="020B0604020202020204" pitchFamily="34" charset="0"/>
              <a:buChar char="•"/>
            </a:pPr>
            <a:endParaRPr lang="de-DE" sz="1000" dirty="0">
              <a:latin typeface="+mn-lt"/>
            </a:endParaRPr>
          </a:p>
          <a:p>
            <a:r>
              <a:rPr lang="de-DE" sz="1600" b="1" dirty="0" smtClean="0">
                <a:latin typeface="+mn-lt"/>
              </a:rPr>
              <a:t>Clean </a:t>
            </a:r>
            <a:r>
              <a:rPr lang="de-DE" sz="1600" b="1" dirty="0" err="1" smtClean="0">
                <a:latin typeface="+mn-lt"/>
              </a:rPr>
              <a:t>Vehicle</a:t>
            </a:r>
            <a:r>
              <a:rPr lang="de-DE" sz="1600" b="1" dirty="0" smtClean="0">
                <a:latin typeface="+mn-lt"/>
              </a:rPr>
              <a:t> </a:t>
            </a:r>
            <a:r>
              <a:rPr lang="de-DE" sz="1600" b="1" dirty="0" err="1" smtClean="0">
                <a:latin typeface="+mn-lt"/>
              </a:rPr>
              <a:t>Directive</a:t>
            </a:r>
            <a:r>
              <a:rPr lang="de-DE" sz="1600" b="1" dirty="0" smtClean="0">
                <a:latin typeface="+mn-lt"/>
              </a:rPr>
              <a:t>:</a:t>
            </a:r>
          </a:p>
          <a:p>
            <a:pPr marL="1200150" lvl="1" indent="-457200"/>
            <a:r>
              <a:rPr lang="en-US" sz="1600" dirty="0">
                <a:latin typeface="+mn-lt"/>
              </a:rPr>
              <a:t>For the first time, the law sets binding minimum targets for low-emission and zero-emission passenger cars as well as light and heavy commercial vehicles, especially for buses in public transport, for public procurement. The requirements will apply from 2 August 2021 and oblige the public sector and, for individual services, also a selection of certain players </a:t>
            </a:r>
            <a:r>
              <a:rPr lang="en-US" sz="1600" dirty="0" err="1">
                <a:latin typeface="+mn-lt"/>
              </a:rPr>
              <a:t>organised</a:t>
            </a:r>
            <a:r>
              <a:rPr lang="en-US" sz="1600" dirty="0">
                <a:latin typeface="+mn-lt"/>
              </a:rPr>
              <a:t> under private law (e.g. postal and parcel services, city cleaning) to ensure that some of the vehicles purchased must be low-emission or zero-emission in the </a:t>
            </a:r>
            <a:r>
              <a:rPr lang="en-US" sz="1600" dirty="0" smtClean="0">
                <a:latin typeface="+mn-lt"/>
              </a:rPr>
              <a:t>future.</a:t>
            </a:r>
            <a:r>
              <a:rPr lang="en-US" sz="1600" baseline="30000" dirty="0" smtClean="0">
                <a:latin typeface="+mn-lt"/>
              </a:rPr>
              <a:t>3</a:t>
            </a:r>
            <a:endParaRPr lang="en-US" sz="1600" dirty="0" smtClean="0">
              <a:latin typeface="+mn-lt"/>
            </a:endParaRPr>
          </a:p>
          <a:p>
            <a:pPr lvl="1" indent="0">
              <a:buNone/>
            </a:pPr>
            <a:endParaRPr lang="de-DE" sz="1300" dirty="0" smtClean="0">
              <a:latin typeface="+mn-lt"/>
            </a:endParaRPr>
          </a:p>
          <a:p>
            <a:r>
              <a:rPr lang="de-DE" sz="1600" b="1" dirty="0">
                <a:latin typeface="+mn-lt"/>
              </a:rPr>
              <a:t>N</a:t>
            </a:r>
            <a:r>
              <a:rPr lang="de-DE" sz="1600" b="1" dirty="0" smtClean="0">
                <a:latin typeface="+mn-lt"/>
              </a:rPr>
              <a:t>ational, regional </a:t>
            </a:r>
            <a:r>
              <a:rPr lang="de-DE" sz="1600" b="1" dirty="0" err="1" smtClean="0">
                <a:latin typeface="+mn-lt"/>
              </a:rPr>
              <a:t>and</a:t>
            </a:r>
            <a:r>
              <a:rPr lang="de-DE" sz="1600" b="1" dirty="0" smtClean="0">
                <a:latin typeface="+mn-lt"/>
              </a:rPr>
              <a:t> </a:t>
            </a:r>
            <a:r>
              <a:rPr lang="de-DE" sz="1600" b="1" dirty="0" err="1" smtClean="0">
                <a:latin typeface="+mn-lt"/>
              </a:rPr>
              <a:t>city</a:t>
            </a:r>
            <a:r>
              <a:rPr lang="de-DE" sz="1600" b="1" dirty="0" smtClean="0">
                <a:latin typeface="+mn-lt"/>
              </a:rPr>
              <a:t> </a:t>
            </a:r>
            <a:r>
              <a:rPr lang="de-DE" sz="1600" b="1" dirty="0" err="1" smtClean="0">
                <a:latin typeface="+mn-lt"/>
              </a:rPr>
              <a:t>resolutions</a:t>
            </a:r>
            <a:r>
              <a:rPr lang="de-DE" sz="1600" b="1" dirty="0" smtClean="0">
                <a:latin typeface="+mn-lt"/>
              </a:rPr>
              <a:t>:</a:t>
            </a:r>
          </a:p>
          <a:p>
            <a:pPr marL="1200150" lvl="1" indent="-457200"/>
            <a:r>
              <a:rPr lang="en-US" sz="1600" dirty="0">
                <a:latin typeface="+mn-lt"/>
              </a:rPr>
              <a:t>For some nations, regions and cities, the decisions and guidelines adopted at the transnational level did not go far enough. Thus, within these structures, more ambitious goals were adopted in the corresponding instruments</a:t>
            </a:r>
            <a:endParaRPr lang="de-DE" sz="1600" dirty="0" smtClean="0">
              <a:latin typeface="+mn-lt"/>
            </a:endParaRPr>
          </a:p>
          <a:p>
            <a:pPr marL="1200150" lvl="1" indent="-457200"/>
            <a:endParaRPr lang="de-DE" sz="1400" dirty="0" smtClean="0">
              <a:latin typeface="+mn-lt"/>
            </a:endParaRPr>
          </a:p>
          <a:p>
            <a:r>
              <a:rPr lang="de-DE" sz="1600" b="1" dirty="0" smtClean="0">
                <a:latin typeface="+mn-lt"/>
              </a:rPr>
              <a:t>Access </a:t>
            </a:r>
            <a:r>
              <a:rPr lang="de-DE" sz="1600" b="1" dirty="0" err="1" smtClean="0">
                <a:latin typeface="+mn-lt"/>
              </a:rPr>
              <a:t>restriction</a:t>
            </a:r>
            <a:r>
              <a:rPr lang="de-DE" sz="1600" b="1" dirty="0" smtClean="0">
                <a:latin typeface="+mn-lt"/>
              </a:rPr>
              <a:t> </a:t>
            </a:r>
            <a:r>
              <a:rPr lang="de-DE" sz="1600" b="1" dirty="0" err="1" smtClean="0">
                <a:latin typeface="+mn-lt"/>
              </a:rPr>
              <a:t>policies</a:t>
            </a:r>
            <a:r>
              <a:rPr lang="de-DE" sz="1600" b="1" dirty="0" smtClean="0">
                <a:latin typeface="+mn-lt"/>
              </a:rPr>
              <a:t>:</a:t>
            </a:r>
          </a:p>
          <a:p>
            <a:pPr marL="1200150" lvl="1" indent="-457200"/>
            <a:r>
              <a:rPr lang="en-US" sz="1600" dirty="0">
                <a:latin typeface="+mn-lt"/>
              </a:rPr>
              <a:t>As a rule, access restrictions or closures aim at traffic calming and area upgrading in the sense of an increased quality of stay. For example, commuters from certain parts of the city can be shifted to public transport.an essentially distinguishes between two concepts of direct access </a:t>
            </a:r>
            <a:r>
              <a:rPr lang="en-US" sz="1600" dirty="0" smtClean="0">
                <a:latin typeface="+mn-lt"/>
              </a:rPr>
              <a:t>restriction:</a:t>
            </a:r>
          </a:p>
          <a:p>
            <a:pPr marL="1714500" lvl="2" indent="-457200"/>
            <a:r>
              <a:rPr lang="en-US" sz="1600" dirty="0" smtClean="0">
                <a:latin typeface="+mn-lt"/>
              </a:rPr>
              <a:t>Pedestrian </a:t>
            </a:r>
            <a:r>
              <a:rPr lang="en-US" sz="1600" dirty="0">
                <a:latin typeface="+mn-lt"/>
              </a:rPr>
              <a:t>zones (ban on all motor vehicles with limited permission for delivery traffic at off-peak times</a:t>
            </a:r>
            <a:r>
              <a:rPr lang="en-US" sz="1600" dirty="0" smtClean="0">
                <a:latin typeface="+mn-lt"/>
              </a:rPr>
              <a:t>). </a:t>
            </a:r>
          </a:p>
          <a:p>
            <a:pPr marL="1714500" lvl="2" indent="-457200"/>
            <a:r>
              <a:rPr lang="en-US" sz="1600" dirty="0" smtClean="0">
                <a:latin typeface="+mn-lt"/>
              </a:rPr>
              <a:t>Environmental </a:t>
            </a:r>
            <a:r>
              <a:rPr lang="en-US" sz="1600" dirty="0">
                <a:latin typeface="+mn-lt"/>
              </a:rPr>
              <a:t>zones (ban for a part of motor vehicles with special characteristics</a:t>
            </a:r>
            <a:r>
              <a:rPr lang="en-US" sz="1600" dirty="0" smtClean="0">
                <a:latin typeface="+mn-lt"/>
              </a:rPr>
              <a:t>).</a:t>
            </a:r>
          </a:p>
          <a:p>
            <a:pPr lvl="2" indent="0">
              <a:buNone/>
            </a:pPr>
            <a:r>
              <a:rPr lang="en-US" sz="1600" dirty="0" smtClean="0">
                <a:latin typeface="+mn-lt"/>
              </a:rPr>
              <a:t>In </a:t>
            </a:r>
            <a:r>
              <a:rPr lang="en-US" sz="1600" dirty="0">
                <a:latin typeface="+mn-lt"/>
              </a:rPr>
              <a:t>the urban area of an environmental zone, access for passenger cars that do not meet certain exhaust emission standards </a:t>
            </a:r>
            <a:endParaRPr lang="en-US" sz="1600" dirty="0" smtClean="0">
              <a:latin typeface="+mn-lt"/>
            </a:endParaRPr>
          </a:p>
          <a:p>
            <a:pPr lvl="2" indent="0">
              <a:buNone/>
            </a:pPr>
            <a:r>
              <a:rPr lang="en-US" sz="1600" dirty="0" smtClean="0">
                <a:latin typeface="+mn-lt"/>
              </a:rPr>
              <a:t>is </a:t>
            </a:r>
            <a:r>
              <a:rPr lang="en-US" sz="1600" dirty="0">
                <a:latin typeface="+mn-lt"/>
              </a:rPr>
              <a:t>prohibited. This measure is primarily intended to reduce particulate matter pollution in inner cities and improve air quality. </a:t>
            </a:r>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dirty="0"/>
              <a:t>e-SMART Training Material</a:t>
            </a:r>
          </a:p>
        </p:txBody>
      </p:sp>
      <p:sp>
        <p:nvSpPr>
          <p:cNvPr id="6" name="Foliennummernplatzhalter 5"/>
          <p:cNvSpPr>
            <a:spLocks noGrp="1"/>
          </p:cNvSpPr>
          <p:nvPr>
            <p:ph type="sldNum" sz="quarter" idx="12"/>
          </p:nvPr>
        </p:nvSpPr>
        <p:spPr>
          <a:xfrm>
            <a:off x="5749477" y="4787128"/>
            <a:ext cx="2133600" cy="273844"/>
          </a:xfrm>
        </p:spPr>
        <p:txBody>
          <a:bodyPr/>
          <a:lstStyle/>
          <a:p>
            <a:fld id="{8ECE8F59-65AB-457F-9DE7-3DAEC1A4167E}" type="slidenum">
              <a:rPr lang="de-DE" smtClean="0"/>
              <a:t>5</a:t>
            </a:fld>
            <a:endParaRPr lang="de-DE" dirty="0"/>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83077" y="4452061"/>
            <a:ext cx="1239999" cy="670133"/>
          </a:xfrm>
          <a:prstGeom prst="rect">
            <a:avLst/>
          </a:prstGeom>
        </p:spPr>
      </p:pic>
      <p:pic>
        <p:nvPicPr>
          <p:cNvPr id="8" name="Grafik 7"/>
          <p:cNvPicPr/>
          <p:nvPr/>
        </p:nvPicPr>
        <p:blipFill>
          <a:blip r:embed="rId3">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0" name="Picture 2" descr="P:\KB-Projekte\e-SMART\WP Communication\Activity A.C.1 Start-up activities\D.C.1.2 Logo\EU_flag\EU_fla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79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1" algn="ctr" rtl="0">
              <a:spcBef>
                <a:spcPct val="0"/>
              </a:spcBef>
            </a:pPr>
            <a:r>
              <a:rPr lang="en-US" sz="2200" b="1" dirty="0" smtClean="0">
                <a:solidFill>
                  <a:srgbClr val="159961"/>
                </a:solidFill>
                <a:latin typeface="+mj-lt"/>
              </a:rPr>
              <a:t>2.4</a:t>
            </a:r>
            <a:r>
              <a:rPr lang="en-US" sz="2200" b="1" dirty="0">
                <a:solidFill>
                  <a:srgbClr val="159961"/>
                </a:solidFill>
                <a:latin typeface="+mj-lt"/>
              </a:rPr>
              <a:t>	</a:t>
            </a:r>
            <a:r>
              <a:rPr lang="en-US" sz="2200" b="1" dirty="0" smtClean="0">
                <a:solidFill>
                  <a:srgbClr val="159961"/>
                </a:solidFill>
                <a:latin typeface="+mj-lt"/>
              </a:rPr>
              <a:t>Policy priorities </a:t>
            </a:r>
            <a:r>
              <a:rPr lang="en-US" sz="1600" dirty="0">
                <a:solidFill>
                  <a:srgbClr val="159961"/>
                </a:solidFill>
              </a:rPr>
              <a:t/>
            </a:r>
            <a:br>
              <a:rPr lang="en-US" sz="1600" dirty="0">
                <a:solidFill>
                  <a:srgbClr val="159961"/>
                </a:solidFill>
              </a:rPr>
            </a:br>
            <a:r>
              <a:rPr lang="en-US" sz="1600" dirty="0">
                <a:solidFill>
                  <a:srgbClr val="159961"/>
                </a:solidFill>
              </a:rPr>
              <a:t/>
            </a:r>
            <a:br>
              <a:rPr lang="en-US" sz="1600" dirty="0">
                <a:solidFill>
                  <a:srgbClr val="159961"/>
                </a:solidFill>
              </a:rPr>
            </a:br>
            <a:endParaRPr lang="de-DE" dirty="0"/>
          </a:p>
        </p:txBody>
      </p:sp>
      <p:sp>
        <p:nvSpPr>
          <p:cNvPr id="3" name="Inhaltsplatzhalter 2"/>
          <p:cNvSpPr>
            <a:spLocks noGrp="1"/>
          </p:cNvSpPr>
          <p:nvPr>
            <p:ph idx="1"/>
          </p:nvPr>
        </p:nvSpPr>
        <p:spPr>
          <a:xfrm>
            <a:off x="539552" y="1503580"/>
            <a:ext cx="8229600" cy="3175000"/>
          </a:xfrm>
        </p:spPr>
        <p:txBody>
          <a:bodyPr>
            <a:normAutofit/>
          </a:bodyPr>
          <a:lstStyle/>
          <a:p>
            <a:pPr algn="just"/>
            <a:r>
              <a:rPr lang="en-US" sz="1200" dirty="0">
                <a:latin typeface="+mj-lt"/>
              </a:rPr>
              <a:t>In order to achieve the decisions made at global and European level to meet the climate targets, a </a:t>
            </a:r>
            <a:r>
              <a:rPr lang="en-US" sz="1200" b="1" dirty="0">
                <a:latin typeface="+mj-lt"/>
              </a:rPr>
              <a:t>shift from individual mobility to the use of public transport is necessary</a:t>
            </a:r>
            <a:r>
              <a:rPr lang="en-US" sz="1200" dirty="0">
                <a:latin typeface="+mj-lt"/>
              </a:rPr>
              <a:t>. In doing so, the public offer should be expanded and made more attractive for all users. At the same time, European public transport is to be made sustainable and emission-free. Several major European cities, including Paris and London, want to have established an emission-free transportation system by 2050. The </a:t>
            </a:r>
            <a:r>
              <a:rPr lang="en-US" sz="1200" i="1" dirty="0">
                <a:latin typeface="+mj-lt"/>
              </a:rPr>
              <a:t>use of fully electric </a:t>
            </a:r>
            <a:r>
              <a:rPr lang="en-US" sz="1200" dirty="0">
                <a:latin typeface="+mj-lt"/>
              </a:rPr>
              <a:t>buses in local public transport is seen </a:t>
            </a:r>
            <a:r>
              <a:rPr lang="en-US" sz="1200" b="1" dirty="0">
                <a:latin typeface="+mj-lt"/>
              </a:rPr>
              <a:t>as a key component </a:t>
            </a:r>
            <a:r>
              <a:rPr lang="en-US" sz="1200" dirty="0">
                <a:latin typeface="+mj-lt"/>
              </a:rPr>
              <a:t>of this</a:t>
            </a:r>
            <a:r>
              <a:rPr lang="en-US" sz="1200" dirty="0" smtClean="0">
                <a:latin typeface="+mj-lt"/>
              </a:rPr>
              <a:t>.</a:t>
            </a:r>
          </a:p>
          <a:p>
            <a:endParaRPr lang="de-DE" sz="2200" dirty="0">
              <a:latin typeface="+mj-lt"/>
            </a:endParaRPr>
          </a:p>
          <a:p>
            <a:r>
              <a:rPr lang="en-US" sz="1200" dirty="0" smtClean="0">
                <a:latin typeface="+mj-lt"/>
              </a:rPr>
              <a:t>Advantages </a:t>
            </a:r>
            <a:r>
              <a:rPr lang="en-US" sz="1200" dirty="0">
                <a:latin typeface="+mj-lt"/>
              </a:rPr>
              <a:t>of using all-electric buses:</a:t>
            </a:r>
            <a:endParaRPr lang="de-DE" sz="1200" dirty="0">
              <a:latin typeface="+mj-lt"/>
            </a:endParaRPr>
          </a:p>
          <a:p>
            <a:pPr marL="457200" lvl="0" indent="-457200">
              <a:buFont typeface="Arial" panose="020B0604020202020204" pitchFamily="34" charset="0"/>
              <a:buChar char="•"/>
            </a:pPr>
            <a:r>
              <a:rPr lang="en-US" sz="1200" dirty="0">
                <a:latin typeface="+mj-lt"/>
              </a:rPr>
              <a:t>Reduction of traffic-related CO2 emissions. </a:t>
            </a:r>
            <a:endParaRPr lang="de-DE" sz="1200" dirty="0">
              <a:latin typeface="+mj-lt"/>
            </a:endParaRPr>
          </a:p>
          <a:p>
            <a:pPr marL="457200" lvl="0" indent="-457200">
              <a:buFont typeface="Arial" panose="020B0604020202020204" pitchFamily="34" charset="0"/>
              <a:buChar char="•"/>
            </a:pPr>
            <a:r>
              <a:rPr lang="en-US" sz="1200" dirty="0">
                <a:latin typeface="+mj-lt"/>
              </a:rPr>
              <a:t>Reduction of fine dust emissions</a:t>
            </a:r>
            <a:endParaRPr lang="de-DE" sz="1200" dirty="0">
              <a:latin typeface="+mj-lt"/>
            </a:endParaRPr>
          </a:p>
          <a:p>
            <a:pPr marL="457200" lvl="0" indent="-457200">
              <a:buFont typeface="Arial" panose="020B0604020202020204" pitchFamily="34" charset="0"/>
              <a:buChar char="•"/>
            </a:pPr>
            <a:r>
              <a:rPr lang="en-US" sz="1200" dirty="0">
                <a:latin typeface="+mj-lt"/>
              </a:rPr>
              <a:t>Reduction of traffic noise</a:t>
            </a:r>
            <a:endParaRPr lang="de-DE" sz="1200" dirty="0">
              <a:latin typeface="+mj-lt"/>
            </a:endParaRPr>
          </a:p>
          <a:p>
            <a:pPr marL="457200" lvl="0" indent="-457200">
              <a:buFont typeface="Arial" panose="020B0604020202020204" pitchFamily="34" charset="0"/>
              <a:buChar char="•"/>
            </a:pPr>
            <a:r>
              <a:rPr lang="en-US" sz="1200" dirty="0">
                <a:latin typeface="+mj-lt"/>
              </a:rPr>
              <a:t>Improvement of the </a:t>
            </a:r>
            <a:r>
              <a:rPr lang="en-US" sz="1200" dirty="0" smtClean="0">
                <a:latin typeface="+mj-lt"/>
              </a:rPr>
              <a:t>quality </a:t>
            </a:r>
            <a:r>
              <a:rPr lang="en-US" sz="1200" dirty="0">
                <a:latin typeface="+mj-lt"/>
              </a:rPr>
              <a:t>of air and life</a:t>
            </a:r>
            <a:endParaRPr lang="de-DE" sz="1200" dirty="0">
              <a:latin typeface="+mj-lt"/>
            </a:endParaRPr>
          </a:p>
          <a:p>
            <a:pPr marL="457200" lvl="0" indent="-457200">
              <a:buFont typeface="Arial" panose="020B0604020202020204" pitchFamily="34" charset="0"/>
              <a:buChar char="•"/>
            </a:pPr>
            <a:r>
              <a:rPr lang="en-US" sz="1200" dirty="0">
                <a:latin typeface="+mj-lt"/>
              </a:rPr>
              <a:t>Improvement for the image of the city or region</a:t>
            </a:r>
            <a:endParaRPr lang="de-DE" sz="1200" dirty="0">
              <a:latin typeface="+mj-lt"/>
            </a:endParaRPr>
          </a:p>
          <a:p>
            <a:endParaRPr lang="en-US" sz="1200" dirty="0" smtClean="0">
              <a:latin typeface="+mn-lt"/>
            </a:endParaRPr>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smtClean="0"/>
              <a:t>Training Material</a:t>
            </a:r>
            <a:endParaRPr lang="de-DE" dirty="0"/>
          </a:p>
        </p:txBody>
      </p:sp>
      <p:sp>
        <p:nvSpPr>
          <p:cNvPr id="6" name="Foliennummernplatzhalter 5"/>
          <p:cNvSpPr>
            <a:spLocks noGrp="1"/>
          </p:cNvSpPr>
          <p:nvPr>
            <p:ph type="sldNum" sz="quarter" idx="12"/>
          </p:nvPr>
        </p:nvSpPr>
        <p:spPr>
          <a:xfrm>
            <a:off x="5678760" y="4770021"/>
            <a:ext cx="2133600" cy="273844"/>
          </a:xfrm>
        </p:spPr>
        <p:txBody>
          <a:bodyPr/>
          <a:lstStyle/>
          <a:p>
            <a:fld id="{8ECE8F59-65AB-457F-9DE7-3DAEC1A4167E}" type="slidenum">
              <a:rPr lang="de-DE" smtClean="0"/>
              <a:t>6</a:t>
            </a:fld>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04001" y="4473367"/>
            <a:ext cx="1239999" cy="670133"/>
          </a:xfrm>
          <a:prstGeom prst="rect">
            <a:avLst/>
          </a:prstGeom>
        </p:spPr>
      </p:pic>
      <p:pic>
        <p:nvPicPr>
          <p:cNvPr id="5127" name="Picture 7" descr="Green Europe Cerseo Vercelli - Events | Face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7221" y="2861162"/>
            <a:ext cx="1861760" cy="1861760"/>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9"/>
          <p:cNvPicPr/>
          <p:nvPr/>
        </p:nvPicPr>
        <p:blipFill>
          <a:blip r:embed="rId4">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1" name="Picture 2" descr="P:\KB-Projekte\e-SMART\WP Communication\Activity A.C.1 Start-up activities\D.C.1.2 Logo\EU_flag\EU_fla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50724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1" algn="ctr" rtl="0">
              <a:spcBef>
                <a:spcPct val="0"/>
              </a:spcBef>
            </a:pPr>
            <a:r>
              <a:rPr lang="en-US" sz="2200" b="1" dirty="0" smtClean="0">
                <a:solidFill>
                  <a:srgbClr val="159961"/>
                </a:solidFill>
                <a:latin typeface="+mj-lt"/>
              </a:rPr>
              <a:t/>
            </a:r>
            <a:br>
              <a:rPr lang="en-US" sz="2200" b="1" dirty="0" smtClean="0">
                <a:solidFill>
                  <a:srgbClr val="159961"/>
                </a:solidFill>
                <a:latin typeface="+mj-lt"/>
              </a:rPr>
            </a:br>
            <a:r>
              <a:rPr lang="en-US" sz="2200" b="1" dirty="0" smtClean="0">
                <a:solidFill>
                  <a:srgbClr val="159961"/>
                </a:solidFill>
                <a:latin typeface="+mj-lt"/>
              </a:rPr>
              <a:t>2.2</a:t>
            </a:r>
            <a:r>
              <a:rPr lang="en-US" sz="2200" b="1" dirty="0">
                <a:solidFill>
                  <a:srgbClr val="159961"/>
                </a:solidFill>
                <a:latin typeface="+mj-lt"/>
              </a:rPr>
              <a:t>	</a:t>
            </a:r>
            <a:r>
              <a:rPr lang="en-US" sz="2200" b="1" dirty="0">
                <a:solidFill>
                  <a:srgbClr val="159961"/>
                </a:solidFill>
              </a:rPr>
              <a:t>Renewable energy</a:t>
            </a:r>
            <a:br>
              <a:rPr lang="en-US" sz="2200" b="1" dirty="0">
                <a:solidFill>
                  <a:srgbClr val="159961"/>
                </a:solidFill>
              </a:rPr>
            </a:br>
            <a:r>
              <a:rPr lang="en-US" sz="2200" b="1" dirty="0">
                <a:solidFill>
                  <a:srgbClr val="159961"/>
                </a:solidFill>
                <a:latin typeface="+mj-lt"/>
              </a:rPr>
              <a:t>Scale and pace of renewable energy </a:t>
            </a:r>
            <a:r>
              <a:rPr lang="en-US" sz="2200" b="1" dirty="0" smtClean="0">
                <a:solidFill>
                  <a:srgbClr val="159961"/>
                </a:solidFill>
                <a:latin typeface="+mj-lt"/>
              </a:rPr>
              <a:t>deployment</a:t>
            </a:r>
            <a:r>
              <a:rPr lang="en-US" sz="1600" dirty="0"/>
              <a:t/>
            </a:r>
            <a:br>
              <a:rPr lang="en-US" sz="1600" dirty="0"/>
            </a:br>
            <a:r>
              <a:rPr lang="en-US" sz="1600" dirty="0">
                <a:solidFill>
                  <a:srgbClr val="159961"/>
                </a:solidFill>
              </a:rPr>
              <a:t/>
            </a:r>
            <a:br>
              <a:rPr lang="en-US" sz="1600" dirty="0">
                <a:solidFill>
                  <a:srgbClr val="159961"/>
                </a:solidFill>
              </a:rPr>
            </a:br>
            <a:endParaRPr lang="de-DE" dirty="0"/>
          </a:p>
        </p:txBody>
      </p:sp>
      <p:sp>
        <p:nvSpPr>
          <p:cNvPr id="3" name="Inhaltsplatzhalter 2"/>
          <p:cNvSpPr>
            <a:spLocks noGrp="1"/>
          </p:cNvSpPr>
          <p:nvPr>
            <p:ph idx="1"/>
          </p:nvPr>
        </p:nvSpPr>
        <p:spPr>
          <a:xfrm>
            <a:off x="457200" y="1419622"/>
            <a:ext cx="8229600" cy="3175000"/>
          </a:xfrm>
        </p:spPr>
        <p:txBody>
          <a:bodyPr>
            <a:normAutofit/>
          </a:bodyPr>
          <a:lstStyle/>
          <a:p>
            <a:pPr lvl="1" indent="0">
              <a:buNone/>
            </a:pPr>
            <a:endParaRPr lang="en-US" sz="1200" dirty="0" smtClean="0">
              <a:latin typeface="+mn-lt"/>
            </a:endParaRPr>
          </a:p>
          <a:p>
            <a:pPr lvl="1" indent="0">
              <a:buNone/>
            </a:pPr>
            <a:endParaRPr lang="en-US" sz="1200" dirty="0">
              <a:latin typeface="+mn-lt"/>
            </a:endParaRPr>
          </a:p>
          <a:p>
            <a:pPr lvl="1" indent="0">
              <a:buNone/>
            </a:pPr>
            <a:endParaRPr lang="en-US" sz="1200" dirty="0" smtClean="0">
              <a:latin typeface="+mn-lt"/>
            </a:endParaRPr>
          </a:p>
          <a:p>
            <a:pPr lvl="1" indent="0">
              <a:buNone/>
            </a:pPr>
            <a:endParaRPr lang="en-US" sz="1200" dirty="0">
              <a:latin typeface="+mn-lt"/>
            </a:endParaRPr>
          </a:p>
          <a:p>
            <a:pPr lvl="1" indent="0">
              <a:buNone/>
            </a:pPr>
            <a:endParaRPr lang="en-US" sz="1200" dirty="0" smtClean="0">
              <a:latin typeface="+mn-lt"/>
            </a:endParaRPr>
          </a:p>
          <a:p>
            <a:r>
              <a:rPr lang="en-US" sz="1200" dirty="0" smtClean="0">
                <a:latin typeface="+mn-lt"/>
              </a:rPr>
              <a:t>Currently</a:t>
            </a:r>
            <a:r>
              <a:rPr lang="en-US" sz="1200" dirty="0">
                <a:latin typeface="+mn-lt"/>
              </a:rPr>
              <a:t>, the share of renewable energy in Europe is about 20%. The EU has set itself the goal of becoming climate neutral by 2050. As a first step, greenhouse gas emissions are to be reduced by at least 55% by 2030 compared to 1990 levels. Since energy accounts for about 75% of EU-wide greenhouse gas emissions, </a:t>
            </a:r>
            <a:r>
              <a:rPr lang="en-US" sz="1200" dirty="0" err="1">
                <a:latin typeface="+mn-lt"/>
              </a:rPr>
              <a:t>decarbonising</a:t>
            </a:r>
            <a:r>
              <a:rPr lang="en-US" sz="1200" dirty="0">
                <a:latin typeface="+mn-lt"/>
              </a:rPr>
              <a:t> Europe's energy systems is a major goal. To this end, the share of renewable energies is to be raised to 40% by 2030, in addition to increasing energy efficiency. This will reduce resource consumption, reduce energy imports, reduce energy-related energy and promote security of supply as well as technical innovation. The larger the share of renewable energies becomes, the greater the importance of storage options to match the fluctuations in energy production to the fluctuations in energy consumption and thus establish security of supply. From this point of view, the importance of electrified public transport also increases, as the vehicles can buffer the load and act as energy </a:t>
            </a:r>
            <a:r>
              <a:rPr lang="en-US" sz="1200" dirty="0" smtClean="0">
                <a:latin typeface="+mn-lt"/>
              </a:rPr>
              <a:t>storage.</a:t>
            </a:r>
            <a:r>
              <a:rPr lang="en-US" sz="1200" baseline="30000" dirty="0">
                <a:latin typeface="+mn-lt"/>
              </a:rPr>
              <a:t>4 </a:t>
            </a:r>
            <a:r>
              <a:rPr lang="en-US" sz="1200" dirty="0">
                <a:latin typeface="+mn-lt"/>
              </a:rPr>
              <a:t>This allows the operator of the vehicle fleet to play an important and decisive role in the energy </a:t>
            </a:r>
            <a:r>
              <a:rPr lang="en-US" sz="1200" dirty="0" smtClean="0">
                <a:latin typeface="+mn-lt"/>
              </a:rPr>
              <a:t>transition.</a:t>
            </a:r>
            <a:endParaRPr lang="en-US" sz="1400" dirty="0">
              <a:latin typeface="+mn-lt"/>
            </a:endParaRPr>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dirty="0"/>
              <a:t>e-SMART Training Material</a:t>
            </a:r>
          </a:p>
        </p:txBody>
      </p:sp>
      <p:sp>
        <p:nvSpPr>
          <p:cNvPr id="6" name="Foliennummernplatzhalter 5"/>
          <p:cNvSpPr>
            <a:spLocks noGrp="1"/>
          </p:cNvSpPr>
          <p:nvPr>
            <p:ph type="sldNum" sz="quarter" idx="12"/>
          </p:nvPr>
        </p:nvSpPr>
        <p:spPr>
          <a:xfrm>
            <a:off x="5763505" y="4743908"/>
            <a:ext cx="2133600" cy="273844"/>
          </a:xfrm>
        </p:spPr>
        <p:txBody>
          <a:bodyPr/>
          <a:lstStyle/>
          <a:p>
            <a:fld id="{8ECE8F59-65AB-457F-9DE7-3DAEC1A4167E}" type="slidenum">
              <a:rPr lang="de-DE" smtClean="0"/>
              <a:t>7</a:t>
            </a:fld>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04001" y="4473367"/>
            <a:ext cx="1239999" cy="670133"/>
          </a:xfrm>
          <a:prstGeom prst="rect">
            <a:avLst/>
          </a:prstGeom>
        </p:spPr>
      </p:pic>
      <p:pic>
        <p:nvPicPr>
          <p:cNvPr id="7171" name="Picture 3" descr="A route for renewable energy deployment by Andrea Masini ©Fotol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39" y="1275606"/>
            <a:ext cx="1936485" cy="1090241"/>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p:cNvPicPr/>
          <p:nvPr/>
        </p:nvPicPr>
        <p:blipFill>
          <a:blip r:embed="rId4">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0" name="Picture 2" descr="P:\KB-Projekte\e-SMART\WP Communication\Activity A.C.1 Start-up activities\D.C.1.2 Logo\EU_flag\EU_fla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1773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000" dirty="0">
                <a:latin typeface="+mj-lt"/>
              </a:rPr>
              <a:t>2.2	Renewable </a:t>
            </a:r>
            <a:r>
              <a:rPr lang="en-US" sz="2000" dirty="0" smtClean="0">
                <a:latin typeface="+mj-lt"/>
              </a:rPr>
              <a:t>energy</a:t>
            </a:r>
            <a:br>
              <a:rPr lang="en-US" sz="2000" dirty="0" smtClean="0">
                <a:latin typeface="+mj-lt"/>
              </a:rPr>
            </a:br>
            <a:r>
              <a:rPr lang="en-US" sz="2000" dirty="0" smtClean="0">
                <a:latin typeface="+mj-lt"/>
              </a:rPr>
              <a:t>	Grid (smart grid)</a:t>
            </a:r>
            <a:endParaRPr lang="de-DE" sz="2000" dirty="0">
              <a:latin typeface="+mj-lt"/>
            </a:endParaRPr>
          </a:p>
        </p:txBody>
      </p:sp>
      <p:sp>
        <p:nvSpPr>
          <p:cNvPr id="3" name="Inhaltsplatzhalter 2"/>
          <p:cNvSpPr>
            <a:spLocks noGrp="1"/>
          </p:cNvSpPr>
          <p:nvPr>
            <p:ph idx="1"/>
          </p:nvPr>
        </p:nvSpPr>
        <p:spPr>
          <a:xfrm>
            <a:off x="457200" y="1490686"/>
            <a:ext cx="8229600" cy="3407513"/>
          </a:xfrm>
        </p:spPr>
        <p:txBody>
          <a:bodyPr anchor="b">
            <a:normAutofit fontScale="55000" lnSpcReduction="20000"/>
          </a:bodyPr>
          <a:lstStyle/>
          <a:p>
            <a:pPr lvl="1" algn="just"/>
            <a:endParaRPr lang="en-US" sz="1200" dirty="0">
              <a:latin typeface="+mj-lt"/>
            </a:endParaRPr>
          </a:p>
          <a:p>
            <a:pPr lvl="2" indent="0" algn="just">
              <a:buNone/>
            </a:pPr>
            <a:endParaRPr lang="en-US" sz="1200" dirty="0" smtClean="0">
              <a:latin typeface="+mj-lt"/>
            </a:endParaRPr>
          </a:p>
          <a:p>
            <a:pPr lvl="2" indent="0" algn="just">
              <a:buNone/>
            </a:pPr>
            <a:endParaRPr lang="en-US" sz="1200" dirty="0">
              <a:latin typeface="+mj-lt"/>
            </a:endParaRPr>
          </a:p>
          <a:p>
            <a:pPr algn="just"/>
            <a:endParaRPr lang="en-US" sz="2200" dirty="0" smtClean="0">
              <a:latin typeface="+mj-lt"/>
            </a:endParaRPr>
          </a:p>
          <a:p>
            <a:pPr algn="just"/>
            <a:r>
              <a:rPr lang="en-US" sz="2200" dirty="0" smtClean="0">
                <a:latin typeface="+mj-lt"/>
              </a:rPr>
              <a:t>The </a:t>
            </a:r>
            <a:r>
              <a:rPr lang="en-US" sz="2200" dirty="0">
                <a:latin typeface="+mj-lt"/>
              </a:rPr>
              <a:t>majority of </a:t>
            </a:r>
            <a:r>
              <a:rPr lang="en-US" sz="2200" b="1" dirty="0">
                <a:latin typeface="+mj-lt"/>
              </a:rPr>
              <a:t>renewable energy comes from solar and wind power</a:t>
            </a:r>
            <a:r>
              <a:rPr lang="en-US" sz="2200" dirty="0">
                <a:latin typeface="+mj-lt"/>
              </a:rPr>
              <a:t>. These are </a:t>
            </a:r>
            <a:r>
              <a:rPr lang="en-US" sz="2200" b="1" dirty="0">
                <a:latin typeface="+mj-lt"/>
              </a:rPr>
              <a:t>dependent on the weather </a:t>
            </a:r>
            <a:r>
              <a:rPr lang="en-US" sz="2200" dirty="0">
                <a:latin typeface="+mj-lt"/>
              </a:rPr>
              <a:t>and are thus subject to </a:t>
            </a:r>
            <a:r>
              <a:rPr lang="en-US" sz="2200" b="1" dirty="0">
                <a:latin typeface="+mj-lt"/>
              </a:rPr>
              <a:t>large fluctuations</a:t>
            </a:r>
            <a:r>
              <a:rPr lang="en-US" sz="2200" dirty="0">
                <a:latin typeface="+mj-lt"/>
              </a:rPr>
              <a:t>, which in turn can lead to a short-term oversupply or undersupply of electricity locally. In view of these innovations, grid operators face a challenge. The so-called smart grid technology offers solutions here. Electric vehicles also create new opportunities, because they not only represent an additional type of consumer, but also a possibility to act as buffer storage and thus </a:t>
            </a:r>
            <a:r>
              <a:rPr lang="en-US" sz="2200" dirty="0" err="1">
                <a:latin typeface="+mj-lt"/>
              </a:rPr>
              <a:t>stabilise</a:t>
            </a:r>
            <a:r>
              <a:rPr lang="en-US" sz="2200" dirty="0">
                <a:latin typeface="+mj-lt"/>
              </a:rPr>
              <a:t> the power grid</a:t>
            </a:r>
            <a:r>
              <a:rPr lang="en-US" sz="2200" dirty="0" smtClean="0">
                <a:latin typeface="+mj-lt"/>
              </a:rPr>
              <a:t>. The </a:t>
            </a:r>
            <a:r>
              <a:rPr lang="en-US" sz="2200" dirty="0">
                <a:latin typeface="+mj-lt"/>
              </a:rPr>
              <a:t>control power in the </a:t>
            </a:r>
            <a:r>
              <a:rPr lang="en-US" sz="2200" dirty="0" smtClean="0">
                <a:latin typeface="+mj-lt"/>
              </a:rPr>
              <a:t>energy </a:t>
            </a:r>
            <a:r>
              <a:rPr lang="en-US" sz="2200" dirty="0">
                <a:latin typeface="+mj-lt"/>
              </a:rPr>
              <a:t>grid must be kept constant. A grid operator can remedy problems with the power supply by building stronger lines and transformers. However, this involves high investments and is not very economical in times of low </a:t>
            </a:r>
            <a:r>
              <a:rPr lang="en-US" sz="2200" dirty="0" err="1">
                <a:latin typeface="+mj-lt"/>
              </a:rPr>
              <a:t>utilisation</a:t>
            </a:r>
            <a:r>
              <a:rPr lang="en-US" sz="2200" dirty="0">
                <a:latin typeface="+mj-lt"/>
              </a:rPr>
              <a:t>. This grid expansion can be avoided with a smart grid. </a:t>
            </a:r>
          </a:p>
          <a:p>
            <a:pPr algn="just"/>
            <a:r>
              <a:rPr lang="en-US" sz="2200" dirty="0">
                <a:latin typeface="+mj-lt"/>
              </a:rPr>
              <a:t>By using communication technology, smart grid components coordinate electricity generators, consumers and storage. For example, a digital electricity meter communicates a household's consumption with the grid in real time. With the help of this information, power plants can precisely adjust their electricity production to the current demand. Load shifts can also be used to compensate for fluctuations in the grid. For example, a modern refrigerator or heat pump is more likely to switch on when there is an oversupply of electricity.</a:t>
            </a:r>
          </a:p>
          <a:p>
            <a:pPr algn="just"/>
            <a:r>
              <a:rPr lang="en-US" sz="2200" dirty="0">
                <a:latin typeface="+mj-lt"/>
              </a:rPr>
              <a:t>If, for example, a strong wind front produces excess electricity on a given day, it can be stored. At the moment, this is done with the help of stationary electricity storage systems. This is precisely where electric vehicles with their batteries offer new potential.</a:t>
            </a:r>
          </a:p>
          <a:p>
            <a:pPr lvl="1"/>
            <a:endParaRPr lang="en-US" sz="1200" dirty="0">
              <a:latin typeface="+mj-lt"/>
            </a:endParaRPr>
          </a:p>
          <a:p>
            <a:endParaRPr lang="de-DE" dirty="0">
              <a:latin typeface="+mj-lt"/>
            </a:endParaRPr>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smtClean="0"/>
              <a:t>e-SMART Training Material</a:t>
            </a:r>
            <a:endParaRPr lang="de-DE" dirty="0"/>
          </a:p>
        </p:txBody>
      </p:sp>
      <p:sp>
        <p:nvSpPr>
          <p:cNvPr id="6" name="Foliennummernplatzhalter 5"/>
          <p:cNvSpPr>
            <a:spLocks noGrp="1"/>
          </p:cNvSpPr>
          <p:nvPr>
            <p:ph type="sldNum" sz="quarter" idx="12"/>
          </p:nvPr>
        </p:nvSpPr>
        <p:spPr/>
        <p:txBody>
          <a:bodyPr/>
          <a:lstStyle/>
          <a:p>
            <a:fld id="{8ECE8F59-65AB-457F-9DE7-3DAEC1A4167E}" type="slidenum">
              <a:rPr lang="de-DE" smtClean="0"/>
              <a:t>8</a:t>
            </a:fld>
            <a:endParaRPr lang="de-DE" dirty="0"/>
          </a:p>
        </p:txBody>
      </p:sp>
      <p:pic>
        <p:nvPicPr>
          <p:cNvPr id="8194" name="Picture 2" descr="Smart Grid in Power: Technology Trends"/>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020272" y="1246981"/>
            <a:ext cx="1621160" cy="911903"/>
          </a:xfrm>
          <a:prstGeom prst="rect">
            <a:avLst/>
          </a:prstGeom>
          <a:noFill/>
          <a:extLst>
            <a:ext uri="{909E8E84-426E-40DD-AFC4-6F175D3DCCD1}">
              <a14:hiddenFill xmlns:a14="http://schemas.microsoft.com/office/drawing/2010/main">
                <a:solidFill>
                  <a:srgbClr val="FFFFFF"/>
                </a:solidFill>
              </a14:hiddenFill>
            </a:ext>
          </a:extLst>
        </p:spPr>
      </p:pic>
      <p:pic>
        <p:nvPicPr>
          <p:cNvPr id="8" name="Grafik 7"/>
          <p:cNvPicPr/>
          <p:nvPr/>
        </p:nvPicPr>
        <p:blipFill>
          <a:blip r:embed="rId4">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9" name="Picture 2" descr="P:\KB-Projekte\e-SMART\WP Communication\Activity A.C.1 Start-up activities\D.C.1.2 Logo\EU_flag\EU_fla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2485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59832" y="267494"/>
            <a:ext cx="5626968" cy="857250"/>
          </a:xfrm>
        </p:spPr>
        <p:txBody>
          <a:bodyPr>
            <a:normAutofit fontScale="90000"/>
          </a:bodyPr>
          <a:lstStyle/>
          <a:p>
            <a:r>
              <a:rPr lang="en-US" sz="2200" dirty="0">
                <a:latin typeface="+mj-lt"/>
              </a:rPr>
              <a:t>2.2	Renewable </a:t>
            </a:r>
            <a:r>
              <a:rPr lang="en-US" sz="2200" dirty="0" smtClean="0">
                <a:latin typeface="+mj-lt"/>
              </a:rPr>
              <a:t>energy </a:t>
            </a:r>
            <a:br>
              <a:rPr lang="en-US" sz="2200" dirty="0" smtClean="0">
                <a:latin typeface="+mj-lt"/>
              </a:rPr>
            </a:br>
            <a:r>
              <a:rPr lang="en-US" sz="2200" dirty="0" err="1" smtClean="0">
                <a:latin typeface="+mj-lt"/>
              </a:rPr>
              <a:t>Energy</a:t>
            </a:r>
            <a:r>
              <a:rPr lang="en-US" sz="2200" dirty="0" smtClean="0">
                <a:latin typeface="+mj-lt"/>
              </a:rPr>
              <a:t> </a:t>
            </a:r>
            <a:r>
              <a:rPr lang="en-US" sz="2200" dirty="0">
                <a:latin typeface="+mj-lt"/>
              </a:rPr>
              <a:t>markets, ability for net metering</a:t>
            </a:r>
            <a:r>
              <a:rPr lang="en-US" sz="2000" dirty="0"/>
              <a:t/>
            </a:r>
            <a:br>
              <a:rPr lang="en-US" sz="2000" dirty="0"/>
            </a:br>
            <a:endParaRPr lang="de-DE" sz="2000" dirty="0">
              <a:latin typeface="+mj-lt"/>
            </a:endParaRPr>
          </a:p>
        </p:txBody>
      </p:sp>
      <p:sp>
        <p:nvSpPr>
          <p:cNvPr id="3" name="Inhaltsplatzhalter 2"/>
          <p:cNvSpPr>
            <a:spLocks noGrp="1"/>
          </p:cNvSpPr>
          <p:nvPr>
            <p:ph idx="1"/>
          </p:nvPr>
        </p:nvSpPr>
        <p:spPr>
          <a:xfrm>
            <a:off x="642392" y="1961654"/>
            <a:ext cx="7859216" cy="3175000"/>
          </a:xfrm>
        </p:spPr>
        <p:txBody>
          <a:bodyPr anchor="b">
            <a:normAutofit fontScale="92500" lnSpcReduction="10000"/>
          </a:bodyPr>
          <a:lstStyle/>
          <a:p>
            <a:endParaRPr lang="en-US" sz="1200" dirty="0" smtClean="0">
              <a:latin typeface="+mj-lt"/>
            </a:endParaRPr>
          </a:p>
          <a:p>
            <a:endParaRPr lang="en-US" sz="1200" dirty="0">
              <a:latin typeface="+mj-lt"/>
            </a:endParaRPr>
          </a:p>
          <a:p>
            <a:endParaRPr lang="en-US" sz="1300" dirty="0" smtClean="0">
              <a:latin typeface="+mj-lt"/>
            </a:endParaRPr>
          </a:p>
          <a:p>
            <a:endParaRPr lang="en-US" sz="1500" dirty="0">
              <a:latin typeface="+mj-lt"/>
            </a:endParaRPr>
          </a:p>
          <a:p>
            <a:pPr algn="just"/>
            <a:r>
              <a:rPr lang="en-US" sz="1300" dirty="0">
                <a:latin typeface="+mj-lt"/>
              </a:rPr>
              <a:t>In addition to the conversion of energy sources to renewable energy generation, the electricity market must also adapt to the new conditions. The use of renewable energy systems entails a number of special features. One measure is net metering (or net energy metering, NEM), an electricity billing mechanism that allows consumers who generate all or part of their own electricity to consume that electricity at any time, not just when it is generated. This is particularly important for renewable energy sources such as wind and solar power, which cannot be disconnected (unless they are connected to storage facilities). With monthly net metering, consumers can use solar power generated during the day at night or wind power generated on a windy day later in the month. With annual net metering, a net kilowatt hour (kWh) is carried over to the following month, so solar power generated in July can be used in December or wind power from March can be used in August.</a:t>
            </a:r>
          </a:p>
          <a:p>
            <a:pPr algn="just"/>
            <a:r>
              <a:rPr lang="en-US" sz="1300" dirty="0">
                <a:latin typeface="+mj-lt"/>
              </a:rPr>
              <a:t>Another measure is the interconnection of several electricity grids across national borders. The transnational grids created in this way can balance peak loads across Europe and ensure security of supply throughout Europe. These developments increase the importance of e-vehicles in public transport, among other things, the technical advantages in the combination of new energies and the technical possibilities are a decisive factor here.</a:t>
            </a:r>
          </a:p>
          <a:p>
            <a:pPr algn="just"/>
            <a:endParaRPr lang="en-US" sz="1300" dirty="0">
              <a:latin typeface="+mj-lt"/>
            </a:endParaRPr>
          </a:p>
          <a:p>
            <a:pPr algn="just"/>
            <a:endParaRPr lang="en-US" sz="1300" dirty="0">
              <a:latin typeface="+mj-lt"/>
            </a:endParaRPr>
          </a:p>
          <a:p>
            <a:pPr algn="just"/>
            <a:endParaRPr lang="en-US" sz="1300" dirty="0">
              <a:latin typeface="+mj-lt"/>
            </a:endParaRPr>
          </a:p>
        </p:txBody>
      </p:sp>
      <p:sp>
        <p:nvSpPr>
          <p:cNvPr id="4" name="Datumsplatzhalter 3"/>
          <p:cNvSpPr>
            <a:spLocks noGrp="1"/>
          </p:cNvSpPr>
          <p:nvPr>
            <p:ph type="dt" sz="half" idx="10"/>
          </p:nvPr>
        </p:nvSpPr>
        <p:spPr/>
        <p:txBody>
          <a:bodyPr/>
          <a:lstStyle/>
          <a:p>
            <a:r>
              <a:rPr lang="de-DE" smtClean="0"/>
              <a:t>11/2021</a:t>
            </a:r>
            <a:endParaRPr lang="de-DE" dirty="0"/>
          </a:p>
        </p:txBody>
      </p:sp>
      <p:sp>
        <p:nvSpPr>
          <p:cNvPr id="5" name="Fußzeilenplatzhalter 4"/>
          <p:cNvSpPr>
            <a:spLocks noGrp="1"/>
          </p:cNvSpPr>
          <p:nvPr>
            <p:ph type="ftr" sz="quarter" idx="11"/>
          </p:nvPr>
        </p:nvSpPr>
        <p:spPr/>
        <p:txBody>
          <a:bodyPr/>
          <a:lstStyle/>
          <a:p>
            <a:r>
              <a:rPr lang="de-DE" dirty="0" smtClean="0"/>
              <a:t>e-SMART Training Material</a:t>
            </a:r>
            <a:endParaRPr lang="de-DE" dirty="0"/>
          </a:p>
        </p:txBody>
      </p:sp>
      <p:sp>
        <p:nvSpPr>
          <p:cNvPr id="6" name="Foliennummernplatzhalter 5"/>
          <p:cNvSpPr>
            <a:spLocks noGrp="1"/>
          </p:cNvSpPr>
          <p:nvPr>
            <p:ph type="sldNum" sz="quarter" idx="12"/>
          </p:nvPr>
        </p:nvSpPr>
        <p:spPr/>
        <p:txBody>
          <a:bodyPr/>
          <a:lstStyle/>
          <a:p>
            <a:fld id="{8ECE8F59-65AB-457F-9DE7-3DAEC1A4167E}" type="slidenum">
              <a:rPr lang="de-DE" smtClean="0"/>
              <a:t>9</a:t>
            </a:fld>
            <a:endParaRPr lang="de-DE" dirty="0"/>
          </a:p>
        </p:txBody>
      </p:sp>
      <p:pic>
        <p:nvPicPr>
          <p:cNvPr id="9" name="Picture 2" descr="So funktioniert unser heutiger Strommarkt"/>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10800000" flipV="1">
            <a:off x="7092279" y="1234709"/>
            <a:ext cx="1591231" cy="1060555"/>
          </a:xfrm>
          <a:prstGeom prst="rect">
            <a:avLst/>
          </a:prstGeom>
          <a:noFill/>
          <a:extLst>
            <a:ext uri="{909E8E84-426E-40DD-AFC4-6F175D3DCCD1}">
              <a14:hiddenFill xmlns:a14="http://schemas.microsoft.com/office/drawing/2010/main">
                <a:solidFill>
                  <a:srgbClr val="FFFFFF"/>
                </a:solidFill>
              </a14:hiddenFill>
            </a:ext>
          </a:extLst>
        </p:spPr>
      </p:pic>
      <p:pic>
        <p:nvPicPr>
          <p:cNvPr id="8" name="Grafik 7"/>
          <p:cNvPicPr/>
          <p:nvPr/>
        </p:nvPicPr>
        <p:blipFill>
          <a:blip r:embed="rId4">
            <a:extLst>
              <a:ext uri="{28A0092B-C50C-407E-A947-70E740481C1C}">
                <a14:useLocalDpi xmlns:a14="http://schemas.microsoft.com/office/drawing/2010/main" val="0"/>
              </a:ext>
            </a:extLst>
          </a:blip>
          <a:stretch>
            <a:fillRect/>
          </a:stretch>
        </p:blipFill>
        <p:spPr>
          <a:xfrm>
            <a:off x="35496" y="29410"/>
            <a:ext cx="3168560" cy="1534228"/>
          </a:xfrm>
          <a:prstGeom prst="rect">
            <a:avLst/>
          </a:prstGeom>
        </p:spPr>
      </p:pic>
      <p:pic>
        <p:nvPicPr>
          <p:cNvPr id="10" name="Picture 2" descr="P:\KB-Projekte\e-SMART\WP Communication\Activity A.C.1 Start-up activities\D.C.1.2 Logo\EU_flag\EU_fla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44228" y="123478"/>
            <a:ext cx="792268" cy="528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3985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2825</Words>
  <PresentationFormat>Bildschirmpräsentation (16:9)</PresentationFormat>
  <Paragraphs>203</Paragraphs>
  <Slides>17</Slides>
  <Notes>0</Notes>
  <HiddenSlides>0</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Larissa</vt:lpstr>
      <vt:lpstr>e-SMART  e-Mobility Smart Grid for Passengers and Last Mile Freight Transport in the Alpine Space </vt:lpstr>
      <vt:lpstr>E-Mobility in Local Public Transport</vt:lpstr>
      <vt:lpstr> 1. Why it is worthwhile to rely your region on e-mobility in public transport? </vt:lpstr>
      <vt:lpstr>2. Which factors drive e-mobility in alpine space? </vt:lpstr>
      <vt:lpstr>2.1 Legislation </vt:lpstr>
      <vt:lpstr>2.4 Policy priorities   </vt:lpstr>
      <vt:lpstr> 2.2 Renewable energy Scale and pace of renewable energy deployment  </vt:lpstr>
      <vt:lpstr>2.2 Renewable energy  Grid (smart grid)</vt:lpstr>
      <vt:lpstr>2.2 Renewable energy  Energy markets, ability for net metering </vt:lpstr>
      <vt:lpstr>2.2 Renewable energy  Presence of market-based energy providers (especially private utilities):  </vt:lpstr>
      <vt:lpstr>2.3 Technology  </vt:lpstr>
      <vt:lpstr>2.5 Market economics  </vt:lpstr>
      <vt:lpstr>2.6 Tax policy  </vt:lpstr>
      <vt:lpstr>3. Which tips are helpful when integrating e-mobility into public transport? </vt:lpstr>
      <vt:lpstr>3. Which tips are helpful when integrating e-mobility into public transport?</vt:lpstr>
      <vt:lpstr>Thank you for your attention </vt:lpstr>
      <vt:lpstr>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terms:created xsi:type="dcterms:W3CDTF">2019-10-22T14:35:10Z</dcterms:created>
  <dcterms:modified xsi:type="dcterms:W3CDTF">2022-02-18T09:59:54Z</dcterms:modified>
</cp:coreProperties>
</file>