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8" r:id="rId3"/>
    <p:sldId id="257" r:id="rId4"/>
    <p:sldId id="259" r:id="rId5"/>
    <p:sldId id="260" r:id="rId6"/>
    <p:sldId id="269" r:id="rId7"/>
    <p:sldId id="261" r:id="rId8"/>
    <p:sldId id="262" r:id="rId9"/>
    <p:sldId id="264" r:id="rId10"/>
    <p:sldId id="263" r:id="rId11"/>
    <p:sldId id="270" r:id="rId12"/>
    <p:sldId id="265" r:id="rId13"/>
    <p:sldId id="271" r:id="rId14"/>
    <p:sldId id="266" r:id="rId15"/>
    <p:sldId id="267" r:id="rId16"/>
    <p:sldId id="272" r:id="rId17"/>
    <p:sldId id="275" r:id="rId18"/>
    <p:sldId id="273" r:id="rId19"/>
    <p:sldId id="274" r:id="rId20"/>
    <p:sldId id="277" r:id="rId21"/>
    <p:sldId id="276" r:id="rId22"/>
    <p:sldId id="278" r:id="rId23"/>
    <p:sldId id="258" r:id="rId24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346" y="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5865D-1AC7-4077-98F2-D554FF4649E7}" type="datetimeFigureOut">
              <a:rPr lang="de-DE" smtClean="0"/>
              <a:t>23.02.2022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CBFE0-7C2B-44D2-A930-6C21C0464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707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b="1">
                <a:solidFill>
                  <a:srgbClr val="159961"/>
                </a:solidFill>
              </a:defRPr>
            </a:lvl1pPr>
          </a:lstStyle>
          <a:p>
            <a:r>
              <a:rPr lang="de-DE" dirty="0"/>
              <a:t>Event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By</a:t>
            </a:r>
            <a:r>
              <a:rPr lang="de-DE" dirty="0"/>
              <a:t> xxx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Event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8316416" y="210261"/>
            <a:ext cx="576064" cy="40011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Helvetica" pitchFamily="34" charset="0"/>
              </a:rPr>
              <a:t>YOUR </a:t>
            </a:r>
            <a:br>
              <a:rPr lang="de-DE" sz="1000" dirty="0">
                <a:solidFill>
                  <a:schemeClr val="bg1">
                    <a:lumMod val="85000"/>
                  </a:schemeClr>
                </a:solidFill>
                <a:latin typeface="Helvetica" pitchFamily="34" charset="0"/>
              </a:rPr>
            </a:b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Helvetic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5236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rgbClr val="159961"/>
                </a:solidFill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 typeface="Wingdings" panose="05000000000000000000" pitchFamily="2" charset="2"/>
              <a:buNone/>
              <a:defRPr sz="3000">
                <a:latin typeface="Helvetica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400">
                <a:latin typeface="Helvetica" pitchFamily="34" charset="0"/>
              </a:defRPr>
            </a:lvl2pPr>
            <a:lvl3pPr marL="1257300" indent="-342900">
              <a:buFont typeface="Courier New" panose="02070309020205020404" pitchFamily="49" charset="0"/>
              <a:buChar char="o"/>
              <a:defRPr sz="2000">
                <a:latin typeface="Helvetica" pitchFamily="34" charset="0"/>
              </a:defRPr>
            </a:lvl3pPr>
          </a:lstStyle>
          <a:p>
            <a:pPr lvl="0"/>
            <a:r>
              <a:rPr lang="de-DE" dirty="0"/>
              <a:t>Header 1</a:t>
            </a:r>
          </a:p>
          <a:p>
            <a:pPr lvl="1"/>
            <a:r>
              <a:rPr lang="de-DE" dirty="0"/>
              <a:t>Header 2</a:t>
            </a:r>
          </a:p>
          <a:p>
            <a:pPr lvl="2"/>
            <a:r>
              <a:rPr lang="de-DE" dirty="0"/>
              <a:t>Header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Event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3059832" y="1203598"/>
            <a:ext cx="56166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59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9622"/>
            <a:ext cx="40386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9622"/>
            <a:ext cx="40386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Event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3059832" y="1203598"/>
            <a:ext cx="56166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36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Event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3059832" y="1203598"/>
            <a:ext cx="56166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6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de-DE" dirty="0"/>
              <a:t>Event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ECE8F59-65AB-457F-9DE7-3DAEC1A4167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3059832" y="1203598"/>
            <a:ext cx="56166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98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Header 1</a:t>
            </a:r>
          </a:p>
          <a:p>
            <a:pPr lvl="1"/>
            <a:r>
              <a:rPr lang="de-DE" dirty="0"/>
              <a:t>Header 2</a:t>
            </a:r>
          </a:p>
          <a:p>
            <a:pPr lvl="2"/>
            <a:r>
              <a:rPr lang="de-DE" dirty="0"/>
              <a:t>Header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Helvetica" pitchFamily="34" charset="0"/>
              </a:defRPr>
            </a:lvl1pPr>
          </a:lstStyle>
          <a:p>
            <a:r>
              <a:rPr lang="de-DE"/>
              <a:t>06/11/2019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 pitchFamily="34" charset="0"/>
              </a:defRPr>
            </a:lvl1pPr>
          </a:lstStyle>
          <a:p>
            <a:r>
              <a:rPr lang="de-DE" dirty="0"/>
              <a:t>Event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 pitchFamily="34" charset="0"/>
              </a:defRPr>
            </a:lvl1pPr>
          </a:lstStyle>
          <a:p>
            <a:fld id="{8ECE8F59-65AB-457F-9DE7-3DAEC1A4167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5486"/>
            <a:ext cx="2476800" cy="119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9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000" b="1" kern="1200">
          <a:solidFill>
            <a:srgbClr val="159961"/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anose="05000000000000000000" pitchFamily="2" charset="2"/>
        <a:buNone/>
        <a:defRPr sz="3000" kern="1200">
          <a:solidFill>
            <a:schemeClr val="tx1">
              <a:lumMod val="75000"/>
              <a:lumOff val="25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 baseline="0">
          <a:solidFill>
            <a:schemeClr val="tx1">
              <a:lumMod val="75000"/>
              <a:lumOff val="25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Cristina.cavicchioli@rse-web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/>
              <a:t>Urban </a:t>
            </a:r>
            <a:r>
              <a:rPr lang="fr-FR" sz="2800" kern="0" dirty="0" err="1"/>
              <a:t>Logistics</a:t>
            </a:r>
            <a:r>
              <a:rPr lang="fr-FR" sz="2800" kern="0" dirty="0"/>
              <a:t>, </a:t>
            </a:r>
            <a:r>
              <a:rPr lang="fr-FR" sz="2800" kern="0" dirty="0" err="1"/>
              <a:t>which</a:t>
            </a:r>
            <a:r>
              <a:rPr lang="fr-FR" sz="2800" kern="0" dirty="0"/>
              <a:t> propulsion</a:t>
            </a:r>
            <a:br>
              <a:rPr lang="fr-FR" sz="2800" kern="0" dirty="0"/>
            </a:br>
            <a:r>
              <a:rPr lang="fr-FR" sz="2000" kern="0" dirty="0"/>
              <a:t>Batteries, </a:t>
            </a:r>
            <a:r>
              <a:rPr lang="fr-FR" sz="2000" kern="0" dirty="0" err="1"/>
              <a:t>Hydrogen</a:t>
            </a:r>
            <a:r>
              <a:rPr lang="fr-FR" sz="2000" kern="0" dirty="0"/>
              <a:t>, Natural Gas?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By Pole Vehicle du Futur</a:t>
            </a:r>
          </a:p>
          <a:p>
            <a:r>
              <a:rPr lang="de-DE" sz="1800" dirty="0"/>
              <a:t>Bruno JAMET, Energy &amp; Propulsion </a:t>
            </a:r>
            <a:r>
              <a:rPr lang="de-DE" sz="1800" dirty="0" err="1"/>
              <a:t>Program</a:t>
            </a:r>
            <a:r>
              <a:rPr lang="de-DE" sz="1800" dirty="0"/>
              <a:t> </a:t>
            </a:r>
            <a:r>
              <a:rPr lang="de-DE" sz="1800" dirty="0" err="1"/>
              <a:t>manager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30297" y="4760820"/>
            <a:ext cx="2895600" cy="273844"/>
          </a:xfrm>
        </p:spPr>
        <p:txBody>
          <a:bodyPr/>
          <a:lstStyle/>
          <a:p>
            <a:r>
              <a:rPr lang="de-DE" dirty="0"/>
              <a:t>Event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22/07/2021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9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995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A256A77-1CA2-4628-9BB7-E48A916CF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Urban </a:t>
            </a:r>
            <a:r>
              <a:rPr lang="fr-FR" dirty="0" err="1"/>
              <a:t>delivery</a:t>
            </a:r>
            <a:r>
              <a:rPr lang="fr-FR" dirty="0"/>
              <a:t> </a:t>
            </a:r>
            <a:r>
              <a:rPr lang="fr-FR" dirty="0" err="1"/>
              <a:t>vehicule</a:t>
            </a:r>
            <a:r>
              <a:rPr lang="fr-FR" dirty="0"/>
              <a:t> (12 tons)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2ACD8A1-9D01-4FD0-80DC-9B3C2947F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10</a:t>
            </a:fld>
            <a:endParaRPr lang="de-DE" dirty="0"/>
          </a:p>
        </p:txBody>
      </p:sp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A77B7C9F-D821-45A3-A8FB-397AF0B8BFE2}"/>
              </a:ext>
            </a:extLst>
          </p:cNvPr>
          <p:cNvSpPr txBox="1">
            <a:spLocks/>
          </p:cNvSpPr>
          <p:nvPr/>
        </p:nvSpPr>
        <p:spPr bwMode="auto">
          <a:xfrm>
            <a:off x="6876256" y="1419622"/>
            <a:ext cx="1882739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IFPEN</a:t>
            </a:r>
          </a:p>
          <a:p>
            <a:pPr marL="0" indent="0">
              <a:buNone/>
            </a:pPr>
            <a:endParaRPr lang="fr-FR" sz="1400" kern="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3A55617-EB26-45C3-9435-2A3182490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334056"/>
            <a:ext cx="5688632" cy="358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08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/>
              <a:t>Natural Gas (</a:t>
            </a:r>
            <a:r>
              <a:rPr lang="fr-FR" sz="2800" kern="0" dirty="0" err="1"/>
              <a:t>Biogas</a:t>
            </a:r>
            <a:r>
              <a:rPr lang="fr-FR" sz="2800" kern="0" dirty="0"/>
              <a:t> </a:t>
            </a:r>
            <a:r>
              <a:rPr lang="fr-FR" sz="2800" kern="0" dirty="0" err="1"/>
              <a:t>is</a:t>
            </a:r>
            <a:r>
              <a:rPr lang="fr-FR" sz="2800" kern="0" dirty="0"/>
              <a:t> a </a:t>
            </a:r>
            <a:r>
              <a:rPr lang="fr-FR" sz="2800" kern="0" dirty="0" err="1"/>
              <a:t>priority</a:t>
            </a:r>
            <a:r>
              <a:rPr lang="fr-FR" sz="2800" kern="0" dirty="0"/>
              <a:t>!)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193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707F4F-B31C-4801-8542-8A4F58729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Natural </a:t>
            </a:r>
            <a:r>
              <a:rPr lang="fr-FR" dirty="0" err="1"/>
              <a:t>gas</a:t>
            </a:r>
            <a:r>
              <a:rPr lang="fr-FR" dirty="0"/>
              <a:t>: </a:t>
            </a:r>
            <a:r>
              <a:rPr lang="fr-FR" dirty="0" err="1"/>
              <a:t>lowered</a:t>
            </a:r>
            <a:r>
              <a:rPr lang="fr-FR" dirty="0"/>
              <a:t> </a:t>
            </a:r>
            <a:r>
              <a:rPr lang="fr-FR" dirty="0" err="1"/>
              <a:t>emissions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ADF4B53-7D7F-4239-9867-2CCBFF2D2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12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C2F721D-A054-4BF4-8075-722273D9C0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0852" y="1340768"/>
            <a:ext cx="3343516" cy="214489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05E4C1CF-3649-424E-A7D5-8DFC08CBFF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15" t="32815" r="14972" b="20806"/>
          <a:stretch/>
        </p:blipFill>
        <p:spPr>
          <a:xfrm>
            <a:off x="539552" y="1340768"/>
            <a:ext cx="3240360" cy="1792540"/>
          </a:xfrm>
          <a:prstGeom prst="rect">
            <a:avLst/>
          </a:prstGeom>
        </p:spPr>
      </p:pic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xmlns="" id="{5501100B-B8C1-40BA-A846-2D9008290E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76332"/>
              </p:ext>
            </p:extLst>
          </p:nvPr>
        </p:nvGraphicFramePr>
        <p:xfrm>
          <a:off x="1187624" y="3521012"/>
          <a:ext cx="6549516" cy="1512837"/>
        </p:xfrm>
        <a:graphic>
          <a:graphicData uri="http://schemas.openxmlformats.org/drawingml/2006/table">
            <a:tbl>
              <a:tblPr/>
              <a:tblGrid>
                <a:gridCol w="2183172">
                  <a:extLst>
                    <a:ext uri="{9D8B030D-6E8A-4147-A177-3AD203B41FA5}">
                      <a16:colId xmlns:a16="http://schemas.microsoft.com/office/drawing/2014/main" xmlns="" val="3424135789"/>
                    </a:ext>
                  </a:extLst>
                </a:gridCol>
                <a:gridCol w="2183172">
                  <a:extLst>
                    <a:ext uri="{9D8B030D-6E8A-4147-A177-3AD203B41FA5}">
                      <a16:colId xmlns:a16="http://schemas.microsoft.com/office/drawing/2014/main" xmlns="" val="212293907"/>
                    </a:ext>
                  </a:extLst>
                </a:gridCol>
                <a:gridCol w="2183172">
                  <a:extLst>
                    <a:ext uri="{9D8B030D-6E8A-4147-A177-3AD203B41FA5}">
                      <a16:colId xmlns:a16="http://schemas.microsoft.com/office/drawing/2014/main" xmlns="" val="3842498651"/>
                    </a:ext>
                  </a:extLst>
                </a:gridCol>
              </a:tblGrid>
              <a:tr h="56747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fr-FR" sz="1400" kern="1200" dirty="0">
                          <a:solidFill>
                            <a:srgbClr val="0053A1"/>
                          </a:solidFill>
                          <a:effectLst/>
                          <a:latin typeface="AvenirBlack"/>
                          <a:ea typeface="+mn-ea"/>
                          <a:cs typeface="+mn-cs"/>
                        </a:rPr>
                        <a:t>Test performed on a test bench (Iveco Cursor 8)</a:t>
                      </a:r>
                      <a:endParaRPr lang="fr-FR" sz="1400" kern="1200" dirty="0">
                        <a:solidFill>
                          <a:srgbClr val="0053A1"/>
                        </a:solidFill>
                        <a:effectLst/>
                        <a:latin typeface="AvenirBlack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In comparison to the standard Euro 6</a:t>
                      </a:r>
                      <a:endParaRPr lang="fr-FR" sz="1400" dirty="0">
                        <a:solidFill>
                          <a:srgbClr val="0053A1"/>
                        </a:solidFill>
                        <a:effectLst/>
                        <a:latin typeface="AvenirBlack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Compared</a:t>
                      </a:r>
                      <a:r>
                        <a:rPr lang="fr-FR" sz="1400" dirty="0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 to a diesel </a:t>
                      </a:r>
                      <a:r>
                        <a:rPr lang="fr-FR" sz="1400" dirty="0" err="1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vehicle</a:t>
                      </a:r>
                      <a:r>
                        <a:rPr lang="fr-FR" sz="1400" dirty="0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 (Iveco </a:t>
                      </a:r>
                      <a:r>
                        <a:rPr lang="fr-FR" sz="1400" dirty="0" err="1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Cursor</a:t>
                      </a:r>
                      <a:r>
                        <a:rPr lang="fr-FR" sz="1400" dirty="0">
                          <a:solidFill>
                            <a:srgbClr val="0053A1"/>
                          </a:solidFill>
                          <a:effectLst/>
                          <a:latin typeface="AvenirBlack"/>
                        </a:rPr>
                        <a:t> 9)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7502930"/>
                  </a:ext>
                </a:extLst>
              </a:tr>
              <a:tr h="472679">
                <a:tc>
                  <a:txBody>
                    <a:bodyPr/>
                    <a:lstStyle/>
                    <a:p>
                      <a:pPr algn="ctr"/>
                      <a:r>
                        <a:rPr lang="fr-FR" dirty="0" err="1">
                          <a:effectLst/>
                          <a:latin typeface="AvenirBlack"/>
                        </a:rPr>
                        <a:t>Nox</a:t>
                      </a:r>
                      <a:endParaRPr lang="fr-FR" dirty="0">
                        <a:effectLst/>
                        <a:latin typeface="AvenirBlack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-50%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-30%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4729243"/>
                  </a:ext>
                </a:extLst>
              </a:tr>
              <a:tr h="472679">
                <a:tc>
                  <a:txBody>
                    <a:bodyPr/>
                    <a:lstStyle/>
                    <a:p>
                      <a:pPr algn="ctr"/>
                      <a:r>
                        <a:rPr lang="fr-FR" dirty="0" err="1">
                          <a:effectLst/>
                          <a:latin typeface="AvenirBlack"/>
                        </a:rPr>
                        <a:t>Particulates</a:t>
                      </a:r>
                      <a:endParaRPr lang="fr-FR" dirty="0">
                        <a:effectLst/>
                        <a:latin typeface="AvenirBlack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>
                          <a:effectLst/>
                        </a:rPr>
                        <a:t>-95%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-90%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1E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8881881"/>
                  </a:ext>
                </a:extLst>
              </a:tr>
            </a:tbl>
          </a:graphicData>
        </a:graphic>
      </p:graphicFrame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xmlns="" id="{F820DE2A-17AA-4224-B4E6-FE179312C412}"/>
              </a:ext>
            </a:extLst>
          </p:cNvPr>
          <p:cNvSpPr txBox="1">
            <a:spLocks/>
          </p:cNvSpPr>
          <p:nvPr/>
        </p:nvSpPr>
        <p:spPr bwMode="auto">
          <a:xfrm>
            <a:off x="7884368" y="1737549"/>
            <a:ext cx="1364352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Projet Equilibre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255276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/>
              <a:t>Batteries (Low </a:t>
            </a:r>
            <a:r>
              <a:rPr lang="fr-FR" sz="2800" kern="0" dirty="0" err="1"/>
              <a:t>energy</a:t>
            </a:r>
            <a:r>
              <a:rPr lang="fr-FR" sz="2800" kern="0" dirty="0"/>
              <a:t>, high </a:t>
            </a:r>
            <a:r>
              <a:rPr lang="fr-FR" sz="2800" kern="0" dirty="0" err="1"/>
              <a:t>efficiency</a:t>
            </a:r>
            <a:r>
              <a:rPr lang="fr-FR" sz="2800" kern="0" dirty="0"/>
              <a:t>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368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233F96C-EE34-4326-9ABB-6181F6990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Batteries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0098150-6920-45AB-A877-B950547F2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14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893596AD-89FE-4021-9B54-3332EE6B3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91630"/>
            <a:ext cx="6588224" cy="3075670"/>
          </a:xfrm>
          <a:prstGeom prst="rect">
            <a:avLst/>
          </a:prstGeom>
        </p:spPr>
      </p:pic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402F57AF-861B-41A2-A27C-6DF29F644247}"/>
              </a:ext>
            </a:extLst>
          </p:cNvPr>
          <p:cNvSpPr txBox="1">
            <a:spLocks/>
          </p:cNvSpPr>
          <p:nvPr/>
        </p:nvSpPr>
        <p:spPr bwMode="auto">
          <a:xfrm>
            <a:off x="7600136" y="1263192"/>
            <a:ext cx="1584176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FCLAB Research</a:t>
            </a:r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xmlns="" id="{0A174469-9591-4D14-B3FB-6D69D57810C9}"/>
              </a:ext>
            </a:extLst>
          </p:cNvPr>
          <p:cNvSpPr/>
          <p:nvPr/>
        </p:nvSpPr>
        <p:spPr>
          <a:xfrm>
            <a:off x="5148064" y="1779662"/>
            <a:ext cx="720080" cy="7920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xmlns="" id="{D9CDC7CC-012B-4CF1-9478-3A76E076CAC3}"/>
              </a:ext>
            </a:extLst>
          </p:cNvPr>
          <p:cNvSpPr/>
          <p:nvPr/>
        </p:nvSpPr>
        <p:spPr>
          <a:xfrm>
            <a:off x="6450300" y="2048323"/>
            <a:ext cx="720080" cy="7920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xmlns="" id="{3BCE79C7-25B5-4292-A02D-A6BED16D2479}"/>
              </a:ext>
            </a:extLst>
          </p:cNvPr>
          <p:cNvSpPr/>
          <p:nvPr/>
        </p:nvSpPr>
        <p:spPr>
          <a:xfrm>
            <a:off x="4182556" y="1851670"/>
            <a:ext cx="720080" cy="7920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69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FEC3B9B-06EC-4630-935D-50C76DB99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Batteries: total </a:t>
            </a:r>
            <a:r>
              <a:rPr lang="fr-FR" dirty="0" err="1"/>
              <a:t>emissions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5DDE13A-7E6C-44C5-AA53-2905468C2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15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2C27D323-24AB-493F-A9A9-72A46332B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75606"/>
            <a:ext cx="5379288" cy="2288794"/>
          </a:xfrm>
          <a:prstGeom prst="rect">
            <a:avLst/>
          </a:prstGeom>
        </p:spPr>
      </p:pic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418828F2-B89F-4D77-B8D5-01D9E1F83230}"/>
              </a:ext>
            </a:extLst>
          </p:cNvPr>
          <p:cNvSpPr txBox="1">
            <a:spLocks/>
          </p:cNvSpPr>
          <p:nvPr/>
        </p:nvSpPr>
        <p:spPr bwMode="auto">
          <a:xfrm>
            <a:off x="7752536" y="1415592"/>
            <a:ext cx="1584176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ADEME</a:t>
            </a:r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xmlns="" id="{C8BB1041-CB7F-4087-8A38-ACED63218051}"/>
              </a:ext>
            </a:extLst>
          </p:cNvPr>
          <p:cNvSpPr txBox="1">
            <a:spLocks/>
          </p:cNvSpPr>
          <p:nvPr/>
        </p:nvSpPr>
        <p:spPr bwMode="auto">
          <a:xfrm>
            <a:off x="1547664" y="3651041"/>
            <a:ext cx="5760640" cy="13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600" kern="0" dirty="0"/>
              <a:t>In-use </a:t>
            </a:r>
            <a:r>
              <a:rPr lang="fr-FR" sz="2600" kern="0" dirty="0" err="1"/>
              <a:t>emissions</a:t>
            </a:r>
            <a:r>
              <a:rPr lang="fr-FR" sz="2600" kern="0" dirty="0"/>
              <a:t> of a BEV for an </a:t>
            </a:r>
            <a:r>
              <a:rPr lang="fr-FR" sz="2600" kern="0" dirty="0" err="1"/>
              <a:t>electric</a:t>
            </a:r>
            <a:r>
              <a:rPr lang="fr-FR" sz="2600" kern="0" dirty="0"/>
              <a:t> mix </a:t>
            </a:r>
            <a:r>
              <a:rPr lang="fr-FR" sz="2600" kern="0" dirty="0" err="1"/>
              <a:t>around</a:t>
            </a:r>
            <a:r>
              <a:rPr lang="fr-FR" sz="2600" kern="0" dirty="0"/>
              <a:t> 600gCO2/kWh.</a:t>
            </a:r>
          </a:p>
          <a:p>
            <a:pPr marL="0" indent="0">
              <a:buNone/>
            </a:pPr>
            <a:r>
              <a:rPr lang="fr-FR" sz="2600" kern="0" dirty="0"/>
              <a:t>                                                    </a:t>
            </a:r>
            <a:r>
              <a:rPr lang="fr-FR" sz="5100" b="1" kern="0" dirty="0"/>
              <a:t>=</a:t>
            </a:r>
          </a:p>
          <a:p>
            <a:r>
              <a:rPr lang="fr-FR" sz="2600" kern="0" dirty="0"/>
              <a:t>In-use </a:t>
            </a:r>
            <a:r>
              <a:rPr lang="fr-FR" sz="2600" kern="0" dirty="0" err="1"/>
              <a:t>emissions</a:t>
            </a:r>
            <a:r>
              <a:rPr lang="fr-FR" sz="2600" kern="0" dirty="0"/>
              <a:t> of a 100gCO2/km ICE </a:t>
            </a:r>
            <a:r>
              <a:rPr lang="fr-FR" sz="2600" kern="0" dirty="0" err="1"/>
              <a:t>Vehicle</a:t>
            </a:r>
            <a:r>
              <a:rPr lang="fr-FR" sz="2600" kern="0" dirty="0"/>
              <a:t>. </a:t>
            </a:r>
          </a:p>
          <a:p>
            <a:endParaRPr lang="fr-FR" sz="1600" kern="0" dirty="0"/>
          </a:p>
          <a:p>
            <a:pPr marL="0" indent="0">
              <a:buNone/>
            </a:pPr>
            <a:r>
              <a:rPr lang="fr-FR" sz="1800" kern="0" dirty="0" err="1"/>
              <a:t>Reminder</a:t>
            </a:r>
            <a:r>
              <a:rPr lang="fr-FR" sz="1800" kern="0" dirty="0"/>
              <a:t>: France: 5-10gCO2/kWh --- Eu: 320gCO2/kWh --- OCDE: 420gCO2/kWh --- World: 520gCO2/km</a:t>
            </a:r>
          </a:p>
        </p:txBody>
      </p:sp>
      <p:sp>
        <p:nvSpPr>
          <p:cNvPr id="11" name="Espace réservé du texte 1">
            <a:extLst>
              <a:ext uri="{FF2B5EF4-FFF2-40B4-BE49-F238E27FC236}">
                <a16:creationId xmlns:a16="http://schemas.microsoft.com/office/drawing/2014/main" xmlns="" id="{66E28512-6D09-4FD6-ACE4-B578B3143465}"/>
              </a:ext>
            </a:extLst>
          </p:cNvPr>
          <p:cNvSpPr txBox="1">
            <a:spLocks/>
          </p:cNvSpPr>
          <p:nvPr/>
        </p:nvSpPr>
        <p:spPr bwMode="auto">
          <a:xfrm>
            <a:off x="7620000" y="3651041"/>
            <a:ext cx="1584176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Carbone 4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310224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 err="1"/>
              <a:t>Hydrogen</a:t>
            </a:r>
            <a:r>
              <a:rPr lang="fr-FR" sz="2800" kern="0" dirty="0"/>
              <a:t> (High </a:t>
            </a:r>
            <a:r>
              <a:rPr lang="fr-FR" sz="2800" kern="0" dirty="0" err="1"/>
              <a:t>energy</a:t>
            </a:r>
            <a:r>
              <a:rPr lang="fr-FR" sz="2800" kern="0" dirty="0"/>
              <a:t>, </a:t>
            </a:r>
            <a:r>
              <a:rPr lang="fr-FR" sz="2800" kern="0" dirty="0" err="1"/>
              <a:t>average</a:t>
            </a:r>
            <a:r>
              <a:rPr lang="fr-FR" sz="2800" kern="0" dirty="0"/>
              <a:t> </a:t>
            </a:r>
            <a:r>
              <a:rPr lang="fr-FR" sz="2800" kern="0" dirty="0" err="1"/>
              <a:t>efficiency</a:t>
            </a:r>
            <a:r>
              <a:rPr lang="fr-FR" sz="2800" kern="0" dirty="0"/>
              <a:t>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32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EDDFF98-A621-444B-BFB1-8D82E7E84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Fuel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vehicle</a:t>
            </a:r>
            <a:r>
              <a:rPr lang="fr-FR" dirty="0"/>
              <a:t> </a:t>
            </a:r>
            <a:r>
              <a:rPr lang="fr-FR" dirty="0" err="1"/>
              <a:t>example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3E5ADB9-7020-454E-9E1D-ABCD4735F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17</a:t>
            </a:fld>
            <a:endParaRPr lang="de-DE" dirty="0"/>
          </a:p>
        </p:txBody>
      </p:sp>
      <p:pic>
        <p:nvPicPr>
          <p:cNvPr id="7" name="Picture 4" descr="Hydrogen car image">
            <a:extLst>
              <a:ext uri="{FF2B5EF4-FFF2-40B4-BE49-F238E27FC236}">
                <a16:creationId xmlns:a16="http://schemas.microsoft.com/office/drawing/2014/main" xmlns="" id="{8F132C85-67B5-4B44-A24C-DCFF5E2B1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55354"/>
            <a:ext cx="4248472" cy="255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4038B299-3510-4D53-8B0C-FB38846EC946}"/>
              </a:ext>
            </a:extLst>
          </p:cNvPr>
          <p:cNvSpPr txBox="1"/>
          <p:nvPr/>
        </p:nvSpPr>
        <p:spPr>
          <a:xfrm>
            <a:off x="1547664" y="1447577"/>
            <a:ext cx="6408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 fuel </a:t>
            </a:r>
            <a:r>
              <a:rPr lang="fr-FR" sz="1400" dirty="0" err="1"/>
              <a:t>cell</a:t>
            </a:r>
            <a:r>
              <a:rPr lang="fr-FR" sz="1400" dirty="0"/>
              <a:t> uses </a:t>
            </a:r>
            <a:r>
              <a:rPr lang="fr-FR" sz="1400" dirty="0" err="1"/>
              <a:t>hydrogen</a:t>
            </a:r>
            <a:r>
              <a:rPr lang="fr-FR" sz="1400" dirty="0"/>
              <a:t> and air </a:t>
            </a:r>
            <a:r>
              <a:rPr lang="fr-FR" sz="1400" dirty="0" err="1"/>
              <a:t>oxygen</a:t>
            </a:r>
            <a:r>
              <a:rPr lang="fr-FR" sz="1400" dirty="0"/>
              <a:t> to </a:t>
            </a:r>
            <a:r>
              <a:rPr lang="fr-FR" sz="1400" dirty="0" err="1"/>
              <a:t>produce</a:t>
            </a:r>
            <a:r>
              <a:rPr lang="fr-FR" sz="1400" dirty="0"/>
              <a:t> </a:t>
            </a:r>
            <a:r>
              <a:rPr lang="fr-FR" sz="1400" dirty="0" err="1"/>
              <a:t>electricity</a:t>
            </a:r>
            <a:r>
              <a:rPr lang="fr-FR" sz="1400" dirty="0"/>
              <a:t>. It releases </a:t>
            </a:r>
            <a:r>
              <a:rPr lang="fr-FR" sz="1400" dirty="0" err="1"/>
              <a:t>only</a:t>
            </a:r>
            <a:r>
              <a:rPr lang="fr-FR" sz="1400" dirty="0"/>
              <a:t> water.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8ECCB8EA-90AD-4474-B9FE-871FAD8441E6}"/>
              </a:ext>
            </a:extLst>
          </p:cNvPr>
          <p:cNvSpPr txBox="1"/>
          <p:nvPr/>
        </p:nvSpPr>
        <p:spPr>
          <a:xfrm>
            <a:off x="1547664" y="4286188"/>
            <a:ext cx="68407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 </a:t>
            </a:r>
            <a:r>
              <a:rPr lang="fr-FR" sz="1400" dirty="0" err="1"/>
              <a:t>hydrogen</a:t>
            </a:r>
            <a:r>
              <a:rPr lang="fr-FR" sz="1400" dirty="0"/>
              <a:t> </a:t>
            </a:r>
            <a:r>
              <a:rPr lang="fr-FR" sz="1400" dirty="0" err="1"/>
              <a:t>vehicle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an </a:t>
            </a:r>
            <a:r>
              <a:rPr lang="fr-FR" sz="1400" dirty="0" err="1"/>
              <a:t>electric</a:t>
            </a:r>
            <a:r>
              <a:rPr lang="fr-FR" sz="1400" dirty="0"/>
              <a:t> </a:t>
            </a:r>
            <a:r>
              <a:rPr lang="fr-FR" sz="1400" dirty="0" err="1"/>
              <a:t>vehicle</a:t>
            </a:r>
            <a:r>
              <a:rPr lang="fr-FR" sz="1400" dirty="0"/>
              <a:t> </a:t>
            </a:r>
            <a:r>
              <a:rPr lang="fr-FR" sz="1400" dirty="0" err="1"/>
              <a:t>that</a:t>
            </a:r>
            <a:r>
              <a:rPr lang="fr-FR" sz="1400" dirty="0"/>
              <a:t> 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recharged</a:t>
            </a:r>
            <a:r>
              <a:rPr lang="fr-FR" sz="1400" dirty="0"/>
              <a:t> in a few minutes </a:t>
            </a:r>
            <a:r>
              <a:rPr lang="fr-FR" sz="1400" dirty="0" err="1"/>
              <a:t>with</a:t>
            </a:r>
            <a:r>
              <a:rPr lang="fr-FR" sz="1400" dirty="0"/>
              <a:t> a range of </a:t>
            </a:r>
            <a:r>
              <a:rPr lang="fr-FR" sz="1400" dirty="0" err="1"/>
              <a:t>several</a:t>
            </a:r>
            <a:r>
              <a:rPr lang="fr-FR" sz="1400" dirty="0"/>
              <a:t> </a:t>
            </a:r>
            <a:r>
              <a:rPr lang="fr-FR" sz="1400" dirty="0" err="1"/>
              <a:t>hundred</a:t>
            </a:r>
            <a:r>
              <a:rPr lang="fr-FR" sz="1400" dirty="0"/>
              <a:t> km (500-600).</a:t>
            </a:r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xmlns="" id="{E6667246-7379-4DDB-A711-2FBA0CFC5E56}"/>
              </a:ext>
            </a:extLst>
          </p:cNvPr>
          <p:cNvSpPr txBox="1">
            <a:spLocks/>
          </p:cNvSpPr>
          <p:nvPr/>
        </p:nvSpPr>
        <p:spPr bwMode="auto">
          <a:xfrm>
            <a:off x="6996100" y="2571750"/>
            <a:ext cx="1920552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US </a:t>
            </a:r>
            <a:r>
              <a:rPr lang="fr-FR" sz="1400" kern="0" dirty="0" err="1"/>
              <a:t>Department</a:t>
            </a:r>
            <a:r>
              <a:rPr lang="fr-FR" sz="1400" kern="0" dirty="0"/>
              <a:t> of Energy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1989940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E02C9AF-11E8-4505-9515-2F747CAC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Hydrogen</a:t>
            </a:r>
            <a:r>
              <a:rPr lang="fr-FR" dirty="0"/>
              <a:t> and fuel cells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2EA9E10-0DEE-4AE3-B57C-681BB2A6A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18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62CCC816-7179-4157-8E4C-D87BF9BF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91630"/>
            <a:ext cx="6588224" cy="30756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59BF0D7-1BCD-4035-973F-E74E421CA65E}"/>
              </a:ext>
            </a:extLst>
          </p:cNvPr>
          <p:cNvSpPr/>
          <p:nvPr/>
        </p:nvSpPr>
        <p:spPr>
          <a:xfrm>
            <a:off x="4067944" y="1707654"/>
            <a:ext cx="3384376" cy="108012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237126DC-993D-4779-8250-76DF14D97066}"/>
              </a:ext>
            </a:extLst>
          </p:cNvPr>
          <p:cNvSpPr txBox="1">
            <a:spLocks/>
          </p:cNvSpPr>
          <p:nvPr/>
        </p:nvSpPr>
        <p:spPr bwMode="auto">
          <a:xfrm>
            <a:off x="7600136" y="1263192"/>
            <a:ext cx="1584176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FCLAB Research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137601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F51DE0F-7042-49A2-B633-BA6F3CF73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Fuel </a:t>
            </a:r>
            <a:r>
              <a:rPr lang="fr-FR" dirty="0" err="1"/>
              <a:t>Cell</a:t>
            </a:r>
            <a:r>
              <a:rPr lang="fr-FR" dirty="0"/>
              <a:t> system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A9BA4B6-6D28-457A-ADFC-7C68427C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19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6A5264AE-8CE0-4C68-B1F3-9CC6BAC32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956" y="1366010"/>
            <a:ext cx="4392088" cy="3404493"/>
          </a:xfrm>
          <a:prstGeom prst="rect">
            <a:avLst/>
          </a:prstGeom>
        </p:spPr>
      </p:pic>
      <p:sp>
        <p:nvSpPr>
          <p:cNvPr id="8" name="Espace réservé du texte 1">
            <a:extLst>
              <a:ext uri="{FF2B5EF4-FFF2-40B4-BE49-F238E27FC236}">
                <a16:creationId xmlns:a16="http://schemas.microsoft.com/office/drawing/2014/main" xmlns="" id="{071CF441-1F3B-47F1-A5E5-4AA4BBBCDD0C}"/>
              </a:ext>
            </a:extLst>
          </p:cNvPr>
          <p:cNvSpPr txBox="1">
            <a:spLocks/>
          </p:cNvSpPr>
          <p:nvPr/>
        </p:nvSpPr>
        <p:spPr bwMode="auto">
          <a:xfrm>
            <a:off x="7600136" y="1263192"/>
            <a:ext cx="1584176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ZSW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3044876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 err="1"/>
              <a:t>Overall</a:t>
            </a:r>
            <a:r>
              <a:rPr lang="fr-FR" sz="2800" kern="0" dirty="0"/>
              <a:t> </a:t>
            </a:r>
            <a:r>
              <a:rPr lang="fr-FR" sz="2800" kern="0" dirty="0" err="1"/>
              <a:t>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23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F51DE0F-7042-49A2-B633-BA6F3CF73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FCEV </a:t>
            </a:r>
            <a:r>
              <a:rPr lang="fr-FR" dirty="0" err="1"/>
              <a:t>characteristics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A9BA4B6-6D28-457A-ADFC-7C68427C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20</a:t>
            </a:fld>
            <a:endParaRPr lang="de-DE" dirty="0"/>
          </a:p>
        </p:txBody>
      </p:sp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CCEBD6C9-467C-4568-907B-C87085B1D8AE}"/>
              </a:ext>
            </a:extLst>
          </p:cNvPr>
          <p:cNvSpPr txBox="1">
            <a:spLocks/>
          </p:cNvSpPr>
          <p:nvPr/>
        </p:nvSpPr>
        <p:spPr bwMode="auto">
          <a:xfrm>
            <a:off x="395536" y="1563638"/>
            <a:ext cx="372518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1600" kern="0" dirty="0"/>
              <a:t>H2 </a:t>
            </a:r>
            <a:r>
              <a:rPr lang="fr-FR" sz="1600" kern="0" dirty="0" err="1"/>
              <a:t>energy</a:t>
            </a:r>
            <a:r>
              <a:rPr lang="fr-FR" sz="1600" kern="0" dirty="0"/>
              <a:t> </a:t>
            </a:r>
            <a:r>
              <a:rPr lang="fr-FR" sz="1600" kern="0" dirty="0" err="1"/>
              <a:t>density</a:t>
            </a:r>
            <a:r>
              <a:rPr lang="fr-FR" sz="1600" kern="0" dirty="0"/>
              <a:t> </a:t>
            </a:r>
            <a:r>
              <a:rPr lang="fr-FR" sz="1600" kern="0" dirty="0" err="1"/>
              <a:t>very</a:t>
            </a:r>
            <a:r>
              <a:rPr lang="fr-FR" sz="1600" kern="0" dirty="0"/>
              <a:t> high.</a:t>
            </a:r>
          </a:p>
          <a:p>
            <a:r>
              <a:rPr lang="fr-FR" sz="1600" kern="0" dirty="0"/>
              <a:t>H2 </a:t>
            </a:r>
            <a:r>
              <a:rPr lang="fr-FR" sz="1600" kern="0" dirty="0" err="1"/>
              <a:t>density</a:t>
            </a:r>
            <a:r>
              <a:rPr lang="fr-FR" sz="1600" kern="0" dirty="0"/>
              <a:t> </a:t>
            </a:r>
            <a:r>
              <a:rPr lang="fr-FR" sz="1600" kern="0" dirty="0" err="1"/>
              <a:t>very</a:t>
            </a:r>
            <a:r>
              <a:rPr lang="fr-FR" sz="1600" kern="0" dirty="0"/>
              <a:t> </a:t>
            </a:r>
            <a:r>
              <a:rPr lang="fr-FR" sz="1600" kern="0" dirty="0" err="1"/>
              <a:t>low</a:t>
            </a:r>
            <a:r>
              <a:rPr lang="fr-FR" sz="1600" kern="0" dirty="0"/>
              <a:t>: how to store </a:t>
            </a:r>
            <a:r>
              <a:rPr lang="fr-FR" sz="1600" kern="0" dirty="0" err="1"/>
              <a:t>it</a:t>
            </a:r>
            <a:r>
              <a:rPr lang="fr-FR" sz="1600" kern="0" dirty="0"/>
              <a:t> (Pressure, </a:t>
            </a:r>
            <a:r>
              <a:rPr lang="fr-FR" sz="1600" kern="0" dirty="0" err="1"/>
              <a:t>cryogenic</a:t>
            </a:r>
            <a:r>
              <a:rPr lang="fr-FR" sz="1600" kern="0" dirty="0"/>
              <a:t>, …).</a:t>
            </a:r>
          </a:p>
          <a:p>
            <a:r>
              <a:rPr lang="fr-FR" sz="1600" kern="0" dirty="0"/>
              <a:t>H2 to </a:t>
            </a:r>
            <a:r>
              <a:rPr lang="fr-FR" sz="1600" kern="0" dirty="0" err="1"/>
              <a:t>be</a:t>
            </a:r>
            <a:r>
              <a:rPr lang="fr-FR" sz="1600" kern="0" dirty="0"/>
              <a:t> </a:t>
            </a:r>
            <a:r>
              <a:rPr lang="fr-FR" sz="1600" kern="0" dirty="0" err="1"/>
              <a:t>converted</a:t>
            </a:r>
            <a:r>
              <a:rPr lang="fr-FR" sz="1600" kern="0" dirty="0"/>
              <a:t>: fuel </a:t>
            </a:r>
            <a:r>
              <a:rPr lang="fr-FR" sz="1600" kern="0" dirty="0" err="1"/>
              <a:t>cell</a:t>
            </a:r>
            <a:r>
              <a:rPr lang="fr-FR" sz="1600" kern="0" dirty="0"/>
              <a:t>, turbines, ICE, …</a:t>
            </a:r>
          </a:p>
          <a:p>
            <a:r>
              <a:rPr lang="fr-FR" sz="1600" kern="0" dirty="0"/>
              <a:t>H2 to </a:t>
            </a:r>
            <a:r>
              <a:rPr lang="fr-FR" sz="1600" kern="0" dirty="0" err="1"/>
              <a:t>be</a:t>
            </a:r>
            <a:r>
              <a:rPr lang="fr-FR" sz="1600" kern="0" dirty="0"/>
              <a:t> </a:t>
            </a:r>
            <a:r>
              <a:rPr lang="fr-FR" sz="1600" kern="0" dirty="0" err="1"/>
              <a:t>produced</a:t>
            </a:r>
            <a:endParaRPr lang="fr-FR" sz="1600" kern="0" dirty="0"/>
          </a:p>
          <a:p>
            <a:r>
              <a:rPr lang="fr-FR" sz="1600" kern="0" dirty="0"/>
              <a:t>FCEV not </a:t>
            </a:r>
            <a:r>
              <a:rPr lang="fr-FR" sz="1600" kern="0" dirty="0" err="1"/>
              <a:t>yet</a:t>
            </a:r>
            <a:r>
              <a:rPr lang="fr-FR" sz="1600" kern="0" dirty="0"/>
              <a:t> at large </a:t>
            </a:r>
            <a:r>
              <a:rPr lang="fr-FR" sz="1600" kern="0" dirty="0" err="1"/>
              <a:t>scale</a:t>
            </a:r>
            <a:r>
              <a:rPr lang="fr-FR" sz="1600" kern="0" dirty="0"/>
              <a:t> production</a:t>
            </a:r>
          </a:p>
          <a:p>
            <a:r>
              <a:rPr lang="fr-FR" sz="1600" kern="0" dirty="0"/>
              <a:t>FCEV and H2 </a:t>
            </a:r>
            <a:r>
              <a:rPr lang="fr-FR" sz="1600" kern="0" dirty="0" err="1"/>
              <a:t>cost</a:t>
            </a:r>
            <a:endParaRPr lang="fr-FR" sz="1600" kern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9F35D49-89E1-41A4-B575-96CE0044A5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47614"/>
            <a:ext cx="3725180" cy="206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/>
              <a:t>Natural </a:t>
            </a:r>
            <a:r>
              <a:rPr lang="fr-FR" sz="2800" kern="0" dirty="0" err="1"/>
              <a:t>gas</a:t>
            </a:r>
            <a:r>
              <a:rPr lang="fr-FR" sz="2800" kern="0" dirty="0"/>
              <a:t>? Batteries? </a:t>
            </a:r>
            <a:r>
              <a:rPr lang="fr-FR" sz="2800" kern="0" dirty="0" err="1"/>
              <a:t>Hydrogen</a:t>
            </a:r>
            <a:r>
              <a:rPr lang="fr-FR" sz="2800" kern="0" dirty="0"/>
              <a:t>?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934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1299ABB-BBCE-4654-92E7-790851260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Strengths</a:t>
            </a:r>
            <a:r>
              <a:rPr lang="fr-FR" dirty="0"/>
              <a:t> and </a:t>
            </a:r>
            <a:r>
              <a:rPr lang="fr-FR" dirty="0" err="1"/>
              <a:t>weaknesses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C071969-5BF8-4603-8BD2-724A5998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22</a:t>
            </a:fld>
            <a:endParaRPr lang="de-DE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xmlns="" id="{D073D804-DE52-4F20-84E0-587A348624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35106"/>
              </p:ext>
            </p:extLst>
          </p:nvPr>
        </p:nvGraphicFramePr>
        <p:xfrm>
          <a:off x="251520" y="1402830"/>
          <a:ext cx="8640960" cy="358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183348878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9349366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1251535763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xmlns="" val="1915505809"/>
                    </a:ext>
                  </a:extLst>
                </a:gridCol>
              </a:tblGrid>
              <a:tr h="400453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Natural 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Batteries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/>
                        <a:t>Hydrogen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9439680"/>
                  </a:ext>
                </a:extLst>
              </a:tr>
              <a:tr h="264411">
                <a:tc>
                  <a:txBody>
                    <a:bodyPr/>
                    <a:lstStyle/>
                    <a:p>
                      <a:r>
                        <a:rPr lang="fr-FR" sz="1200" dirty="0" err="1"/>
                        <a:t>Available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FFFF00"/>
                          </a:highlight>
                        </a:rPr>
                        <a:t>Beginning</a:t>
                      </a:r>
                      <a:endParaRPr lang="fr-FR" sz="12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FF0000"/>
                          </a:highlight>
                        </a:rPr>
                        <a:t>Soon</a:t>
                      </a:r>
                      <a:endParaRPr lang="fr-FR" sz="1200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1760541"/>
                  </a:ext>
                </a:extLst>
              </a:tr>
              <a:tr h="278123">
                <a:tc>
                  <a:txBody>
                    <a:bodyPr/>
                    <a:lstStyle/>
                    <a:p>
                      <a:r>
                        <a:rPr lang="fr-FR" sz="1200" dirty="0" err="1"/>
                        <a:t>Cost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About ICE </a:t>
                      </a:r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cost</a:t>
                      </a:r>
                      <a:endParaRPr lang="fr-FR" sz="12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Extra-</a:t>
                      </a:r>
                      <a:r>
                        <a:rPr lang="fr-FR" sz="1200" dirty="0" err="1">
                          <a:highlight>
                            <a:srgbClr val="FFFF00"/>
                          </a:highlight>
                        </a:rPr>
                        <a:t>cost</a:t>
                      </a:r>
                      <a:endParaRPr lang="fr-FR" sz="12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0000"/>
                          </a:highlight>
                        </a:rPr>
                        <a:t>Very high </a:t>
                      </a:r>
                      <a:r>
                        <a:rPr lang="fr-FR" sz="1200" dirty="0" err="1">
                          <a:highlight>
                            <a:srgbClr val="FF0000"/>
                          </a:highlight>
                        </a:rPr>
                        <a:t>cost</a:t>
                      </a:r>
                      <a:endParaRPr lang="fr-FR" sz="1200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94604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fr-FR" sz="1200" dirty="0" err="1"/>
                        <a:t>Zero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emission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No (</a:t>
                      </a:r>
                      <a:r>
                        <a:rPr lang="fr-FR" sz="1200" dirty="0" err="1">
                          <a:highlight>
                            <a:srgbClr val="FFFF00"/>
                          </a:highlight>
                        </a:rPr>
                        <a:t>Lower</a:t>
                      </a:r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288909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fr-FR" sz="1200" dirty="0"/>
                        <a:t>Autonomy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Average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if CNG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Low (Mass &amp; volume)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Same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than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550644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fr-FR" sz="1200" dirty="0" err="1"/>
                        <a:t>Charging</a:t>
                      </a:r>
                      <a:r>
                        <a:rPr lang="fr-FR" sz="1200" dirty="0"/>
                        <a:t>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Same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than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Same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than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965164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fr-FR" sz="1200" dirty="0" err="1"/>
                        <a:t>Heating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Same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than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FF0000"/>
                          </a:highlight>
                        </a:rPr>
                        <a:t>Difficult</a:t>
                      </a:r>
                      <a:endParaRPr lang="fr-FR" sz="1200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highlight>
                            <a:srgbClr val="00FF00"/>
                          </a:highlight>
                        </a:rPr>
                        <a:t>Same</a:t>
                      </a:r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 or over 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179382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fr-FR" sz="1200" dirty="0" err="1"/>
                        <a:t>Refueling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Limited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FF00"/>
                          </a:highlight>
                        </a:rPr>
                        <a:t>Limited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FF0000"/>
                          </a:highlight>
                        </a:rPr>
                        <a:t>Very </a:t>
                      </a:r>
                      <a:r>
                        <a:rPr lang="fr-FR" sz="1200" dirty="0" err="1">
                          <a:highlight>
                            <a:srgbClr val="FF0000"/>
                          </a:highlight>
                        </a:rPr>
                        <a:t>limited</a:t>
                      </a:r>
                      <a:endParaRPr lang="fr-FR" sz="1200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236882"/>
                  </a:ext>
                </a:extLst>
              </a:tr>
              <a:tr h="400453">
                <a:tc>
                  <a:txBody>
                    <a:bodyPr/>
                    <a:lstStyle/>
                    <a:p>
                      <a:r>
                        <a:rPr lang="fr-FR" sz="1200" dirty="0" err="1"/>
                        <a:t>Why</a:t>
                      </a:r>
                      <a:r>
                        <a:rPr lang="fr-FR" sz="1200" dirty="0"/>
                        <a:t> chose </a:t>
                      </a:r>
                      <a:r>
                        <a:rPr lang="fr-FR" sz="1200" dirty="0" err="1"/>
                        <a:t>it</a:t>
                      </a:r>
                      <a:r>
                        <a:rPr lang="fr-FR" sz="12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Standard </a:t>
                      </a:r>
                      <a:r>
                        <a:rPr lang="fr-FR" sz="1200" dirty="0" err="1"/>
                        <a:t>technology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Emissions no </a:t>
                      </a:r>
                      <a:r>
                        <a:rPr lang="fr-FR" sz="1200" dirty="0" err="1"/>
                        <a:t>need</a:t>
                      </a:r>
                      <a:r>
                        <a:rPr lang="fr-FR" sz="1200" dirty="0"/>
                        <a:t> to </a:t>
                      </a:r>
                      <a:r>
                        <a:rPr lang="fr-FR" sz="1200" dirty="0" err="1"/>
                        <a:t>be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zero</a:t>
                      </a:r>
                      <a:endParaRPr lang="fr-FR" sz="1200" dirty="0"/>
                    </a:p>
                    <a:p>
                      <a:r>
                        <a:rPr lang="fr-FR" sz="1200" dirty="0" err="1"/>
                        <a:t>Biogas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available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Extra-</a:t>
                      </a:r>
                      <a:r>
                        <a:rPr lang="fr-FR" sz="1200" dirty="0" err="1"/>
                        <a:t>cost</a:t>
                      </a:r>
                      <a:r>
                        <a:rPr lang="fr-FR" sz="1200" dirty="0"/>
                        <a:t> not possible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Low maintenance </a:t>
                      </a:r>
                      <a:r>
                        <a:rPr lang="fr-FR" sz="1200" dirty="0" err="1"/>
                        <a:t>technology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No noise. </a:t>
                      </a:r>
                      <a:r>
                        <a:rPr lang="fr-FR" sz="1200" dirty="0" err="1"/>
                        <a:t>Zero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emission</a:t>
                      </a:r>
                      <a:r>
                        <a:rPr lang="fr-FR" sz="1200" dirty="0"/>
                        <a:t>.</a:t>
                      </a:r>
                    </a:p>
                    <a:p>
                      <a:r>
                        <a:rPr lang="fr-FR" sz="1200" dirty="0" err="1"/>
                        <a:t>Charging</a:t>
                      </a:r>
                      <a:r>
                        <a:rPr lang="fr-FR" sz="1200" dirty="0"/>
                        <a:t> infrastructure </a:t>
                      </a:r>
                      <a:r>
                        <a:rPr lang="fr-FR" sz="1200" dirty="0" err="1"/>
                        <a:t>available</a:t>
                      </a:r>
                      <a:r>
                        <a:rPr lang="fr-FR" sz="1200" dirty="0"/>
                        <a:t>.</a:t>
                      </a:r>
                    </a:p>
                    <a:p>
                      <a:r>
                        <a:rPr lang="fr-FR" sz="1200" dirty="0" err="1"/>
                        <a:t>Charging</a:t>
                      </a:r>
                      <a:r>
                        <a:rPr lang="fr-FR" sz="1200" dirty="0"/>
                        <a:t> time </a:t>
                      </a:r>
                      <a:r>
                        <a:rPr lang="fr-FR" sz="1200" dirty="0" err="1"/>
                        <a:t>is</a:t>
                      </a:r>
                      <a:r>
                        <a:rPr lang="fr-FR" sz="1200" dirty="0"/>
                        <a:t> not an issue.</a:t>
                      </a:r>
                    </a:p>
                    <a:p>
                      <a:r>
                        <a:rPr lang="fr-FR" sz="1200" dirty="0"/>
                        <a:t>Autonomy </a:t>
                      </a:r>
                      <a:r>
                        <a:rPr lang="fr-FR" sz="1200" dirty="0" err="1"/>
                        <a:t>is</a:t>
                      </a:r>
                      <a:r>
                        <a:rPr lang="fr-FR" sz="1200" dirty="0"/>
                        <a:t> not an issue.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/>
                        <a:t>Refueling</a:t>
                      </a:r>
                      <a:r>
                        <a:rPr lang="fr-FR" sz="1200" dirty="0"/>
                        <a:t> time </a:t>
                      </a:r>
                      <a:r>
                        <a:rPr lang="fr-FR" sz="1200" dirty="0" err="1"/>
                        <a:t>same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than</a:t>
                      </a:r>
                      <a:r>
                        <a:rPr lang="fr-FR" sz="1200" dirty="0"/>
                        <a:t> ICE.</a:t>
                      </a:r>
                    </a:p>
                    <a:p>
                      <a:r>
                        <a:rPr lang="fr-FR" sz="1200" dirty="0"/>
                        <a:t>Long range, </a:t>
                      </a:r>
                      <a:r>
                        <a:rPr lang="fr-FR" sz="1200" dirty="0" err="1"/>
                        <a:t>same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than</a:t>
                      </a:r>
                      <a:r>
                        <a:rPr lang="fr-FR" sz="1200" dirty="0"/>
                        <a:t> ICE.</a:t>
                      </a:r>
                    </a:p>
                    <a:p>
                      <a:r>
                        <a:rPr lang="fr-FR" sz="1200" dirty="0" err="1"/>
                        <a:t>Charging</a:t>
                      </a:r>
                      <a:r>
                        <a:rPr lang="fr-FR" sz="1200" dirty="0"/>
                        <a:t> infrastructure </a:t>
                      </a:r>
                      <a:r>
                        <a:rPr lang="fr-FR" sz="1200" dirty="0" err="1"/>
                        <a:t>under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preparation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Invest </a:t>
                      </a:r>
                      <a:r>
                        <a:rPr lang="fr-FR" sz="1200" dirty="0" err="1"/>
                        <a:t>now</a:t>
                      </a:r>
                      <a:r>
                        <a:rPr lang="fr-FR" sz="1200" dirty="0"/>
                        <a:t>, </a:t>
                      </a:r>
                      <a:r>
                        <a:rPr lang="fr-FR" sz="1200" dirty="0" err="1"/>
                        <a:t>directly</a:t>
                      </a:r>
                      <a:r>
                        <a:rPr lang="fr-FR" sz="1200" dirty="0"/>
                        <a:t> to 0 </a:t>
                      </a:r>
                      <a:r>
                        <a:rPr lang="fr-FR" sz="1200" dirty="0" err="1"/>
                        <a:t>emission</a:t>
                      </a:r>
                      <a:r>
                        <a:rPr lang="fr-FR" sz="1200" dirty="0"/>
                        <a:t>.</a:t>
                      </a:r>
                    </a:p>
                    <a:p>
                      <a:r>
                        <a:rPr lang="fr-FR" sz="1200" dirty="0"/>
                        <a:t>TCO </a:t>
                      </a:r>
                      <a:r>
                        <a:rPr lang="fr-FR" sz="1200" dirty="0" err="1"/>
                        <a:t>including</a:t>
                      </a:r>
                      <a:r>
                        <a:rPr lang="fr-FR" sz="1200" dirty="0"/>
                        <a:t> public </a:t>
                      </a:r>
                      <a:r>
                        <a:rPr lang="fr-FR" sz="1200" dirty="0" err="1"/>
                        <a:t>funding</a:t>
                      </a:r>
                      <a:r>
                        <a:rPr lang="fr-FR" sz="1200" dirty="0"/>
                        <a:t> acceptable.</a:t>
                      </a:r>
                    </a:p>
                    <a:p>
                      <a:r>
                        <a:rPr lang="fr-FR" sz="1200" dirty="0"/>
                        <a:t>Batteries </a:t>
                      </a:r>
                      <a:r>
                        <a:rPr lang="fr-FR" sz="1200" dirty="0" err="1"/>
                        <a:t>energy</a:t>
                      </a:r>
                      <a:r>
                        <a:rPr lang="fr-FR" sz="1200" dirty="0"/>
                        <a:t> &amp; power not </a:t>
                      </a:r>
                      <a:r>
                        <a:rPr lang="fr-FR" sz="1200" dirty="0" err="1"/>
                        <a:t>sufficient</a:t>
                      </a:r>
                      <a:r>
                        <a:rPr lang="fr-FR" sz="12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6696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184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Whom</a:t>
            </a:r>
            <a:r>
              <a:rPr lang="de-DE" dirty="0"/>
              <a:t> to </a:t>
            </a:r>
            <a:r>
              <a:rPr lang="de-DE" dirty="0" err="1"/>
              <a:t>contact</a:t>
            </a:r>
            <a:r>
              <a:rPr lang="de-DE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de-DE" dirty="0"/>
              <a:t>For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,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contact</a:t>
            </a:r>
            <a:endParaRPr lang="de-DE" dirty="0"/>
          </a:p>
          <a:p>
            <a:pPr algn="r"/>
            <a:endParaRPr lang="de-DE" dirty="0"/>
          </a:p>
          <a:p>
            <a:pPr algn="r"/>
            <a:r>
              <a:rPr lang="de-DE" sz="2400" dirty="0"/>
              <a:t>Cristina </a:t>
            </a:r>
            <a:r>
              <a:rPr lang="de-DE" sz="2400" dirty="0" err="1"/>
              <a:t>Cavicchioli</a:t>
            </a:r>
            <a:endParaRPr lang="de-DE" sz="2400" dirty="0"/>
          </a:p>
          <a:p>
            <a:pPr algn="r"/>
            <a:r>
              <a:rPr lang="de-DE" sz="2400" dirty="0"/>
              <a:t>e-SMART </a:t>
            </a:r>
            <a:r>
              <a:rPr lang="de-DE" sz="2400" dirty="0" err="1"/>
              <a:t>Coordinator</a:t>
            </a:r>
            <a:r>
              <a:rPr lang="de-DE" sz="2400" dirty="0"/>
              <a:t> | </a:t>
            </a:r>
            <a:r>
              <a:rPr lang="de-DE" sz="2400" dirty="0" err="1"/>
              <a:t>Ricerca</a:t>
            </a:r>
            <a:r>
              <a:rPr lang="de-DE" sz="2400" dirty="0"/>
              <a:t> sul </a:t>
            </a:r>
            <a:r>
              <a:rPr lang="de-DE" sz="2400" dirty="0" err="1"/>
              <a:t>Sistema</a:t>
            </a:r>
            <a:r>
              <a:rPr lang="de-DE" sz="2400" dirty="0"/>
              <a:t> </a:t>
            </a:r>
            <a:r>
              <a:rPr lang="de-DE" sz="2400" dirty="0" err="1"/>
              <a:t>Energetico</a:t>
            </a:r>
            <a:endParaRPr lang="de-DE" sz="2400" dirty="0"/>
          </a:p>
          <a:p>
            <a:pPr algn="r"/>
            <a:r>
              <a:rPr lang="de-DE" sz="2400" dirty="0">
                <a:solidFill>
                  <a:srgbClr val="159961"/>
                </a:solidFill>
                <a:hlinkClick r:id="rId2"/>
              </a:rPr>
              <a:t>Cristina.cavicchioli@rse-web.it</a:t>
            </a:r>
            <a:r>
              <a:rPr lang="de-DE" sz="2400" dirty="0"/>
              <a:t>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843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Impacts on </a:t>
            </a:r>
            <a:r>
              <a:rPr lang="fr-FR" dirty="0" err="1"/>
              <a:t>several</a:t>
            </a:r>
            <a:r>
              <a:rPr lang="fr-FR" dirty="0"/>
              <a:t> </a:t>
            </a:r>
            <a:r>
              <a:rPr lang="fr-FR" dirty="0" err="1"/>
              <a:t>scales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3</a:t>
            </a:fld>
            <a:endParaRPr lang="de-DE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xmlns="" id="{096F1F4B-DC10-45DE-B212-BF2AB3DA11F7}"/>
              </a:ext>
            </a:extLst>
          </p:cNvPr>
          <p:cNvSpPr txBox="1">
            <a:spLocks/>
          </p:cNvSpPr>
          <p:nvPr/>
        </p:nvSpPr>
        <p:spPr bwMode="auto">
          <a:xfrm>
            <a:off x="433964" y="2271090"/>
            <a:ext cx="4837626" cy="34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1600" b="1" kern="0" dirty="0" err="1">
                <a:highlight>
                  <a:srgbClr val="00FF00"/>
                </a:highlight>
              </a:rPr>
              <a:t>Pollutants</a:t>
            </a:r>
            <a:r>
              <a:rPr lang="fr-FR" sz="1600" b="1" kern="0" dirty="0">
                <a:highlight>
                  <a:srgbClr val="00FF00"/>
                </a:highlight>
              </a:rPr>
              <a:t> </a:t>
            </a:r>
            <a:r>
              <a:rPr lang="fr-FR" sz="1600" b="1" kern="0" dirty="0" err="1">
                <a:highlight>
                  <a:srgbClr val="00FF00"/>
                </a:highlight>
              </a:rPr>
              <a:t>emissions</a:t>
            </a:r>
            <a:r>
              <a:rPr lang="fr-FR" sz="1600" b="1" kern="0" dirty="0"/>
              <a:t>  - local impact</a:t>
            </a:r>
            <a:r>
              <a:rPr lang="fr-FR" sz="1600" kern="0" dirty="0"/>
              <a:t>.</a:t>
            </a:r>
          </a:p>
        </p:txBody>
      </p:sp>
      <p:sp>
        <p:nvSpPr>
          <p:cNvPr id="11" name="Espace réservé du texte 1">
            <a:extLst>
              <a:ext uri="{FF2B5EF4-FFF2-40B4-BE49-F238E27FC236}">
                <a16:creationId xmlns:a16="http://schemas.microsoft.com/office/drawing/2014/main" xmlns="" id="{30703D63-955B-46DF-9DB9-8A562CF3F2FC}"/>
              </a:ext>
            </a:extLst>
          </p:cNvPr>
          <p:cNvSpPr txBox="1">
            <a:spLocks/>
          </p:cNvSpPr>
          <p:nvPr/>
        </p:nvSpPr>
        <p:spPr bwMode="auto">
          <a:xfrm>
            <a:off x="433964" y="2736516"/>
            <a:ext cx="8188020" cy="56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b="1" kern="0" dirty="0">
                <a:highlight>
                  <a:srgbClr val="00FF00"/>
                </a:highlight>
              </a:rPr>
              <a:t>Energy </a:t>
            </a:r>
            <a:r>
              <a:rPr lang="en-US" sz="1600" kern="0" dirty="0"/>
              <a:t> - available through </a:t>
            </a:r>
            <a:r>
              <a:rPr lang="en-US" sz="1600" b="1" kern="0" dirty="0"/>
              <a:t>many vectors.  </a:t>
            </a:r>
            <a:r>
              <a:rPr lang="en-US" sz="1600" kern="0" dirty="0"/>
              <a:t>Can undergo </a:t>
            </a:r>
            <a:r>
              <a:rPr lang="en-US" sz="1600" b="1" kern="0" dirty="0"/>
              <a:t>transformations</a:t>
            </a:r>
            <a:r>
              <a:rPr lang="en-US" sz="1600" kern="0" dirty="0"/>
              <a:t>. Electricity / Hydrogen / Coal / Oil / Solar / Chemical… </a:t>
            </a:r>
            <a:r>
              <a:rPr lang="en-US" sz="1600" kern="0" dirty="0" err="1"/>
              <a:t>etc</a:t>
            </a:r>
            <a:r>
              <a:rPr lang="en-US" sz="1600" kern="0" dirty="0"/>
              <a:t>…</a:t>
            </a:r>
            <a:endParaRPr lang="fr-FR" sz="1600" kern="0" dirty="0"/>
          </a:p>
        </p:txBody>
      </p:sp>
      <p:sp>
        <p:nvSpPr>
          <p:cNvPr id="12" name="Espace réservé du texte 1">
            <a:extLst>
              <a:ext uri="{FF2B5EF4-FFF2-40B4-BE49-F238E27FC236}">
                <a16:creationId xmlns:a16="http://schemas.microsoft.com/office/drawing/2014/main" xmlns="" id="{03402454-E656-4375-9739-B5806862CE79}"/>
              </a:ext>
            </a:extLst>
          </p:cNvPr>
          <p:cNvSpPr txBox="1">
            <a:spLocks/>
          </p:cNvSpPr>
          <p:nvPr/>
        </p:nvSpPr>
        <p:spPr bwMode="auto">
          <a:xfrm>
            <a:off x="433964" y="3507937"/>
            <a:ext cx="3195294" cy="111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b="1" kern="0" dirty="0"/>
              <a:t>Fossil resources </a:t>
            </a:r>
            <a:r>
              <a:rPr lang="en-US" sz="1600" kern="0" dirty="0"/>
              <a:t>are finite in quantity.</a:t>
            </a:r>
          </a:p>
          <a:p>
            <a:r>
              <a:rPr lang="en-US" sz="1600" kern="0" dirty="0"/>
              <a:t>For the moment there is </a:t>
            </a:r>
            <a:r>
              <a:rPr lang="en-US" sz="1600" b="1" kern="0" dirty="0"/>
              <a:t>no energy transition but addition</a:t>
            </a:r>
            <a:endParaRPr lang="fr-FR" sz="1600" b="1" kern="0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xmlns="" id="{39E31961-0C6C-48B8-99DD-DF465AA01B00}"/>
              </a:ext>
            </a:extLst>
          </p:cNvPr>
          <p:cNvGrpSpPr/>
          <p:nvPr/>
        </p:nvGrpSpPr>
        <p:grpSpPr>
          <a:xfrm>
            <a:off x="3995936" y="3283653"/>
            <a:ext cx="4392488" cy="1800234"/>
            <a:chOff x="611560" y="1412775"/>
            <a:chExt cx="7848000" cy="4826616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xmlns="" id="{631467C9-5E95-4D0E-8007-F701C27FB9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560" y="1412775"/>
              <a:ext cx="7848000" cy="482661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30BDC040-4331-4A60-9879-EF969AA0223E}"/>
                </a:ext>
              </a:extLst>
            </p:cNvPr>
            <p:cNvSpPr/>
            <p:nvPr/>
          </p:nvSpPr>
          <p:spPr bwMode="auto">
            <a:xfrm>
              <a:off x="1547664" y="1916832"/>
              <a:ext cx="4176464" cy="86409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6" name="Espace réservé du texte 1">
            <a:extLst>
              <a:ext uri="{FF2B5EF4-FFF2-40B4-BE49-F238E27FC236}">
                <a16:creationId xmlns:a16="http://schemas.microsoft.com/office/drawing/2014/main" xmlns="" id="{77612B83-C117-4B28-8735-16AAD2981791}"/>
              </a:ext>
            </a:extLst>
          </p:cNvPr>
          <p:cNvSpPr txBox="1">
            <a:spLocks/>
          </p:cNvSpPr>
          <p:nvPr/>
        </p:nvSpPr>
        <p:spPr bwMode="auto">
          <a:xfrm>
            <a:off x="433964" y="1541516"/>
            <a:ext cx="6554314" cy="56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1600" b="1" kern="0" dirty="0" err="1">
                <a:solidFill>
                  <a:schemeClr val="tx1"/>
                </a:solidFill>
                <a:highlight>
                  <a:srgbClr val="00FF00"/>
                </a:highlight>
                <a:latin typeface="MetaOT-Medi" pitchFamily="34" charset="0"/>
                <a:ea typeface="ＭＳ Ｐゴシック" charset="0"/>
              </a:rPr>
              <a:t>Climate</a:t>
            </a:r>
            <a:r>
              <a:rPr lang="fr-FR" sz="1600" b="1" kern="0" dirty="0">
                <a:solidFill>
                  <a:schemeClr val="tx1"/>
                </a:solidFill>
                <a:highlight>
                  <a:srgbClr val="00FF00"/>
                </a:highlight>
                <a:latin typeface="MetaOT-Medi" pitchFamily="34" charset="0"/>
                <a:ea typeface="ＭＳ Ｐゴシック" charset="0"/>
              </a:rPr>
              <a:t> change</a:t>
            </a:r>
            <a:r>
              <a:rPr lang="fr-FR" sz="1600" dirty="0"/>
              <a:t> - </a:t>
            </a:r>
            <a:r>
              <a:rPr lang="fr-FR" sz="1600" dirty="0" err="1"/>
              <a:t>mainly</a:t>
            </a:r>
            <a:r>
              <a:rPr lang="fr-FR" sz="1600" dirty="0"/>
              <a:t> </a:t>
            </a:r>
            <a:r>
              <a:rPr lang="fr-FR" sz="1600" dirty="0" err="1"/>
              <a:t>linked</a:t>
            </a:r>
            <a:r>
              <a:rPr lang="fr-FR" sz="1600" dirty="0"/>
              <a:t> to </a:t>
            </a:r>
            <a:r>
              <a:rPr lang="fr-FR" sz="1600" dirty="0" err="1"/>
              <a:t>anthropogenic</a:t>
            </a:r>
            <a:r>
              <a:rPr lang="fr-FR" sz="1600" dirty="0"/>
              <a:t> GHG </a:t>
            </a:r>
            <a:r>
              <a:rPr lang="fr-FR" sz="1600" dirty="0" err="1"/>
              <a:t>emissions</a:t>
            </a:r>
            <a:r>
              <a:rPr lang="fr-FR" sz="1600" dirty="0"/>
              <a:t>, </a:t>
            </a:r>
            <a:r>
              <a:rPr lang="fr-FR" sz="1600" dirty="0" err="1"/>
              <a:t>including</a:t>
            </a:r>
            <a:r>
              <a:rPr lang="fr-FR" sz="1600" dirty="0"/>
              <a:t> CO2. </a:t>
            </a:r>
            <a:r>
              <a:rPr lang="fr-FR" sz="1600" b="1" dirty="0" err="1"/>
              <a:t>Overall</a:t>
            </a:r>
            <a:r>
              <a:rPr lang="fr-FR" sz="1600" b="1" dirty="0"/>
              <a:t> impact.</a:t>
            </a:r>
            <a:r>
              <a:rPr lang="fr-FR" sz="1600" kern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369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3E768E5-ED8D-4477-8EF9-ECC0F8C9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All </a:t>
            </a:r>
            <a:r>
              <a:rPr lang="fr-FR" dirty="0" err="1"/>
              <a:t>scales</a:t>
            </a:r>
            <a:r>
              <a:rPr lang="fr-FR" dirty="0"/>
              <a:t> for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logistics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93EB5D8-4CEA-47E2-8865-6D7EDE337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4</a:t>
            </a:fld>
            <a:endParaRPr lang="de-DE" dirty="0"/>
          </a:p>
        </p:txBody>
      </p:sp>
      <p:sp>
        <p:nvSpPr>
          <p:cNvPr id="7" name="Espace réservé du texte 1">
            <a:extLst>
              <a:ext uri="{FF2B5EF4-FFF2-40B4-BE49-F238E27FC236}">
                <a16:creationId xmlns:a16="http://schemas.microsoft.com/office/drawing/2014/main" xmlns="" id="{5C5E8142-9418-4D7E-8828-AA053F3D7E3F}"/>
              </a:ext>
            </a:extLst>
          </p:cNvPr>
          <p:cNvSpPr txBox="1">
            <a:spLocks/>
          </p:cNvSpPr>
          <p:nvPr/>
        </p:nvSpPr>
        <p:spPr bwMode="auto">
          <a:xfrm>
            <a:off x="318592" y="2122686"/>
            <a:ext cx="2669232" cy="56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1600" b="1" kern="0" dirty="0" err="1">
                <a:highlight>
                  <a:srgbClr val="00FF00"/>
                </a:highlight>
              </a:rPr>
              <a:t>Pollutants</a:t>
            </a:r>
            <a:r>
              <a:rPr lang="fr-FR" sz="1600" b="1" kern="0" dirty="0">
                <a:highlight>
                  <a:srgbClr val="00FF00"/>
                </a:highlight>
              </a:rPr>
              <a:t> </a:t>
            </a:r>
            <a:r>
              <a:rPr lang="fr-FR" sz="1600" b="1" kern="0" dirty="0" err="1">
                <a:highlight>
                  <a:srgbClr val="00FF00"/>
                </a:highlight>
              </a:rPr>
              <a:t>emissions</a:t>
            </a:r>
            <a:r>
              <a:rPr lang="fr-FR" sz="1600" b="1" kern="0" dirty="0"/>
              <a:t> - direct local impact</a:t>
            </a:r>
            <a:r>
              <a:rPr lang="fr-FR" sz="1600" kern="0" dirty="0"/>
              <a:t>.</a:t>
            </a:r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xmlns="" id="{5B688524-F759-4BF0-9046-5A4A33CF656E}"/>
              </a:ext>
            </a:extLst>
          </p:cNvPr>
          <p:cNvSpPr txBox="1">
            <a:spLocks/>
          </p:cNvSpPr>
          <p:nvPr/>
        </p:nvSpPr>
        <p:spPr bwMode="auto">
          <a:xfrm>
            <a:off x="323528" y="1476674"/>
            <a:ext cx="3816424" cy="56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1600" b="1" kern="0" dirty="0">
                <a:solidFill>
                  <a:schemeClr val="tx1"/>
                </a:solidFill>
                <a:highlight>
                  <a:srgbClr val="00FF00"/>
                </a:highlight>
                <a:latin typeface="MetaOT-Medi" pitchFamily="34" charset="0"/>
                <a:ea typeface="ＭＳ Ｐゴシック" charset="0"/>
              </a:rPr>
              <a:t>GHG </a:t>
            </a:r>
            <a:r>
              <a:rPr lang="fr-FR" sz="1600" b="1" kern="0" dirty="0" err="1">
                <a:solidFill>
                  <a:schemeClr val="tx1"/>
                </a:solidFill>
                <a:highlight>
                  <a:srgbClr val="00FF00"/>
                </a:highlight>
                <a:latin typeface="MetaOT-Medi" pitchFamily="34" charset="0"/>
                <a:ea typeface="ＭＳ Ｐゴシック" charset="0"/>
              </a:rPr>
              <a:t>emissions</a:t>
            </a:r>
            <a:r>
              <a:rPr lang="fr-FR" sz="1600" b="1" kern="0" dirty="0">
                <a:solidFill>
                  <a:schemeClr val="tx1"/>
                </a:solidFill>
                <a:highlight>
                  <a:srgbClr val="00FF00"/>
                </a:highlight>
                <a:latin typeface="MetaOT-Medi" pitchFamily="34" charset="0"/>
                <a:ea typeface="ＭＳ Ｐゴシック" charset="0"/>
              </a:rPr>
              <a:t> </a:t>
            </a:r>
            <a:r>
              <a:rPr lang="fr-FR" sz="1600" b="1" kern="0" dirty="0"/>
              <a:t> - </a:t>
            </a:r>
            <a:r>
              <a:rPr lang="fr-FR" sz="1600" kern="0" dirty="0">
                <a:solidFill>
                  <a:schemeClr val="tx1"/>
                </a:solidFill>
                <a:latin typeface="MetaOT-Medi" pitchFamily="34" charset="0"/>
                <a:ea typeface="ＭＳ Ｐゴシック" charset="0"/>
              </a:rPr>
              <a:t>global impact </a:t>
            </a:r>
            <a:r>
              <a:rPr lang="fr-FR" sz="1600" kern="0" dirty="0" err="1">
                <a:solidFill>
                  <a:schemeClr val="tx1"/>
                </a:solidFill>
                <a:latin typeface="MetaOT-Medi" pitchFamily="34" charset="0"/>
                <a:ea typeface="ＭＳ Ｐゴシック" charset="0"/>
              </a:rPr>
              <a:t>with</a:t>
            </a:r>
            <a:r>
              <a:rPr lang="fr-FR" sz="1600" kern="0" dirty="0">
                <a:solidFill>
                  <a:schemeClr val="tx1"/>
                </a:solidFill>
                <a:latin typeface="MetaOT-Medi" pitchFamily="34" charset="0"/>
                <a:ea typeface="ＭＳ Ｐゴシック" charset="0"/>
              </a:rPr>
              <a:t> </a:t>
            </a:r>
            <a:r>
              <a:rPr lang="fr-FR" sz="1600" b="1" kern="0" dirty="0"/>
              <a:t>i</a:t>
            </a:r>
            <a:r>
              <a:rPr lang="fr-FR" sz="1600" b="1" kern="0" dirty="0">
                <a:solidFill>
                  <a:schemeClr val="tx1"/>
                </a:solidFill>
                <a:latin typeface="MetaOT-Medi" pitchFamily="34" charset="0"/>
                <a:ea typeface="ＭＳ Ｐゴシック" charset="0"/>
              </a:rPr>
              <a:t>ndirec</a:t>
            </a:r>
            <a:r>
              <a:rPr lang="fr-FR" sz="1600" b="1" kern="0" dirty="0"/>
              <a:t>t local impact</a:t>
            </a:r>
            <a:r>
              <a:rPr lang="fr-FR" sz="1600" kern="0" dirty="0"/>
              <a:t>.</a:t>
            </a:r>
          </a:p>
        </p:txBody>
      </p:sp>
      <p:sp>
        <p:nvSpPr>
          <p:cNvPr id="11" name="Espace réservé du texte 1">
            <a:extLst>
              <a:ext uri="{FF2B5EF4-FFF2-40B4-BE49-F238E27FC236}">
                <a16:creationId xmlns:a16="http://schemas.microsoft.com/office/drawing/2014/main" xmlns="" id="{95AECB04-FA64-40E8-8ECC-6B5713758985}"/>
              </a:ext>
            </a:extLst>
          </p:cNvPr>
          <p:cNvSpPr txBox="1">
            <a:spLocks/>
          </p:cNvSpPr>
          <p:nvPr/>
        </p:nvSpPr>
        <p:spPr bwMode="auto">
          <a:xfrm>
            <a:off x="318592" y="2777117"/>
            <a:ext cx="454144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b="1" kern="0" dirty="0">
                <a:highlight>
                  <a:srgbClr val="00FF00"/>
                </a:highlight>
              </a:rPr>
              <a:t>Energy </a:t>
            </a:r>
            <a:r>
              <a:rPr lang="en-US" sz="1600" b="1" kern="0" dirty="0"/>
              <a:t>– </a:t>
            </a:r>
            <a:r>
              <a:rPr lang="en-US" sz="1600" kern="0" dirty="0"/>
              <a:t>worldwide growing competition for access to energy, especially decarbonized energy vectors. </a:t>
            </a:r>
            <a:r>
              <a:rPr lang="en-US" sz="1600" b="1" kern="0" dirty="0"/>
              <a:t>Indirect and direct local impact</a:t>
            </a:r>
            <a:r>
              <a:rPr lang="en-US" sz="1600" kern="0" dirty="0"/>
              <a:t>. </a:t>
            </a:r>
            <a:endParaRPr lang="fr-FR" sz="1600" kern="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A8EB4D52-93CD-40F0-92EE-4F2EFE7D2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50" y="1203598"/>
            <a:ext cx="379812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6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8BB8C53-15F6-4F5E-85DF-204AC255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How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vehicles</a:t>
            </a:r>
            <a:r>
              <a:rPr lang="fr-FR" dirty="0"/>
              <a:t>?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966674C7-5EDE-4D5C-B690-54D5E15B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5</a:t>
            </a:fld>
            <a:endParaRPr lang="de-DE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2563C7BD-14CA-4700-91BF-5F73CCFD1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009" y="2283718"/>
            <a:ext cx="6705981" cy="87052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B0653439-3F21-4127-924E-96793B9D3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3154242"/>
            <a:ext cx="5873270" cy="1853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95EA5CC5-2C6E-4D0D-9AC1-9B025E151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009" y="3390333"/>
            <a:ext cx="6705981" cy="24949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79B764ED-3DDF-4B30-9D97-D9E3295E0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009" y="3636858"/>
            <a:ext cx="6705981" cy="256760"/>
          </a:xfrm>
          <a:prstGeom prst="rect">
            <a:avLst/>
          </a:prstGeom>
        </p:spPr>
      </p:pic>
      <p:sp>
        <p:nvSpPr>
          <p:cNvPr id="17" name="Espace réservé du texte 1">
            <a:extLst>
              <a:ext uri="{FF2B5EF4-FFF2-40B4-BE49-F238E27FC236}">
                <a16:creationId xmlns:a16="http://schemas.microsoft.com/office/drawing/2014/main" xmlns="" id="{8A917797-D955-4A70-B339-F17DD5828FD9}"/>
              </a:ext>
            </a:extLst>
          </p:cNvPr>
          <p:cNvSpPr txBox="1">
            <a:spLocks/>
          </p:cNvSpPr>
          <p:nvPr/>
        </p:nvSpPr>
        <p:spPr bwMode="auto">
          <a:xfrm>
            <a:off x="6498610" y="1323604"/>
            <a:ext cx="2242779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ACEA report, 2019</a:t>
            </a:r>
          </a:p>
          <a:p>
            <a:pPr marL="0" indent="0">
              <a:buNone/>
            </a:pPr>
            <a:endParaRPr lang="fr-FR" sz="1400" kern="0" dirty="0"/>
          </a:p>
        </p:txBody>
      </p:sp>
    </p:spTree>
    <p:extLst>
      <p:ext uri="{BB962C8B-B14F-4D97-AF65-F5344CB8AC3E}">
        <p14:creationId xmlns:p14="http://schemas.microsoft.com/office/powerpoint/2010/main" val="3610557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kern="0" dirty="0" err="1"/>
              <a:t>Criterias</a:t>
            </a:r>
            <a:r>
              <a:rPr lang="fr-FR" sz="2800" kern="0" dirty="0"/>
              <a:t>, first </a:t>
            </a:r>
            <a:r>
              <a:rPr lang="fr-FR" sz="2800" kern="0" dirty="0" err="1"/>
              <a:t>comparison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7A02092-43EA-4DD4-BC26-E4506DAC0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36" y="200656"/>
            <a:ext cx="2452508" cy="829406"/>
          </a:xfrm>
          <a:prstGeom prst="rect">
            <a:avLst/>
          </a:prstGeom>
        </p:spPr>
      </p:pic>
      <p:pic>
        <p:nvPicPr>
          <p:cNvPr id="5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0656"/>
            <a:ext cx="1368152" cy="9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17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E00D687-DAE8-4F0F-B48C-8C760312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criterias</a:t>
            </a:r>
            <a:r>
              <a:rPr lang="fr-FR" dirty="0"/>
              <a:t>?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5389CA1-A6A2-4BFD-A8C9-6B699425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7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2A52E40A-85C2-49D3-99B3-300D25712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62" y="1930525"/>
            <a:ext cx="341224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Espace réservé du texte 1">
            <a:extLst>
              <a:ext uri="{FF2B5EF4-FFF2-40B4-BE49-F238E27FC236}">
                <a16:creationId xmlns:a16="http://schemas.microsoft.com/office/drawing/2014/main" xmlns="" id="{783A7F92-B142-4792-ADA3-D73119A7D95B}"/>
              </a:ext>
            </a:extLst>
          </p:cNvPr>
          <p:cNvSpPr txBox="1">
            <a:spLocks/>
          </p:cNvSpPr>
          <p:nvPr/>
        </p:nvSpPr>
        <p:spPr bwMode="auto">
          <a:xfrm>
            <a:off x="1403648" y="4151444"/>
            <a:ext cx="1882739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IFPEN</a:t>
            </a:r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xmlns="" id="{5DD1DA9F-767F-43DF-8A2F-71FC887D170C}"/>
              </a:ext>
            </a:extLst>
          </p:cNvPr>
          <p:cNvSpPr txBox="1">
            <a:spLocks/>
          </p:cNvSpPr>
          <p:nvPr/>
        </p:nvSpPr>
        <p:spPr>
          <a:xfrm>
            <a:off x="3983275" y="2496237"/>
            <a:ext cx="159452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 err="1"/>
              <a:t>Cost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xmlns="" id="{92F8D788-73A5-4060-A14D-3DBFAC0CE1CF}"/>
              </a:ext>
            </a:extLst>
          </p:cNvPr>
          <p:cNvSpPr txBox="1">
            <a:spLocks/>
          </p:cNvSpPr>
          <p:nvPr/>
        </p:nvSpPr>
        <p:spPr>
          <a:xfrm>
            <a:off x="6553200" y="2533993"/>
            <a:ext cx="2317903" cy="78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 err="1"/>
              <a:t>Ease</a:t>
            </a:r>
            <a:r>
              <a:rPr lang="fr-FR" dirty="0"/>
              <a:t> of use</a:t>
            </a:r>
          </a:p>
        </p:txBody>
      </p:sp>
    </p:spTree>
    <p:extLst>
      <p:ext uri="{BB962C8B-B14F-4D97-AF65-F5344CB8AC3E}">
        <p14:creationId xmlns:p14="http://schemas.microsoft.com/office/powerpoint/2010/main" val="2487649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E00D687-DAE8-4F0F-B48C-8C760312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Overall</a:t>
            </a:r>
            <a:r>
              <a:rPr lang="fr-FR" dirty="0"/>
              <a:t> </a:t>
            </a:r>
            <a:r>
              <a:rPr lang="fr-FR" dirty="0" err="1"/>
              <a:t>approach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5389CA1-A6A2-4BFD-A8C9-6B699425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8</a:t>
            </a:fld>
            <a:endParaRPr lang="de-DE" dirty="0"/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xmlns="" id="{3003F4BA-6F0E-4415-B964-B2FFA8CC7227}"/>
              </a:ext>
            </a:extLst>
          </p:cNvPr>
          <p:cNvSpPr/>
          <p:nvPr/>
        </p:nvSpPr>
        <p:spPr>
          <a:xfrm rot="20088461">
            <a:off x="2603812" y="2230562"/>
            <a:ext cx="2684471" cy="234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xmlns="" id="{0CDB54C7-A4E3-474C-9808-CC2D52C8C98D}"/>
              </a:ext>
            </a:extLst>
          </p:cNvPr>
          <p:cNvSpPr/>
          <p:nvPr/>
        </p:nvSpPr>
        <p:spPr>
          <a:xfrm rot="1576824">
            <a:off x="2594751" y="3729984"/>
            <a:ext cx="2684471" cy="234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xmlns="" id="{9F1C0F46-A66C-43AB-8EA4-0E6C228B410B}"/>
              </a:ext>
            </a:extLst>
          </p:cNvPr>
          <p:cNvSpPr/>
          <p:nvPr/>
        </p:nvSpPr>
        <p:spPr>
          <a:xfrm>
            <a:off x="2771801" y="2969276"/>
            <a:ext cx="2510880" cy="234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texte 1">
            <a:extLst>
              <a:ext uri="{FF2B5EF4-FFF2-40B4-BE49-F238E27FC236}">
                <a16:creationId xmlns:a16="http://schemas.microsoft.com/office/drawing/2014/main" xmlns="" id="{58B0B509-BA1F-40B3-AD66-4FE78C52F7BB}"/>
              </a:ext>
            </a:extLst>
          </p:cNvPr>
          <p:cNvSpPr txBox="1">
            <a:spLocks/>
          </p:cNvSpPr>
          <p:nvPr/>
        </p:nvSpPr>
        <p:spPr bwMode="auto">
          <a:xfrm>
            <a:off x="6948264" y="1424126"/>
            <a:ext cx="1882739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 err="1"/>
              <a:t>Lowered</a:t>
            </a:r>
            <a:r>
              <a:rPr lang="fr-FR" sz="1400" kern="0" dirty="0"/>
              <a:t> </a:t>
            </a:r>
            <a:r>
              <a:rPr lang="fr-FR" sz="1400" kern="0" dirty="0" err="1"/>
              <a:t>pollutants</a:t>
            </a:r>
            <a:endParaRPr lang="fr-FR" sz="1400" kern="0" dirty="0"/>
          </a:p>
          <a:p>
            <a:pPr marL="0" indent="0">
              <a:buNone/>
            </a:pPr>
            <a:r>
              <a:rPr lang="fr-FR" sz="1400" kern="0" dirty="0" err="1"/>
              <a:t>Lowered</a:t>
            </a:r>
            <a:r>
              <a:rPr lang="fr-FR" sz="1400" kern="0" dirty="0"/>
              <a:t> LCA GHG</a:t>
            </a:r>
          </a:p>
          <a:p>
            <a:pPr marL="0" indent="0">
              <a:buNone/>
            </a:pPr>
            <a:r>
              <a:rPr lang="fr-FR" sz="1400" kern="0" dirty="0" err="1"/>
              <a:t>Reduced</a:t>
            </a:r>
            <a:r>
              <a:rPr lang="fr-FR" sz="1400" kern="0" dirty="0"/>
              <a:t> noise</a:t>
            </a:r>
          </a:p>
          <a:p>
            <a:pPr marL="0" indent="0">
              <a:buNone/>
            </a:pPr>
            <a:r>
              <a:rPr lang="fr-FR" sz="1400" kern="0" dirty="0" err="1"/>
              <a:t>Reasonable</a:t>
            </a:r>
            <a:r>
              <a:rPr lang="fr-FR" sz="1400" kern="0" dirty="0"/>
              <a:t> </a:t>
            </a:r>
            <a:r>
              <a:rPr lang="fr-FR" sz="1400" kern="0" dirty="0" err="1"/>
              <a:t>cost</a:t>
            </a:r>
            <a:endParaRPr lang="fr-FR" sz="1400" kern="0" dirty="0"/>
          </a:p>
          <a:p>
            <a:pPr marL="0" indent="0">
              <a:buNone/>
            </a:pPr>
            <a:r>
              <a:rPr lang="fr-FR" sz="1400" kern="0" dirty="0" err="1"/>
              <a:t>Known</a:t>
            </a:r>
            <a:r>
              <a:rPr lang="fr-FR" sz="1400" kern="0" dirty="0"/>
              <a:t> </a:t>
            </a:r>
            <a:r>
              <a:rPr lang="fr-FR" sz="1400" kern="0" dirty="0" err="1"/>
              <a:t>technology</a:t>
            </a:r>
            <a:endParaRPr lang="fr-FR" sz="1400" kern="0" dirty="0"/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16" name="Espace réservé du texte 1">
            <a:extLst>
              <a:ext uri="{FF2B5EF4-FFF2-40B4-BE49-F238E27FC236}">
                <a16:creationId xmlns:a16="http://schemas.microsoft.com/office/drawing/2014/main" xmlns="" id="{47D301E2-469B-4E29-B482-9094564F37DD}"/>
              </a:ext>
            </a:extLst>
          </p:cNvPr>
          <p:cNvSpPr txBox="1">
            <a:spLocks/>
          </p:cNvSpPr>
          <p:nvPr/>
        </p:nvSpPr>
        <p:spPr bwMode="auto">
          <a:xfrm>
            <a:off x="7043218" y="2666027"/>
            <a:ext cx="1882739" cy="100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0 </a:t>
            </a:r>
            <a:r>
              <a:rPr lang="fr-FR" sz="1400" kern="0" dirty="0" err="1"/>
              <a:t>pollutants</a:t>
            </a:r>
            <a:r>
              <a:rPr lang="fr-FR" sz="1400" kern="0" dirty="0"/>
              <a:t> &amp; GHG (local)</a:t>
            </a:r>
          </a:p>
          <a:p>
            <a:pPr marL="0" indent="0">
              <a:buNone/>
            </a:pPr>
            <a:r>
              <a:rPr lang="fr-FR" sz="1400" kern="0" dirty="0"/>
              <a:t>Variable GHG in LCA (global)</a:t>
            </a:r>
          </a:p>
          <a:p>
            <a:pPr marL="0" indent="0">
              <a:buNone/>
            </a:pPr>
            <a:r>
              <a:rPr lang="fr-FR" sz="1400" kern="0" dirty="0"/>
              <a:t>High </a:t>
            </a:r>
            <a:r>
              <a:rPr lang="fr-FR" sz="1400" kern="0" dirty="0" err="1"/>
              <a:t>purchasing</a:t>
            </a:r>
            <a:r>
              <a:rPr lang="fr-FR" sz="1400" kern="0" dirty="0"/>
              <a:t> </a:t>
            </a:r>
            <a:r>
              <a:rPr lang="fr-FR" sz="1400" kern="0" dirty="0" err="1"/>
              <a:t>cost</a:t>
            </a:r>
            <a:r>
              <a:rPr lang="fr-FR" sz="1400" kern="0" dirty="0"/>
              <a:t>.</a:t>
            </a:r>
          </a:p>
          <a:p>
            <a:pPr marL="0" indent="0">
              <a:buNone/>
            </a:pPr>
            <a:r>
              <a:rPr lang="fr-FR" sz="1400" kern="0" dirty="0"/>
              <a:t>Low </a:t>
            </a:r>
            <a:r>
              <a:rPr lang="fr-FR" sz="1400" kern="0" dirty="0" err="1"/>
              <a:t>energy</a:t>
            </a:r>
            <a:r>
              <a:rPr lang="fr-FR" sz="1400" kern="0" dirty="0"/>
              <a:t> </a:t>
            </a:r>
            <a:r>
              <a:rPr lang="fr-FR" sz="1400" kern="0" dirty="0" err="1"/>
              <a:t>cost</a:t>
            </a:r>
            <a:r>
              <a:rPr lang="fr-FR" sz="1400" kern="0" dirty="0"/>
              <a:t>.</a:t>
            </a:r>
          </a:p>
          <a:p>
            <a:pPr marL="0" indent="0">
              <a:buNone/>
            </a:pPr>
            <a:r>
              <a:rPr lang="fr-FR" sz="1400" kern="0" dirty="0" err="1"/>
              <a:t>Still</a:t>
            </a:r>
            <a:r>
              <a:rPr lang="fr-FR" sz="1400" kern="0" dirty="0"/>
              <a:t> rare </a:t>
            </a:r>
            <a:r>
              <a:rPr lang="fr-FR" sz="1400" kern="0" dirty="0" err="1"/>
              <a:t>technology</a:t>
            </a:r>
            <a:r>
              <a:rPr lang="fr-FR" sz="1400" kern="0" dirty="0"/>
              <a:t>.</a:t>
            </a:r>
          </a:p>
          <a:p>
            <a:pPr marL="0" indent="0">
              <a:buNone/>
            </a:pPr>
            <a:r>
              <a:rPr lang="fr-FR" sz="1400" kern="0" dirty="0" err="1"/>
              <a:t>Operationnal</a:t>
            </a:r>
            <a:r>
              <a:rPr lang="fr-FR" sz="1400" kern="0" dirty="0"/>
              <a:t> </a:t>
            </a:r>
            <a:r>
              <a:rPr lang="fr-FR" sz="1400" kern="0" dirty="0" err="1"/>
              <a:t>constraints</a:t>
            </a:r>
            <a:endParaRPr lang="fr-FR" sz="1400" kern="0" dirty="0"/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17" name="Espace réservé du texte 1">
            <a:extLst>
              <a:ext uri="{FF2B5EF4-FFF2-40B4-BE49-F238E27FC236}">
                <a16:creationId xmlns:a16="http://schemas.microsoft.com/office/drawing/2014/main" xmlns="" id="{00F45364-5A27-4E47-A501-960B5A3AD5B0}"/>
              </a:ext>
            </a:extLst>
          </p:cNvPr>
          <p:cNvSpPr txBox="1">
            <a:spLocks/>
          </p:cNvSpPr>
          <p:nvPr/>
        </p:nvSpPr>
        <p:spPr bwMode="auto">
          <a:xfrm>
            <a:off x="6948264" y="3982132"/>
            <a:ext cx="1977693" cy="100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0 </a:t>
            </a:r>
            <a:r>
              <a:rPr lang="fr-FR" sz="1400" kern="0" dirty="0" err="1"/>
              <a:t>pollutants</a:t>
            </a:r>
            <a:r>
              <a:rPr lang="fr-FR" sz="1400" kern="0" dirty="0"/>
              <a:t> &amp; GHG (local)</a:t>
            </a:r>
          </a:p>
          <a:p>
            <a:pPr marL="0" indent="0">
              <a:buNone/>
            </a:pPr>
            <a:r>
              <a:rPr lang="fr-FR" sz="1400" kern="0" dirty="0"/>
              <a:t>Variable GHG in LCA (global)</a:t>
            </a:r>
          </a:p>
          <a:p>
            <a:pPr marL="0" indent="0">
              <a:buNone/>
            </a:pPr>
            <a:r>
              <a:rPr lang="fr-FR" sz="1400" kern="0" dirty="0"/>
              <a:t>Very high </a:t>
            </a:r>
            <a:r>
              <a:rPr lang="fr-FR" sz="1400" kern="0" dirty="0" err="1"/>
              <a:t>purchasing</a:t>
            </a:r>
            <a:r>
              <a:rPr lang="fr-FR" sz="1400" kern="0" dirty="0"/>
              <a:t> </a:t>
            </a:r>
            <a:r>
              <a:rPr lang="fr-FR" sz="1400" kern="0" dirty="0" err="1"/>
              <a:t>cost</a:t>
            </a:r>
            <a:r>
              <a:rPr lang="fr-FR" sz="1400" kern="0" dirty="0"/>
              <a:t> (</a:t>
            </a:r>
            <a:r>
              <a:rPr lang="fr-FR" sz="1400" kern="0" dirty="0" err="1"/>
              <a:t>Emerging</a:t>
            </a:r>
            <a:r>
              <a:rPr lang="fr-FR" sz="1400" kern="0" dirty="0"/>
              <a:t>)</a:t>
            </a:r>
          </a:p>
          <a:p>
            <a:pPr marL="0" indent="0">
              <a:buNone/>
            </a:pPr>
            <a:r>
              <a:rPr lang="fr-FR" sz="1400" kern="0" dirty="0"/>
              <a:t>Standard </a:t>
            </a:r>
            <a:r>
              <a:rPr lang="fr-FR" sz="1400" kern="0" dirty="0" err="1"/>
              <a:t>energy</a:t>
            </a:r>
            <a:r>
              <a:rPr lang="fr-FR" sz="1400" kern="0" dirty="0"/>
              <a:t> </a:t>
            </a:r>
            <a:r>
              <a:rPr lang="fr-FR" sz="1400" kern="0" dirty="0" err="1"/>
              <a:t>cost</a:t>
            </a:r>
            <a:r>
              <a:rPr lang="fr-FR" sz="1400" kern="0" dirty="0"/>
              <a:t> (</a:t>
            </a:r>
            <a:r>
              <a:rPr lang="fr-FR" sz="1400" kern="0" dirty="0" err="1"/>
              <a:t>Decreasing</a:t>
            </a:r>
            <a:r>
              <a:rPr lang="fr-FR" sz="1400" kern="0" dirty="0"/>
              <a:t>)</a:t>
            </a:r>
          </a:p>
          <a:p>
            <a:pPr marL="0" indent="0">
              <a:buNone/>
            </a:pPr>
            <a:r>
              <a:rPr lang="fr-FR" sz="1400" kern="0" dirty="0"/>
              <a:t>Mature but not « large volumes » </a:t>
            </a:r>
            <a:r>
              <a:rPr lang="fr-FR" sz="1400" kern="0" dirty="0" err="1"/>
              <a:t>technology</a:t>
            </a:r>
            <a:r>
              <a:rPr lang="fr-FR" sz="1400" kern="0" dirty="0"/>
              <a:t>.</a:t>
            </a:r>
          </a:p>
          <a:p>
            <a:pPr marL="0" indent="0">
              <a:buNone/>
            </a:pPr>
            <a:r>
              <a:rPr lang="fr-FR" sz="1400" kern="0" dirty="0" err="1"/>
              <a:t>Refueling</a:t>
            </a:r>
            <a:r>
              <a:rPr lang="fr-FR" sz="1400" kern="0" dirty="0"/>
              <a:t> in 2021?</a:t>
            </a:r>
          </a:p>
          <a:p>
            <a:pPr marL="0" indent="0">
              <a:buNone/>
            </a:pPr>
            <a:endParaRPr lang="fr-FR" sz="1400" kern="0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xmlns="" id="{637D7810-A6AC-4A9A-BC1B-69805FF219F3}"/>
              </a:ext>
            </a:extLst>
          </p:cNvPr>
          <p:cNvSpPr txBox="1">
            <a:spLocks/>
          </p:cNvSpPr>
          <p:nvPr/>
        </p:nvSpPr>
        <p:spPr>
          <a:xfrm>
            <a:off x="5196212" y="1352007"/>
            <a:ext cx="159452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 err="1"/>
              <a:t>Biogas</a:t>
            </a:r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xmlns="" id="{3DAE0D6C-34DB-4135-8AE9-E69FE1552B7F}"/>
              </a:ext>
            </a:extLst>
          </p:cNvPr>
          <p:cNvSpPr txBox="1">
            <a:spLocks/>
          </p:cNvSpPr>
          <p:nvPr/>
        </p:nvSpPr>
        <p:spPr>
          <a:xfrm>
            <a:off x="5191276" y="2571750"/>
            <a:ext cx="197769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Batteries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xmlns="" id="{964290BA-05DD-4D29-A60D-C41439708444}"/>
              </a:ext>
            </a:extLst>
          </p:cNvPr>
          <p:cNvSpPr txBox="1">
            <a:spLocks/>
          </p:cNvSpPr>
          <p:nvPr/>
        </p:nvSpPr>
        <p:spPr>
          <a:xfrm>
            <a:off x="5170245" y="3989022"/>
            <a:ext cx="1800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Fuel </a:t>
            </a:r>
            <a:r>
              <a:rPr lang="fr-FR" dirty="0" err="1"/>
              <a:t>Cell</a:t>
            </a:r>
            <a:endParaRPr lang="fr-FR" dirty="0"/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xmlns="" id="{23A9C456-0926-434C-9872-5382A9DC181E}"/>
              </a:ext>
            </a:extLst>
          </p:cNvPr>
          <p:cNvSpPr txBox="1">
            <a:spLocks/>
          </p:cNvSpPr>
          <p:nvPr/>
        </p:nvSpPr>
        <p:spPr>
          <a:xfrm>
            <a:off x="958891" y="2657958"/>
            <a:ext cx="159452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159961"/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fr-FR" dirty="0" err="1"/>
              <a:t>Fossil</a:t>
            </a:r>
            <a:r>
              <a:rPr lang="fr-FR" dirty="0"/>
              <a:t> fuels</a:t>
            </a:r>
          </a:p>
        </p:txBody>
      </p:sp>
    </p:spTree>
    <p:extLst>
      <p:ext uri="{BB962C8B-B14F-4D97-AF65-F5344CB8AC3E}">
        <p14:creationId xmlns:p14="http://schemas.microsoft.com/office/powerpoint/2010/main" val="62212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A256A77-1CA2-4628-9BB7-E48A916CF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Light utility </a:t>
            </a:r>
            <a:r>
              <a:rPr lang="fr-FR" dirty="0" err="1"/>
              <a:t>vehicles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2ACD8A1-9D01-4FD0-80DC-9B3C2947F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8F59-65AB-457F-9DE7-3DAEC1A4167E}" type="slidenum">
              <a:rPr lang="de-DE" smtClean="0"/>
              <a:t>9</a:t>
            </a:fld>
            <a:endParaRPr lang="de-DE" dirty="0"/>
          </a:p>
        </p:txBody>
      </p:sp>
      <p:sp>
        <p:nvSpPr>
          <p:cNvPr id="9" name="Espace réservé du texte 1">
            <a:extLst>
              <a:ext uri="{FF2B5EF4-FFF2-40B4-BE49-F238E27FC236}">
                <a16:creationId xmlns:a16="http://schemas.microsoft.com/office/drawing/2014/main" xmlns="" id="{A77B7C9F-D821-45A3-A8FB-397AF0B8BFE2}"/>
              </a:ext>
            </a:extLst>
          </p:cNvPr>
          <p:cNvSpPr txBox="1">
            <a:spLocks/>
          </p:cNvSpPr>
          <p:nvPr/>
        </p:nvSpPr>
        <p:spPr bwMode="auto">
          <a:xfrm>
            <a:off x="6876256" y="1419622"/>
            <a:ext cx="1882739" cy="7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MetaOT-Medi" pitchFamily="34" charset="0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2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1400" kern="0" dirty="0"/>
              <a:t>Source: IFPEN</a:t>
            </a:r>
          </a:p>
          <a:p>
            <a:pPr marL="0" indent="0">
              <a:buNone/>
            </a:pPr>
            <a:endParaRPr lang="fr-FR" sz="1400" kern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B3F66F7-563F-4659-AC54-1E56CE360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1354334"/>
            <a:ext cx="5400600" cy="368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104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PresentationFormat>Bildschirmpräsentation (16:9)</PresentationFormat>
  <Paragraphs>166</Paragraphs>
  <Slides>23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</vt:lpstr>
      <vt:lpstr>Urban Logistics, which propulsion Batteries, Hydrogen, Natural Gas?</vt:lpstr>
      <vt:lpstr>Overall approach</vt:lpstr>
      <vt:lpstr>Impacts on several scales</vt:lpstr>
      <vt:lpstr>All scales for urban logistics</vt:lpstr>
      <vt:lpstr>How many vehicles?</vt:lpstr>
      <vt:lpstr>Criterias, first comparison</vt:lpstr>
      <vt:lpstr>Which criterias?</vt:lpstr>
      <vt:lpstr>Overall approach</vt:lpstr>
      <vt:lpstr>Light utility vehicles</vt:lpstr>
      <vt:lpstr>Urban delivery vehicule (12 tons)</vt:lpstr>
      <vt:lpstr>Natural Gas (Biogas is a priority!)</vt:lpstr>
      <vt:lpstr>Natural gas: lowered emissions</vt:lpstr>
      <vt:lpstr>Batteries (Low energy, high efficiency)</vt:lpstr>
      <vt:lpstr>Batteries</vt:lpstr>
      <vt:lpstr>Batteries: total emissions</vt:lpstr>
      <vt:lpstr>Hydrogen (High energy, average efficiency)</vt:lpstr>
      <vt:lpstr>Fuel cell vehicle example</vt:lpstr>
      <vt:lpstr>Hydrogen and fuel cells</vt:lpstr>
      <vt:lpstr>Fuel Cell system</vt:lpstr>
      <vt:lpstr>FCEV characteristics</vt:lpstr>
      <vt:lpstr>Natural gas? Batteries? Hydrogen?</vt:lpstr>
      <vt:lpstr>Strengths and weaknesses</vt:lpstr>
      <vt:lpstr>Whom to contact?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terms:created xsi:type="dcterms:W3CDTF">2019-10-22T14:35:10Z</dcterms:created>
  <dcterms:modified xsi:type="dcterms:W3CDTF">2022-02-23T08:46:09Z</dcterms:modified>
</cp:coreProperties>
</file>