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256" r:id="rId2"/>
    <p:sldId id="274" r:id="rId3"/>
    <p:sldId id="271" r:id="rId4"/>
    <p:sldId id="262" r:id="rId5"/>
    <p:sldId id="265" r:id="rId6"/>
    <p:sldId id="296" r:id="rId7"/>
    <p:sldId id="276" r:id="rId8"/>
    <p:sldId id="281" r:id="rId9"/>
    <p:sldId id="278" r:id="rId10"/>
    <p:sldId id="286" r:id="rId11"/>
    <p:sldId id="266" r:id="rId12"/>
    <p:sldId id="297" r:id="rId13"/>
    <p:sldId id="283" r:id="rId14"/>
    <p:sldId id="280" r:id="rId15"/>
    <p:sldId id="284" r:id="rId16"/>
    <p:sldId id="287" r:id="rId17"/>
    <p:sldId id="288" r:id="rId18"/>
    <p:sldId id="289" r:id="rId19"/>
    <p:sldId id="267" r:id="rId20"/>
    <p:sldId id="298" r:id="rId21"/>
    <p:sldId id="295" r:id="rId22"/>
  </p:sldIdLst>
  <p:sldSz cx="12192000" cy="685800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490" userDrawn="1">
          <p15:clr>
            <a:srgbClr val="A4A3A4"/>
          </p15:clr>
        </p15:guide>
        <p15:guide id="5" pos="7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E7"/>
    <a:srgbClr val="F4F8F1"/>
    <a:srgbClr val="969696"/>
    <a:srgbClr val="00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518" autoAdjust="0"/>
  </p:normalViewPr>
  <p:slideViewPr>
    <p:cSldViewPr showGuides="1">
      <p:cViewPr varScale="1">
        <p:scale>
          <a:sx n="80" d="100"/>
          <a:sy n="80" d="100"/>
        </p:scale>
        <p:origin x="1794" y="90"/>
      </p:cViewPr>
      <p:guideLst>
        <p:guide orient="horz" pos="663"/>
        <p:guide/>
        <p:guide pos="490"/>
        <p:guide pos="71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1A0D-1A70-41E1-BC73-70A1729D0F04}" type="datetimeFigureOut">
              <a:rPr lang="de-DE" smtClean="0"/>
              <a:t>11.05.2026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E322-E53A-4292-A0BC-6248CBB67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83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5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9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6EE3-5388-8B7D-6A3C-92BA3648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CADEAE-14C1-D56E-65C3-D905E15DE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36EFDC-93E2-99CF-BD38-DBA17E1C5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020EF-E917-3A5B-52A3-211D63945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72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962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983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30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0EAA-B132-48E0-5548-7891B2C5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28217EF-B0FD-F065-5A65-9CE5F01D4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B21A8B-5902-4A51-0EB8-D5A5C97BA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22E58-4E05-1E6C-1FCA-34E8D73CA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392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FCE6F-86A9-161F-B4A2-36C8EA56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614253-D892-E888-5BB2-CE1A52A7E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7BE415-0016-3E07-DAE9-492E6DA23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EF0C47-A1DC-8BA1-91B4-AF45F0D3D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F069-B419-A450-B912-BF392F40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C578B9-1613-B492-4FB1-28821BE86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114DCE-5152-513C-B2F8-5B5F35E8E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storyboard. Same six steps. Two completely different posts.
On LinkedIn: I'm writing for a multiplier audience — youth </a:t>
            </a:r>
            <a:r>
              <a:rPr lang="en-US" dirty="0" err="1"/>
              <a:t>organisations</a:t>
            </a:r>
            <a:r>
              <a:rPr lang="en-US" dirty="0"/>
              <a:t>, employment services, local NGOs who can reach Lucas. The CTA is 'share this,' not 'apply.' The tension is named explicitly. I have room to develop it.
On Instagram: Lucas might actually be here. Three short blocks. Hook, numbers and who it's for, link in bio. Nothing more. He scrolls fast.
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1DEBB8-AE96-2211-C6B7-739D010D1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713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0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6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D02D-599C-E6B5-38EE-23A53773C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5026B5A-0FBA-89A1-04CA-8D5F4F707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625A92-AE0D-B2D2-559D-BEDC31BBE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66A79A-B077-179D-E6FF-AE77F4B75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248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CBDA-B4A6-4897-BCAC-D60BFE2A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3EB4FB-0238-5375-A7CB-305BD2BE4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0C264E-FD0E-D00E-2345-9A12EFB6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F1878-A4D7-E718-4D22-5B8C197CC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9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32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95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4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E745C-0893-91AE-9EA8-BCED14FF8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F4785F-A19D-400D-06E3-B002A50F5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8337A-58DB-99C5-A048-07D8FE282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1E017-8D4E-0952-6E5F-757B7B87C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13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1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9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E322-E53A-4292-A0BC-6248CBB672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5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image" Target="../media/image5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4.xml"/><Relationship Id="rId7" Type="http://schemas.openxmlformats.org/officeDocument/2006/relationships/image" Target="../media/image5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" y="1994193"/>
            <a:ext cx="12192000" cy="48638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8157510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2" y="1810597"/>
            <a:ext cx="4968000" cy="4154043"/>
          </a:xfrm>
          <a:prstGeom prst="rect">
            <a:avLst/>
          </a:prstGeom>
        </p:spPr>
      </p:pic>
      <p:cxnSp>
        <p:nvCxnSpPr>
          <p:cNvPr id="5" name="Gerade Verbindung 12"/>
          <p:cNvCxnSpPr/>
          <p:nvPr userDrawn="1"/>
        </p:nvCxnSpPr>
        <p:spPr>
          <a:xfrm>
            <a:off x="767840" y="2708920"/>
            <a:ext cx="388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2"/>
          <p:cNvCxnSpPr/>
          <p:nvPr userDrawn="1"/>
        </p:nvCxnSpPr>
        <p:spPr>
          <a:xfrm>
            <a:off x="5879976" y="2708920"/>
            <a:ext cx="554461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B70580-6681-7688-B4B9-2856F3E97BB8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5" y="332656"/>
            <a:ext cx="4064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5636511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279" y="1351309"/>
            <a:ext cx="10457231" cy="4525963"/>
          </a:xfrm>
        </p:spPr>
        <p:txBody>
          <a:bodyPr/>
          <a:lstStyle>
            <a:lvl1pPr marL="422041" indent="-422041">
              <a:buFont typeface="Arial"/>
              <a:buChar char="•"/>
              <a:defRPr sz="2462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23" indent="-351701">
              <a:buFont typeface="Arial"/>
              <a:buChar char="•"/>
              <a:defRPr sz="2215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406804" indent="-281361">
              <a:buFont typeface="Arial"/>
              <a:buChar char="•"/>
              <a:defRPr sz="1969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778486" y="1124744"/>
            <a:ext cx="91283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11" y="330809"/>
            <a:ext cx="1152000" cy="867600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34754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778486" y="1124744"/>
            <a:ext cx="912839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943676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89861" y="1124744"/>
            <a:ext cx="907854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76" y="6021288"/>
            <a:ext cx="2307600" cy="692696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89861" y="188640"/>
            <a:ext cx="9078547" cy="7969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399711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erade Verbindung 12"/>
          <p:cNvCxnSpPr/>
          <p:nvPr userDrawn="1"/>
        </p:nvCxnSpPr>
        <p:spPr>
          <a:xfrm>
            <a:off x="689861" y="1124744"/>
            <a:ext cx="10457649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35504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566360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76" y="360040"/>
            <a:ext cx="2307600" cy="692696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0"/>
          </p:nvPr>
        </p:nvSpPr>
        <p:spPr>
          <a:xfrm>
            <a:off x="690279" y="1351309"/>
            <a:ext cx="10457231" cy="4525963"/>
          </a:xfrm>
        </p:spPr>
        <p:txBody>
          <a:bodyPr/>
          <a:lstStyle>
            <a:lvl1pPr marL="422041" indent="-422041">
              <a:buFont typeface="Arial"/>
              <a:buChar char="•"/>
              <a:defRPr sz="2462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23" indent="-351701">
              <a:buFont typeface="Arial"/>
              <a:buChar char="•"/>
              <a:defRPr sz="2215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406804" indent="-281361">
              <a:buFont typeface="Arial"/>
              <a:buChar char="•"/>
              <a:defRPr sz="1969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" name="Titel 14"/>
          <p:cNvSpPr>
            <a:spLocks noGrp="1"/>
          </p:cNvSpPr>
          <p:nvPr>
            <p:ph type="title"/>
          </p:nvPr>
        </p:nvSpPr>
        <p:spPr>
          <a:xfrm>
            <a:off x="689861" y="188640"/>
            <a:ext cx="8214451" cy="7969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2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612535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489" y="2488772"/>
            <a:ext cx="10103020" cy="868220"/>
          </a:xfrm>
        </p:spPr>
        <p:txBody>
          <a:bodyPr anchor="ctr">
            <a:normAutofit/>
          </a:bodyPr>
          <a:lstStyle>
            <a:lvl1pPr algn="l">
              <a:defRPr sz="4431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00583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38477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11" y="330808"/>
            <a:ext cx="1152000" cy="865944"/>
          </a:xfrm>
          <a:prstGeom prst="rect">
            <a:avLst/>
          </a:prstGeom>
        </p:spPr>
      </p:pic>
      <p:cxnSp>
        <p:nvCxnSpPr>
          <p:cNvPr id="18" name="Gerade Verbindung 12"/>
          <p:cNvCxnSpPr/>
          <p:nvPr userDrawn="1"/>
        </p:nvCxnSpPr>
        <p:spPr>
          <a:xfrm>
            <a:off x="1055440" y="2134800"/>
            <a:ext cx="100920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1055440" y="3861544"/>
            <a:ext cx="10092069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76" y="6021288"/>
            <a:ext cx="2307600" cy="692696"/>
          </a:xfrm>
          <a:prstGeom prst="rect">
            <a:avLst/>
          </a:prstGeom>
        </p:spPr>
      </p:pic>
      <p:cxnSp>
        <p:nvCxnSpPr>
          <p:cNvPr id="22" name="Gerade Verbindung 12"/>
          <p:cNvCxnSpPr/>
          <p:nvPr userDrawn="1"/>
        </p:nvCxnSpPr>
        <p:spPr>
          <a:xfrm>
            <a:off x="1055440" y="3645024"/>
            <a:ext cx="100920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4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076112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9861" y="1056048"/>
            <a:ext cx="109728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348880"/>
            <a:ext cx="109728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08507485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91221618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3939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22041" indent="-42204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954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21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pine-space.eu/com-workshop-social-media-and-storytell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07506"/>
              </p:ext>
            </p:extLst>
          </p:nvPr>
        </p:nvGraphicFramePr>
        <p:xfrm>
          <a:off x="1955" y="-789353"/>
          <a:ext cx="1953" cy="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3" cy="1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53"/>
          <p:cNvSpPr>
            <a:spLocks/>
          </p:cNvSpPr>
          <p:nvPr/>
        </p:nvSpPr>
        <p:spPr bwMode="auto">
          <a:xfrm>
            <a:off x="4609124" y="2772906"/>
            <a:ext cx="1281723" cy="2559538"/>
          </a:xfrm>
          <a:custGeom>
            <a:avLst/>
            <a:gdLst>
              <a:gd name="T0" fmla="*/ 656 w 656"/>
              <a:gd name="T1" fmla="*/ 0 h 1310"/>
              <a:gd name="T2" fmla="*/ 656 w 656"/>
              <a:gd name="T3" fmla="*/ 0 h 1310"/>
              <a:gd name="T4" fmla="*/ 656 w 656"/>
              <a:gd name="T5" fmla="*/ 0 h 1310"/>
              <a:gd name="T6" fmla="*/ 328 w 656"/>
              <a:gd name="T7" fmla="*/ 328 h 1310"/>
              <a:gd name="T8" fmla="*/ 0 w 656"/>
              <a:gd name="T9" fmla="*/ 656 h 1310"/>
              <a:gd name="T10" fmla="*/ 0 w 656"/>
              <a:gd name="T11" fmla="*/ 656 h 1310"/>
              <a:gd name="T12" fmla="*/ 0 w 656"/>
              <a:gd name="T13" fmla="*/ 656 h 1310"/>
              <a:gd name="T14" fmla="*/ 0 w 656"/>
              <a:gd name="T15" fmla="*/ 1310 h 1310"/>
              <a:gd name="T16" fmla="*/ 0 w 656"/>
              <a:gd name="T17" fmla="*/ 1310 h 1310"/>
              <a:gd name="T18" fmla="*/ 0 w 656"/>
              <a:gd name="T19" fmla="*/ 1310 h 1310"/>
              <a:gd name="T20" fmla="*/ 656 w 656"/>
              <a:gd name="T21" fmla="*/ 656 h 1310"/>
              <a:gd name="T22" fmla="*/ 656 w 656"/>
              <a:gd name="T23" fmla="*/ 656 h 1310"/>
              <a:gd name="T24" fmla="*/ 656 w 656"/>
              <a:gd name="T25" fmla="*/ 656 h 1310"/>
              <a:gd name="T26" fmla="*/ 656 w 656"/>
              <a:gd name="T27" fmla="*/ 656 h 1310"/>
              <a:gd name="T28" fmla="*/ 656 w 656"/>
              <a:gd name="T2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6" h="1310">
                <a:moveTo>
                  <a:pt x="656" y="0"/>
                </a:moveTo>
                <a:lnTo>
                  <a:pt x="656" y="0"/>
                </a:lnTo>
                <a:lnTo>
                  <a:pt x="656" y="0"/>
                </a:lnTo>
                <a:lnTo>
                  <a:pt x="328" y="328"/>
                </a:lnTo>
                <a:lnTo>
                  <a:pt x="0" y="656"/>
                </a:lnTo>
                <a:lnTo>
                  <a:pt x="0" y="656"/>
                </a:lnTo>
                <a:lnTo>
                  <a:pt x="0" y="656"/>
                </a:lnTo>
                <a:lnTo>
                  <a:pt x="0" y="1310"/>
                </a:lnTo>
                <a:lnTo>
                  <a:pt x="0" y="1310"/>
                </a:lnTo>
                <a:lnTo>
                  <a:pt x="0" y="1310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/>
          <a:p>
            <a:endParaRPr lang="de-AT" sz="2215"/>
          </a:p>
        </p:txBody>
      </p:sp>
      <p:sp>
        <p:nvSpPr>
          <p:cNvPr id="34" name="Textplatzhalter 12"/>
          <p:cNvSpPr txBox="1">
            <a:spLocks/>
          </p:cNvSpPr>
          <p:nvPr/>
        </p:nvSpPr>
        <p:spPr>
          <a:xfrm>
            <a:off x="778486" y="1340768"/>
            <a:ext cx="10635028" cy="7227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Communication </a:t>
            </a:r>
            <a:r>
              <a:rPr lang="de-DE" sz="4000" dirty="0" err="1"/>
              <a:t>training</a:t>
            </a:r>
            <a:r>
              <a:rPr lang="de-DE" sz="4000" dirty="0"/>
              <a:t>: social </a:t>
            </a:r>
            <a:r>
              <a:rPr lang="de-DE" sz="4000" dirty="0" err="1"/>
              <a:t>media</a:t>
            </a:r>
            <a:r>
              <a:rPr lang="de-DE" sz="4000" dirty="0"/>
              <a:t> and </a:t>
            </a:r>
            <a:r>
              <a:rPr lang="de-DE" sz="4000" dirty="0" err="1"/>
              <a:t>storytelling</a:t>
            </a:r>
            <a:endParaRPr lang="de-AT" sz="4000" dirty="0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11EA9A47-B4E0-1400-C57B-6B09F8E7BF93}"/>
              </a:ext>
            </a:extLst>
          </p:cNvPr>
          <p:cNvSpPr txBox="1">
            <a:spLocks/>
          </p:cNvSpPr>
          <p:nvPr/>
        </p:nvSpPr>
        <p:spPr>
          <a:xfrm>
            <a:off x="8400256" y="2276873"/>
            <a:ext cx="3031133" cy="49603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i="1" dirty="0" err="1"/>
              <a:t>Participants</a:t>
            </a:r>
            <a:r>
              <a:rPr lang="de-DE" sz="2000" b="1" i="1" dirty="0"/>
              <a:t> </a:t>
            </a:r>
            <a:r>
              <a:rPr lang="de-DE" sz="2000" b="1" i="1" dirty="0" err="1"/>
              <a:t>workspace</a:t>
            </a:r>
            <a:endParaRPr lang="de-AT" sz="2000" b="1" i="1" dirty="0"/>
          </a:p>
        </p:txBody>
      </p:sp>
    </p:spTree>
    <p:extLst>
      <p:ext uri="{BB962C8B-B14F-4D97-AF65-F5344CB8AC3E}">
        <p14:creationId xmlns:p14="http://schemas.microsoft.com/office/powerpoint/2010/main" val="71113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1FB1-3B78-13BC-2C53-F0E442E9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A457D0C4-2093-0E57-E82F-5884A4F7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88640"/>
            <a:ext cx="8430475" cy="936104"/>
          </a:xfrm>
        </p:spPr>
        <p:txBody>
          <a:bodyPr/>
          <a:lstStyle/>
          <a:p>
            <a:r>
              <a:rPr lang="en-US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YOUTH4ALPS example – Storyboard for Lucas</a:t>
            </a:r>
            <a:endParaRPr lang="de-AT" b="1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D7CCAAA0-DC6B-51CC-B5EC-FECB87A17646}"/>
              </a:ext>
            </a:extLst>
          </p:cNvPr>
          <p:cNvSpPr/>
          <p:nvPr/>
        </p:nvSpPr>
        <p:spPr>
          <a:xfrm>
            <a:off x="689860" y="1215008"/>
            <a:ext cx="10446699" cy="495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1.  Context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Young people in Alpine rural areas have limited access to structured training in green sectors.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2.  Specific problem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Without cross-border pathways, talented young people must choose between their region and their career.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3.  Idea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YOUTH4ALPS created a platform matching young people in Alpine rural areas with green apprenticeships across four countries.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4.  Solution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Partners sourced 50 apprenticeship places, built the matching platform, and opened applications in April 2026.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5.  Proof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50 places. France, Italy, Austria, Switzerland. Applications open now.</a:t>
            </a:r>
            <a:endParaRPr lang="en-US" sz="2000" dirty="0">
              <a:latin typeface="+mj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6.  Vision / impact</a:t>
            </a:r>
            <a:endParaRPr lang="en-US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Lucas can start a career in environmental work without leaving Haute-Savoie.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12035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 err="1"/>
              <a:t>Build</a:t>
            </a:r>
            <a:r>
              <a:rPr lang="de-AT" b="1" dirty="0"/>
              <a:t> </a:t>
            </a:r>
            <a:r>
              <a:rPr lang="de-AT" b="1" dirty="0" err="1"/>
              <a:t>your</a:t>
            </a:r>
            <a:r>
              <a:rPr lang="de-AT" b="1" dirty="0"/>
              <a:t> </a:t>
            </a:r>
            <a:r>
              <a:rPr lang="de-AT" b="1" dirty="0" err="1"/>
              <a:t>storyboard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10446280" cy="4996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Open your slide deck. Go to the storyboard slide.</a:t>
            </a:r>
          </a:p>
          <a:p>
            <a:r>
              <a:rPr lang="en-US" sz="2500" dirty="0"/>
              <a:t>Complete steps 1 to 4 for your own output:</a:t>
            </a:r>
          </a:p>
          <a:p>
            <a:pPr marL="0" indent="0">
              <a:buNone/>
            </a:pPr>
            <a:r>
              <a:rPr lang="en-US" sz="2500" dirty="0"/>
              <a:t>	1.  Context — the world your persona lives in</a:t>
            </a:r>
          </a:p>
          <a:p>
            <a:pPr marL="0" indent="0">
              <a:buNone/>
            </a:pPr>
            <a:r>
              <a:rPr lang="en-US" sz="2500" dirty="0"/>
              <a:t>	2.  Specific problem — the challenge they face</a:t>
            </a:r>
          </a:p>
          <a:p>
            <a:pPr marL="0" indent="0">
              <a:buNone/>
            </a:pPr>
            <a:r>
              <a:rPr lang="en-US" sz="2500" dirty="0"/>
              <a:t>	3.  Idea — what your project set out to do</a:t>
            </a:r>
          </a:p>
          <a:p>
            <a:pPr marL="0" indent="0">
              <a:buNone/>
            </a:pPr>
            <a:r>
              <a:rPr lang="en-US" sz="2500" dirty="0"/>
              <a:t>	4.  Solution — what concretely happened</a:t>
            </a:r>
          </a:p>
          <a:p>
            <a:r>
              <a:rPr lang="en-US" sz="2500" dirty="0"/>
              <a:t>One sentence per step. Write for your persona.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392"/>
            <a:ext cx="12192000" cy="18409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C21D6B-4AE2-A10D-FB81-934B920ACF58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589291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FF446-6B4C-5735-10D3-46F3AC53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562EEE-5673-00FF-8C90-7FF23A06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392"/>
            <a:ext cx="12192000" cy="184099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C8F2870E-AD3E-6CD2-0439-C5999513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 err="1"/>
              <a:t>Build</a:t>
            </a:r>
            <a:r>
              <a:rPr lang="de-AT" b="1" dirty="0"/>
              <a:t> </a:t>
            </a:r>
            <a:r>
              <a:rPr lang="de-AT" b="1" dirty="0" err="1"/>
              <a:t>your</a:t>
            </a:r>
            <a:r>
              <a:rPr lang="de-AT" b="1" dirty="0"/>
              <a:t> </a:t>
            </a:r>
            <a:r>
              <a:rPr lang="de-AT" b="1" dirty="0" err="1"/>
              <a:t>storyboard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A38FD7-DFA3-03F4-96F4-AB1051267B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860" y="1233777"/>
            <a:ext cx="5766180" cy="49962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/>
              <a:t>Your storyboard: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36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Context</a:t>
            </a:r>
            <a:endParaRPr lang="en-US" sz="3600" dirty="0"/>
          </a:p>
          <a:p>
            <a:pPr marL="0" indent="0">
              <a:spcAft>
                <a:spcPts val="900"/>
              </a:spcAft>
              <a:buNone/>
            </a:pPr>
            <a:r>
              <a:rPr lang="en-US" sz="2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world your persona lives in. One sentence 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36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Specific problem</a:t>
            </a:r>
            <a:endParaRPr lang="en-US" sz="3600" dirty="0"/>
          </a:p>
          <a:p>
            <a:pPr marL="0" indent="0">
              <a:buNone/>
            </a:pPr>
            <a:r>
              <a:rPr lang="en-US" sz="2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challenge they face. One sentence.</a:t>
            </a:r>
            <a:endParaRPr lang="en-US" sz="28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36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Idea</a:t>
            </a:r>
            <a:endParaRPr lang="en-US" sz="3600" dirty="0"/>
          </a:p>
          <a:p>
            <a:pPr marL="0" indent="0">
              <a:buNone/>
            </a:pPr>
            <a:r>
              <a:rPr lang="en-US" sz="2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your project set out to do. One sentence.</a:t>
            </a:r>
            <a:endParaRPr lang="en-US" sz="28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36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Solution</a:t>
            </a:r>
            <a:endParaRPr lang="en-US" sz="3600" dirty="0"/>
          </a:p>
          <a:p>
            <a:pPr marL="0" indent="0">
              <a:buNone/>
            </a:pPr>
            <a:r>
              <a:rPr lang="en-US" sz="2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concretely happened — your output. One sentence.</a:t>
            </a:r>
            <a:endParaRPr lang="en-US" sz="2800" dirty="0"/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097CAE-47CA-0218-BDF0-2181D47AC1A5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95ABFC-EA11-8B0F-93BD-8AED587BEC9D}"/>
              </a:ext>
            </a:extLst>
          </p:cNvPr>
          <p:cNvSpPr/>
          <p:nvPr/>
        </p:nvSpPr>
        <p:spPr>
          <a:xfrm>
            <a:off x="6312024" y="1589246"/>
            <a:ext cx="4824536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7CE0438-6015-A647-E5CC-EB2E9F9FA10C}"/>
              </a:ext>
            </a:extLst>
          </p:cNvPr>
          <p:cNvSpPr/>
          <p:nvPr/>
        </p:nvSpPr>
        <p:spPr>
          <a:xfrm>
            <a:off x="6312024" y="2817500"/>
            <a:ext cx="4824536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D45FBF-C75A-E593-60B0-67690E56D0E3}"/>
              </a:ext>
            </a:extLst>
          </p:cNvPr>
          <p:cNvSpPr/>
          <p:nvPr/>
        </p:nvSpPr>
        <p:spPr>
          <a:xfrm>
            <a:off x="6312024" y="3987825"/>
            <a:ext cx="4824536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847034-E1C7-12C0-C820-A76202FDC37D}"/>
              </a:ext>
            </a:extLst>
          </p:cNvPr>
          <p:cNvSpPr/>
          <p:nvPr/>
        </p:nvSpPr>
        <p:spPr>
          <a:xfrm>
            <a:off x="6312024" y="5147579"/>
            <a:ext cx="4824536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641374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106B-D421-28AD-2DC3-FB3DE2534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773DA62-A54A-0796-A5F6-F3F162B8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Making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post</a:t>
            </a:r>
            <a:r>
              <a:rPr lang="de-AT" dirty="0"/>
              <a:t> </a:t>
            </a:r>
            <a:r>
              <a:rPr lang="de-AT" dirty="0" err="1"/>
              <a:t>work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D1A9C8-8F90-B754-D3F0-2AFD2C03DD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Block 3</a:t>
            </a:r>
          </a:p>
        </p:txBody>
      </p:sp>
    </p:spTree>
    <p:extLst>
      <p:ext uri="{BB962C8B-B14F-4D97-AF65-F5344CB8AC3E}">
        <p14:creationId xmlns:p14="http://schemas.microsoft.com/office/powerpoint/2010/main" val="86596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7D017-1171-F828-ECDA-4271A7A8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53C9CA-2D21-34A0-7E55-59B17C018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946"/>
            <a:ext cx="12192000" cy="166843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0BDE0455-9011-3A26-1912-C2872B96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en-US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storyboard to post: 3 layers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45989-DFE0-62F6-1E52-02F73D259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2630" y="1124744"/>
            <a:ext cx="10806739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i="1" dirty="0"/>
              <a:t>Hook</a:t>
            </a:r>
          </a:p>
          <a:p>
            <a:pPr marL="0" indent="0">
              <a:buNone/>
            </a:pPr>
            <a:r>
              <a:rPr lang="en-US" sz="2300" dirty="0"/>
              <a:t>The first line. Earns the next line. Must work before the caption collapses or the 'see more' cut-off. If this line fails, nothing else matters.</a:t>
            </a:r>
          </a:p>
          <a:p>
            <a:pPr marL="0" indent="0">
              <a:buNone/>
            </a:pPr>
            <a:r>
              <a:rPr lang="en-US" sz="2300" b="1" i="1" dirty="0"/>
              <a:t>Body</a:t>
            </a:r>
          </a:p>
          <a:p>
            <a:pPr marL="0" indent="0">
              <a:buNone/>
            </a:pPr>
            <a:r>
              <a:rPr lang="en-US" sz="2300" dirty="0"/>
              <a:t>Your story. Steps 1–4 from the storyboard, compressed. Short paragraphs. White space. Human voice.</a:t>
            </a:r>
          </a:p>
          <a:p>
            <a:pPr marL="0" indent="0">
              <a:buNone/>
            </a:pPr>
            <a:r>
              <a:rPr lang="en-US" sz="2300" b="1" i="1" dirty="0"/>
              <a:t>Call to action</a:t>
            </a:r>
          </a:p>
          <a:p>
            <a:pPr marL="0" indent="0">
              <a:buNone/>
            </a:pPr>
            <a:r>
              <a:rPr lang="en-US" sz="2300" dirty="0"/>
              <a:t>One specific action. Not 'find out more.' </a:t>
            </a:r>
            <a:r>
              <a:rPr lang="en-US" sz="2300" i="1" dirty="0"/>
              <a:t>Apply</a:t>
            </a:r>
            <a:r>
              <a:rPr lang="en-US" sz="2300" dirty="0"/>
              <a:t>, </a:t>
            </a:r>
            <a:r>
              <a:rPr lang="en-US" sz="2300" i="1" dirty="0"/>
              <a:t>register</a:t>
            </a:r>
            <a:r>
              <a:rPr lang="en-US" sz="2300" dirty="0"/>
              <a:t>, </a:t>
            </a:r>
            <a:r>
              <a:rPr lang="en-US" sz="2300" i="1" dirty="0"/>
              <a:t>download</a:t>
            </a:r>
            <a:r>
              <a:rPr lang="en-US" sz="2300" dirty="0"/>
              <a:t>, </a:t>
            </a:r>
            <a:r>
              <a:rPr lang="en-US" sz="2300" i="1" dirty="0"/>
              <a:t>attend</a:t>
            </a:r>
            <a:r>
              <a:rPr lang="en-US" sz="2300" dirty="0"/>
              <a:t>. On Instagram: </a:t>
            </a:r>
            <a:r>
              <a:rPr lang="en-US" sz="2300" i="1" dirty="0"/>
              <a:t>link in bio</a:t>
            </a:r>
            <a:r>
              <a:rPr lang="en-US" sz="2300" dirty="0"/>
              <a:t>.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</a:t>
            </a:r>
            <a:r>
              <a:rPr lang="en-US" sz="24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</a:t>
            </a:r>
            <a:r>
              <a:rPr lang="en-US" sz="2400" b="1" i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</a:t>
            </a:r>
            <a:r>
              <a:rPr lang="en-US" sz="24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go at the end of the body or in the hook: they </a:t>
            </a:r>
            <a:r>
              <a:rPr lang="en-US" sz="2400" b="1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 the story in reality</a:t>
            </a:r>
            <a:r>
              <a:rPr lang="en-US" sz="24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8088407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584C9-57C1-47D9-4191-9CEC5E275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FB7B67F-EEC1-0ACF-68ED-FCA008A2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88640"/>
            <a:ext cx="9078547" cy="796950"/>
          </a:xfrm>
        </p:spPr>
        <p:txBody>
          <a:bodyPr/>
          <a:lstStyle/>
          <a:p>
            <a:r>
              <a:rPr lang="de-AT" b="1" dirty="0"/>
              <a:t>LinkedIn </a:t>
            </a:r>
            <a:r>
              <a:rPr lang="de-AT" b="1" dirty="0" err="1"/>
              <a:t>vs</a:t>
            </a:r>
            <a:r>
              <a:rPr lang="de-AT" b="1" dirty="0"/>
              <a:t> Instagram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DEE56F-CC60-0B75-47D8-87ADF50C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2" y="1394036"/>
            <a:ext cx="10571196" cy="39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1799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9335B-C54B-EEE6-8435-3C0364FE4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CC06136-D925-BE7C-B8BD-DA82C00E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 err="1"/>
              <a:t>Accessibility</a:t>
            </a:r>
            <a:r>
              <a:rPr lang="de-AT" b="1" dirty="0"/>
              <a:t> </a:t>
            </a:r>
            <a:r>
              <a:rPr lang="de-AT" b="1" dirty="0" err="1"/>
              <a:t>essentials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184A0-F04B-C2E4-905B-77A3FF3F95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861" y="1124744"/>
            <a:ext cx="11022344" cy="49685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b="1" dirty="0"/>
              <a:t>Alt text</a:t>
            </a:r>
          </a:p>
          <a:p>
            <a:pPr marL="0" indent="0">
              <a:buNone/>
            </a:pPr>
            <a:r>
              <a:rPr lang="en-US" sz="2500" dirty="0"/>
              <a:t>Describe what the image shows in one sentence. Not 'YOUTH4ALPS photo' — 'Four young people in work gear planting trees on an Alpine hillside.' Be specific.</a:t>
            </a:r>
          </a:p>
          <a:p>
            <a:pPr marL="0" indent="0">
              <a:buNone/>
            </a:pPr>
            <a:r>
              <a:rPr lang="en-US" sz="2500" b="1" dirty="0"/>
              <a:t>Captions and subtitles</a:t>
            </a:r>
          </a:p>
          <a:p>
            <a:pPr marL="0" indent="0">
              <a:buNone/>
            </a:pPr>
            <a:r>
              <a:rPr lang="en-US" sz="2500" dirty="0"/>
              <a:t>Add subtitles to all video content. Assume some viewers have sound off — on LinkedIn and Instagram, autoplay is silent.</a:t>
            </a:r>
          </a:p>
          <a:p>
            <a:pPr marL="0" indent="0">
              <a:buNone/>
            </a:pPr>
            <a:r>
              <a:rPr lang="en-US" sz="2500" b="1" dirty="0"/>
              <a:t>Descriptive links</a:t>
            </a:r>
          </a:p>
          <a:p>
            <a:pPr marL="0" indent="0">
              <a:buNone/>
            </a:pPr>
            <a:r>
              <a:rPr lang="en-US" sz="2500" dirty="0"/>
              <a:t>Write 'Apply for an apprenticeship' not 'Click here.' The link text should tell you where you are going before you click.</a:t>
            </a:r>
          </a:p>
          <a:p>
            <a:pPr marL="0" indent="0">
              <a:buNone/>
            </a:pPr>
            <a:r>
              <a:rPr lang="en-US" sz="2500" b="1" dirty="0"/>
              <a:t>Hashtags</a:t>
            </a:r>
          </a:p>
          <a:p>
            <a:pPr marL="0" indent="0">
              <a:buNone/>
            </a:pPr>
            <a:r>
              <a:rPr lang="en-US" sz="2500" dirty="0" err="1"/>
              <a:t>Capitalise</a:t>
            </a:r>
            <a:r>
              <a:rPr lang="en-US" sz="2500" dirty="0"/>
              <a:t> each word: #GreenJobs not #greenjobs. Screen readers read #greenjobs as one word. #GreenJobs reads as two. Use common hashtags.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6B7E368-FB18-3104-B549-186FB6E4A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12"/>
            <a:ext cx="12192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112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D54B-4E6D-9015-4B9A-2F016FACE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37DC9AE-0A5F-98B2-CFB6-56860B2D2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" y="3654504"/>
            <a:ext cx="12192001" cy="323088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247258F-C2B6-845D-1E4C-B8BAA178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en-US" b="1" dirty="0"/>
              <a:t>Compliance to rules</a:t>
            </a:r>
            <a:endParaRPr lang="de-AT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FC5862B-FF5D-2F47-F60D-63F7E706FC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10518288" cy="4464497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Programme</a:t>
            </a:r>
            <a:r>
              <a:rPr lang="en-US" b="1" dirty="0"/>
              <a:t> branding</a:t>
            </a:r>
          </a:p>
          <a:p>
            <a:pPr marL="0" indent="0">
              <a:buNone/>
            </a:pPr>
            <a:r>
              <a:rPr lang="en-US" dirty="0"/>
              <a:t>Tag the </a:t>
            </a:r>
            <a:r>
              <a:rPr lang="en-US" dirty="0" err="1"/>
              <a:t>programme</a:t>
            </a:r>
            <a:r>
              <a:rPr lang="en-US" dirty="0"/>
              <a:t> in the post text and #Interreg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State the funding in the post text</a:t>
            </a:r>
          </a:p>
          <a:p>
            <a:pPr marL="0" indent="0">
              <a:buNone/>
            </a:pPr>
            <a:r>
              <a:rPr lang="en-US" dirty="0"/>
              <a:t>The caption should explicitly state that the project is co-funded by the Interreg Alpine Space </a:t>
            </a:r>
            <a:r>
              <a:rPr lang="en-US" dirty="0" err="1"/>
              <a:t>programme</a:t>
            </a:r>
            <a:r>
              <a:rPr lang="en-US" dirty="0"/>
              <a:t> (not just in the logo).</a:t>
            </a:r>
          </a:p>
          <a:p>
            <a:pPr marL="0" indent="0">
              <a:buNone/>
            </a:pPr>
            <a:r>
              <a:rPr lang="en-US" i="1" dirty="0"/>
              <a:t>Use: "Co-funded by the Interreg Alpine Space </a:t>
            </a:r>
            <a:r>
              <a:rPr lang="en-US" i="1" dirty="0" err="1"/>
              <a:t>programme</a:t>
            </a:r>
            <a:r>
              <a:rPr lang="en-US" i="1" dirty="0"/>
              <a:t>"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Follow the EU emblem rules on visuals</a:t>
            </a:r>
          </a:p>
          <a:p>
            <a:r>
              <a:rPr lang="en-US" dirty="0"/>
              <a:t>The EU emblem must appear on any visual published.</a:t>
            </a:r>
          </a:p>
          <a:p>
            <a:r>
              <a:rPr lang="en-US" dirty="0"/>
              <a:t>Minimum size, no distortion, correct version for the background.</a:t>
            </a:r>
          </a:p>
          <a:p>
            <a:r>
              <a:rPr lang="en-US" dirty="0"/>
              <a:t>Use only the digital files provided, don’t recreate.</a:t>
            </a:r>
          </a:p>
        </p:txBody>
      </p:sp>
    </p:spTree>
    <p:extLst>
      <p:ext uri="{BB962C8B-B14F-4D97-AF65-F5344CB8AC3E}">
        <p14:creationId xmlns:p14="http://schemas.microsoft.com/office/powerpoint/2010/main" val="46416197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20A70-03F8-29D8-F6E1-5DDB4E78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996FF238-E433-9A62-1F8A-D8290698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88640"/>
            <a:ext cx="8430475" cy="936104"/>
          </a:xfrm>
        </p:spPr>
        <p:txBody>
          <a:bodyPr/>
          <a:lstStyle/>
          <a:p>
            <a:r>
              <a:rPr lang="en-US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YOUTH4ALPS — same story, two platforms</a:t>
            </a:r>
            <a:endParaRPr lang="en-US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E07A65CA-442E-B625-8C48-76114B35C8AE}"/>
              </a:ext>
            </a:extLst>
          </p:cNvPr>
          <p:cNvSpPr/>
          <p:nvPr/>
        </p:nvSpPr>
        <p:spPr>
          <a:xfrm>
            <a:off x="6096000" y="1268758"/>
            <a:ext cx="5040559" cy="495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2300" b="1" dirty="0">
                <a:solidFill>
                  <a:srgbClr val="363636"/>
                </a:solidFill>
                <a:latin typeface="+mj-lt"/>
                <a:ea typeface="Calibri" pitchFamily="34" charset="-122"/>
                <a:cs typeface="Calibri" pitchFamily="34" charset="-120"/>
              </a:rPr>
              <a:t>Instagram</a:t>
            </a:r>
            <a:endParaRPr lang="en-US" sz="2300" dirty="0">
              <a:latin typeface="+mj-lt"/>
            </a:endParaRPr>
          </a:p>
          <a:p>
            <a:pPr marL="0" lvl="1" indent="0">
              <a:spcAft>
                <a:spcPts val="700"/>
              </a:spcAft>
              <a:buNone/>
            </a:pPr>
            <a:endParaRPr lang="en-US" sz="2000" dirty="0">
              <a:solidFill>
                <a:srgbClr val="363636"/>
              </a:solidFill>
              <a:latin typeface="+mj-lt"/>
              <a:ea typeface="Calibri" pitchFamily="34" charset="-122"/>
              <a:cs typeface="Calibri" pitchFamily="34" charset="-120"/>
            </a:endParaRPr>
          </a:p>
          <a:p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don't have to leave the Alps to build a green career.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 cross-border green apprenticeships. France, Italy, Austria, Switzerland.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are open until June 8 — this is for you if you're young, rural, and looking for a real start in environmental work.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 in bio to apply.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Co-funded by the Interreg Alpine Space </a:t>
            </a:r>
            <a:r>
              <a:rPr lang="en-US" sz="1600" dirty="0" err="1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@interregalpinespace #Interreg #GreenJobs #GreenApprenticeship</a:t>
            </a:r>
            <a:endParaRPr lang="en-US" sz="1600" dirty="0">
              <a:latin typeface="+mj-lt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41753CA-E0A0-5A4B-EF0F-5316AC82BFDA}"/>
              </a:ext>
            </a:extLst>
          </p:cNvPr>
          <p:cNvSpPr txBox="1">
            <a:spLocks/>
          </p:cNvSpPr>
          <p:nvPr/>
        </p:nvSpPr>
        <p:spPr>
          <a:xfrm>
            <a:off x="690280" y="1268758"/>
            <a:ext cx="5405720" cy="54006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22041" indent="-42204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914423" indent="-35170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54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1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1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300" b="1" dirty="0"/>
              <a:t>LinkedIn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don't have to leave the Alps to build a green career.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36363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 structured environmental training in rural Alpine areas is hard. Most opportunities are in cities. Most young people end up choosing between their field and their region.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36363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Today, YOUTH4ALPS opens applications for 50 cross-border green apprenticeships across France, Italy, Austria and Switzerland.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36363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work with youth </a:t>
            </a:r>
            <a:r>
              <a:rPr lang="en-US" sz="1600" dirty="0" err="1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organisations</a:t>
            </a: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or rural communities in the Alpine Space: share this.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36363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open until 8 June.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36363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Co-funded by the Interreg Alpine Space </a:t>
            </a:r>
            <a:r>
              <a:rPr lang="en-US" sz="1600" dirty="0" err="1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6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@interregalpinespace #Interreg #GreenJobs</a:t>
            </a:r>
          </a:p>
        </p:txBody>
      </p:sp>
    </p:spTree>
    <p:extLst>
      <p:ext uri="{BB962C8B-B14F-4D97-AF65-F5344CB8AC3E}">
        <p14:creationId xmlns:p14="http://schemas.microsoft.com/office/powerpoint/2010/main" val="410163341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/>
              <a:t>Write </a:t>
            </a:r>
            <a:r>
              <a:rPr lang="de-AT" b="1" dirty="0" err="1"/>
              <a:t>your</a:t>
            </a:r>
            <a:r>
              <a:rPr lang="de-AT" b="1" dirty="0"/>
              <a:t> draft </a:t>
            </a:r>
            <a:r>
              <a:rPr lang="de-AT" b="1" dirty="0" err="1"/>
              <a:t>post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10446280" cy="49962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Open your slide deck. Go to the draft post slide.</a:t>
            </a:r>
          </a:p>
          <a:p>
            <a:r>
              <a:rPr lang="en-US" dirty="0"/>
              <a:t>First: confirm your platform.</a:t>
            </a:r>
          </a:p>
          <a:p>
            <a:pPr lvl="1"/>
            <a:r>
              <a:rPr lang="en-US" dirty="0"/>
              <a:t>LinkedIn — for partners, multipliers, policy audiences</a:t>
            </a:r>
          </a:p>
          <a:p>
            <a:pPr lvl="1"/>
            <a:r>
              <a:rPr lang="en-US" dirty="0"/>
              <a:t>Instagram — for direct audiences, communities, young people</a:t>
            </a:r>
          </a:p>
          <a:p>
            <a:r>
              <a:rPr lang="en-US" dirty="0"/>
              <a:t>Then write:</a:t>
            </a:r>
          </a:p>
          <a:p>
            <a:pPr lvl="1"/>
            <a:r>
              <a:rPr lang="en-US" dirty="0"/>
              <a:t>Hook — first line that earns the next</a:t>
            </a:r>
          </a:p>
          <a:p>
            <a:pPr lvl="1"/>
            <a:r>
              <a:rPr lang="en-US" dirty="0"/>
              <a:t>Body — story from your storyboard, compressed</a:t>
            </a:r>
          </a:p>
          <a:p>
            <a:pPr lvl="1"/>
            <a:r>
              <a:rPr lang="en-US" dirty="0"/>
              <a:t>Call to action — one specific action</a:t>
            </a:r>
          </a:p>
          <a:p>
            <a:pPr lvl="1"/>
            <a:r>
              <a:rPr lang="en-US" dirty="0"/>
              <a:t>Compliance line — tag + funding statement</a:t>
            </a:r>
          </a:p>
          <a:p>
            <a:pPr marL="0" indent="0">
              <a:buNone/>
            </a:pPr>
            <a:r>
              <a:rPr lang="en-US" dirty="0"/>
              <a:t>Apply the plain language guidelines.</a:t>
            </a:r>
          </a:p>
          <a:p>
            <a:pPr marL="0" indent="0">
              <a:buNone/>
            </a:pPr>
            <a:r>
              <a:rPr lang="en-US" dirty="0"/>
              <a:t>Apply your platform's length.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725144"/>
            <a:ext cx="12192000" cy="24018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4CC4463-C0CA-7290-C8CC-73B28FEDC1A2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72283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session you will have:</a:t>
            </a:r>
          </a:p>
          <a:p>
            <a:r>
              <a:rPr lang="en-US" dirty="0"/>
              <a:t>A communication persona for a real project output</a:t>
            </a:r>
          </a:p>
          <a:p>
            <a:r>
              <a:rPr lang="en-US" dirty="0"/>
              <a:t>A storyboard built on that output</a:t>
            </a:r>
          </a:p>
          <a:p>
            <a:r>
              <a:rPr lang="en-US" dirty="0"/>
              <a:t>A draft post ready to publish — compliant with Alpine Space requirements</a:t>
            </a:r>
          </a:p>
          <a:p>
            <a:r>
              <a:rPr lang="en-US" dirty="0"/>
              <a:t>Three reusable checklists to apply to every future post.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will</a:t>
            </a:r>
            <a:r>
              <a:rPr lang="it-IT" b="1" dirty="0"/>
              <a:t> </a:t>
            </a:r>
            <a:r>
              <a:rPr lang="it-IT" b="1" dirty="0" err="1"/>
              <a:t>leave</a:t>
            </a:r>
            <a:r>
              <a:rPr lang="it-IT" b="1" dirty="0"/>
              <a:t> with </a:t>
            </a:r>
            <a:r>
              <a:rPr lang="it-IT" b="1" dirty="0" err="1"/>
              <a:t>today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0743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AE1A4-52E8-7788-D044-BB505E03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23835C2-AC34-181C-FC1B-60F70645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/>
              <a:t>Write </a:t>
            </a:r>
            <a:r>
              <a:rPr lang="de-AT" b="1" dirty="0" err="1"/>
              <a:t>your</a:t>
            </a:r>
            <a:r>
              <a:rPr lang="de-AT" b="1" dirty="0"/>
              <a:t> draft </a:t>
            </a:r>
            <a:r>
              <a:rPr lang="de-AT" b="1" dirty="0" err="1"/>
              <a:t>post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D86A9-0C25-15A4-4B03-9A2E5C02D6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5261704" cy="4996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draft post:</a:t>
            </a:r>
          </a:p>
          <a:p>
            <a:pPr marL="0" indent="0">
              <a:buNone/>
            </a:pPr>
            <a:r>
              <a:rPr lang="en-US" dirty="0"/>
              <a:t>Platform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line: </a:t>
            </a:r>
            <a:r>
              <a:rPr lang="en-US" sz="24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Co-funded by the Interreg Alpine Space </a:t>
            </a:r>
            <a:r>
              <a:rPr lang="en-US" sz="2400" i="1" dirty="0" err="1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24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@interregalpinespace #AlpineSpace</a:t>
            </a:r>
            <a:endParaRPr lang="en-US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E44F66-52C6-992A-6774-A0A9A4808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725144"/>
            <a:ext cx="12192000" cy="24018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77EC77-B509-E571-05D8-B4DE00BDF39E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30746F-9C2F-CA77-1027-99DD345208C5}"/>
              </a:ext>
            </a:extLst>
          </p:cNvPr>
          <p:cNvSpPr/>
          <p:nvPr/>
        </p:nvSpPr>
        <p:spPr>
          <a:xfrm>
            <a:off x="775878" y="2514600"/>
            <a:ext cx="4023977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LinkedIn  /  Instagram  /  Facebook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9C4990E-5F0F-0AFB-C681-E848BE555BCE}"/>
              </a:ext>
            </a:extLst>
          </p:cNvPr>
          <p:cNvSpPr/>
          <p:nvPr/>
        </p:nvSpPr>
        <p:spPr>
          <a:xfrm>
            <a:off x="6245680" y="1412776"/>
            <a:ext cx="4824536" cy="43924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Hook</a:t>
            </a:r>
            <a:endParaRPr lang="en-US" dirty="0"/>
          </a:p>
          <a:p>
            <a:r>
              <a:rPr lang="en-US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Body</a:t>
            </a:r>
            <a:endParaRPr lang="en-US" dirty="0"/>
          </a:p>
          <a:p>
            <a:r>
              <a:rPr lang="en-US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Call to action</a:t>
            </a:r>
            <a:endParaRPr lang="en-US" dirty="0"/>
          </a:p>
          <a:p>
            <a:r>
              <a:rPr lang="en-US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Compliance line</a:t>
            </a:r>
            <a:endParaRPr lang="en-US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20532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BE7B9-E87F-1AC2-1C12-1D876F41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AEB873-62D7-C5AE-ABA6-BD47971C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Publish your post this week!</a:t>
            </a:r>
          </a:p>
          <a:p>
            <a:pPr marL="0" indent="0">
              <a:buNone/>
            </a:pPr>
            <a:endParaRPr lang="en-US" sz="3500" b="1" dirty="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Please </a:t>
            </a:r>
            <a:r>
              <a:rPr lang="en-US" sz="3600" u="sng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fill in the feedback form </a:t>
            </a:r>
            <a:r>
              <a:rPr lang="en-US" sz="36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scan the QR code or click the link in chat.</a:t>
            </a:r>
          </a:p>
          <a:p>
            <a:pPr marL="0" indent="0">
              <a:buNone/>
            </a:pPr>
            <a:endParaRPr lang="en-US" sz="3600" dirty="0">
              <a:solidFill>
                <a:srgbClr val="55555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you!</a:t>
            </a:r>
            <a:endParaRPr lang="en-US" sz="3600" b="1" dirty="0"/>
          </a:p>
        </p:txBody>
      </p:sp>
      <p:pic>
        <p:nvPicPr>
          <p:cNvPr id="5" name="Grafik 4" descr="Ein Bild, das Muster, nähen enthält.&#10;&#10;KI-generierte Inhalte können fehlerhaft sein.">
            <a:extLst>
              <a:ext uri="{FF2B5EF4-FFF2-40B4-BE49-F238E27FC236}">
                <a16:creationId xmlns:a16="http://schemas.microsoft.com/office/drawing/2014/main" id="{4A69C203-1F80-89B3-3E09-A0157354E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44" y="3646755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Knowing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audience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Block 1</a:t>
            </a:r>
          </a:p>
        </p:txBody>
      </p:sp>
    </p:spTree>
    <p:extLst>
      <p:ext uri="{BB962C8B-B14F-4D97-AF65-F5344CB8AC3E}">
        <p14:creationId xmlns:p14="http://schemas.microsoft.com/office/powerpoint/2010/main" val="159957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/>
              <a:t>The „</a:t>
            </a:r>
            <a:r>
              <a:rPr lang="de-AT" b="1" dirty="0" err="1"/>
              <a:t>communication</a:t>
            </a:r>
            <a:r>
              <a:rPr lang="de-AT" b="1" dirty="0"/>
              <a:t> </a:t>
            </a:r>
            <a:r>
              <a:rPr lang="de-AT" b="1" dirty="0" err="1"/>
              <a:t>persona</a:t>
            </a:r>
            <a:r>
              <a:rPr lang="de-AT" b="1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90280" y="1268760"/>
            <a:ext cx="10446280" cy="4996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A realistic portrait of one person in your audience.</a:t>
            </a:r>
          </a:p>
          <a:p>
            <a:r>
              <a:rPr lang="en-US" sz="2500" dirty="0"/>
              <a:t>Not a demographic. A human being.</a:t>
            </a:r>
          </a:p>
          <a:p>
            <a:r>
              <a:rPr lang="en-US" sz="2500" dirty="0"/>
              <a:t>Name</a:t>
            </a:r>
          </a:p>
          <a:p>
            <a:r>
              <a:rPr lang="en-US" sz="2500" dirty="0"/>
              <a:t>Age and where they live</a:t>
            </a:r>
          </a:p>
          <a:p>
            <a:r>
              <a:rPr lang="en-US" sz="2500" dirty="0"/>
              <a:t>What they care about</a:t>
            </a:r>
          </a:p>
          <a:p>
            <a:r>
              <a:rPr lang="en-US" sz="2500" dirty="0"/>
              <a:t>One problem they have that your output relates to</a:t>
            </a:r>
          </a:p>
          <a:p>
            <a:r>
              <a:rPr lang="en-US" sz="2500" dirty="0"/>
              <a:t>What platform they are on and when</a:t>
            </a:r>
          </a:p>
          <a:p>
            <a:pPr marL="0" indent="0">
              <a:buNone/>
            </a:pPr>
            <a:r>
              <a:rPr lang="en-US" sz="2500" dirty="0"/>
              <a:t>The persona is your anchor.</a:t>
            </a:r>
          </a:p>
          <a:p>
            <a:pPr marL="0" indent="0">
              <a:buNone/>
            </a:pPr>
            <a:r>
              <a:rPr lang="en-US" sz="2500" dirty="0"/>
              <a:t>When a sentence feels wrong, ask: </a:t>
            </a:r>
            <a:r>
              <a:rPr lang="en-US" sz="2500" b="1" i="1" dirty="0"/>
              <a:t>would this person understand it? Would they care?</a:t>
            </a:r>
          </a:p>
          <a:p>
            <a:endParaRPr lang="de-AT" sz="25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8B077F-29F1-8F02-6FCC-34F58127E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12192000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01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 err="1"/>
              <a:t>Build</a:t>
            </a:r>
            <a:r>
              <a:rPr lang="de-AT" b="1" dirty="0"/>
              <a:t> </a:t>
            </a:r>
            <a:r>
              <a:rPr lang="de-AT" b="1" dirty="0" err="1"/>
              <a:t>your</a:t>
            </a:r>
            <a:r>
              <a:rPr lang="de-AT" b="1" dirty="0"/>
              <a:t> </a:t>
            </a:r>
            <a:r>
              <a:rPr lang="de-AT" b="1" dirty="0" err="1"/>
              <a:t>communication</a:t>
            </a:r>
            <a:r>
              <a:rPr lang="de-AT" b="1" dirty="0"/>
              <a:t> </a:t>
            </a:r>
            <a:r>
              <a:rPr lang="de-AT" b="1" dirty="0" err="1"/>
              <a:t>persona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10446280" cy="499624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Open your slide deck. Go to the persona slide.</a:t>
            </a:r>
          </a:p>
          <a:p>
            <a:r>
              <a:rPr lang="en-US" sz="2500" dirty="0"/>
              <a:t>Who is one real person in your audience for this output?</a:t>
            </a:r>
          </a:p>
          <a:p>
            <a:r>
              <a:rPr lang="en-US" sz="2500" dirty="0"/>
              <a:t>Give them:</a:t>
            </a:r>
          </a:p>
          <a:p>
            <a:pPr lvl="1"/>
            <a:r>
              <a:rPr lang="en-US" sz="2500" dirty="0"/>
              <a:t>A name and an age</a:t>
            </a:r>
          </a:p>
          <a:p>
            <a:pPr lvl="1"/>
            <a:r>
              <a:rPr lang="en-US" sz="2500" dirty="0"/>
              <a:t>A specific place</a:t>
            </a:r>
          </a:p>
          <a:p>
            <a:pPr lvl="1"/>
            <a:r>
              <a:rPr lang="en-US" sz="2500" dirty="0"/>
              <a:t>One problem they have that your output relates to</a:t>
            </a:r>
          </a:p>
          <a:p>
            <a:pPr lvl="1"/>
            <a:r>
              <a:rPr lang="en-US" sz="2500" dirty="0"/>
              <a:t>The platform they are on</a:t>
            </a:r>
          </a:p>
          <a:p>
            <a:pPr lvl="1"/>
            <a:r>
              <a:rPr lang="en-US" sz="2500" dirty="0"/>
              <a:t>What would make them stop scrolling</a:t>
            </a:r>
          </a:p>
          <a:p>
            <a:r>
              <a:rPr lang="en-US" sz="2500" dirty="0"/>
              <a:t>If you can, base it on a real person you have met or can picture clearly.</a:t>
            </a:r>
          </a:p>
          <a:p>
            <a:endParaRPr lang="de-AT" sz="2500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946"/>
            <a:ext cx="12192000" cy="16684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33AB1D-4664-8B73-1C48-412E0F715408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87749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CD9C9-87DD-A306-6240-AD76CC58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873B8A4-85D1-5D1F-29C5-C943619E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de-AT" b="1" dirty="0" err="1"/>
              <a:t>Build</a:t>
            </a:r>
            <a:r>
              <a:rPr lang="de-AT" b="1" dirty="0"/>
              <a:t> </a:t>
            </a:r>
            <a:r>
              <a:rPr lang="de-AT" b="1" dirty="0" err="1"/>
              <a:t>your</a:t>
            </a:r>
            <a:r>
              <a:rPr lang="de-AT" b="1" dirty="0"/>
              <a:t> </a:t>
            </a:r>
            <a:r>
              <a:rPr lang="de-AT" b="1" dirty="0" err="1"/>
              <a:t>communication</a:t>
            </a:r>
            <a:r>
              <a:rPr lang="de-AT" b="1" dirty="0"/>
              <a:t> </a:t>
            </a:r>
            <a:r>
              <a:rPr lang="de-AT" b="1" dirty="0" err="1"/>
              <a:t>persona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1CB2F6-6DDA-FEC3-B91B-FE05B5A32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946"/>
            <a:ext cx="12192000" cy="16684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E1CE37A-B63C-CCC9-092B-792FAA919C3E}"/>
              </a:ext>
            </a:extLst>
          </p:cNvPr>
          <p:cNvSpPr txBox="1"/>
          <p:nvPr/>
        </p:nvSpPr>
        <p:spPr>
          <a:xfrm>
            <a:off x="689861" y="746325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b="1" dirty="0" err="1">
                <a:highlight>
                  <a:srgbClr val="FFFF00"/>
                </a:highlight>
              </a:rPr>
              <a:t>Exercise</a:t>
            </a:r>
            <a:endParaRPr lang="de-AT" sz="2500" b="1" dirty="0">
              <a:highlight>
                <a:srgbClr val="FFFF00"/>
              </a:highlight>
            </a:endParaRP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2C5068F6-EC3C-E2CC-D5C3-34DEC216250B}"/>
              </a:ext>
            </a:extLst>
          </p:cNvPr>
          <p:cNvSpPr/>
          <p:nvPr/>
        </p:nvSpPr>
        <p:spPr>
          <a:xfrm>
            <a:off x="658648" y="1339937"/>
            <a:ext cx="5653376" cy="35387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YOUTH4ALPS example </a:t>
            </a:r>
          </a:p>
          <a:p>
            <a:pPr marL="0" indent="0">
              <a:spcAft>
                <a:spcPts val="500"/>
              </a:spcAft>
              <a:buNone/>
            </a:pPr>
            <a:endParaRPr lang="en-US" sz="1600" b="1" dirty="0">
              <a:solidFill>
                <a:srgbClr val="363636"/>
              </a:solidFill>
              <a:ea typeface="Calibri" pitchFamily="34" charset="-122"/>
              <a:cs typeface="Calibri" pitchFamily="34" charset="-120"/>
            </a:endParaRPr>
          </a:p>
          <a:p>
            <a:pPr marL="0" indent="0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Name:  Lucas</a:t>
            </a:r>
            <a:endParaRPr lang="en-US" sz="16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Age:  22</a:t>
            </a:r>
            <a:endParaRPr lang="en-US" sz="16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Where:  Haute-Savoie, rural France</a:t>
            </a:r>
            <a:endParaRPr lang="en-US" sz="16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Platform:  Instagram</a:t>
            </a:r>
            <a:endParaRPr lang="en-US" sz="16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One problem:</a:t>
            </a:r>
            <a:endParaRPr lang="en-US" sz="16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Can't find structured green sector training without leaving home.</a:t>
            </a:r>
            <a:endParaRPr lang="en-US" sz="16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What makes him stop scrolling:</a:t>
            </a:r>
            <a:endParaRPr lang="en-US" sz="16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Something that speaks to where he lives — not written for a conference room.</a:t>
            </a:r>
            <a:endParaRPr lang="en-US" sz="16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Why he would care about this output: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50 apprenticeship places, four countries, applications open now.</a:t>
            </a:r>
            <a:endParaRPr lang="en-US" sz="1600" dirty="0"/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B3522E95-D841-7A84-A7E8-C39D5CB7B3E0}"/>
              </a:ext>
            </a:extLst>
          </p:cNvPr>
          <p:cNvSpPr/>
          <p:nvPr/>
        </p:nvSpPr>
        <p:spPr>
          <a:xfrm>
            <a:off x="6535770" y="1312916"/>
            <a:ext cx="4572000" cy="3993567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Your persona</a:t>
            </a:r>
          </a:p>
          <a:p>
            <a:pPr>
              <a:spcAft>
                <a:spcPts val="500"/>
              </a:spcAft>
            </a:pPr>
            <a:endParaRPr lang="en-US" b="1" dirty="0">
              <a:solidFill>
                <a:srgbClr val="363636"/>
              </a:solidFill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Name:</a:t>
            </a:r>
            <a:endParaRPr lang="en-US" dirty="0"/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Age: </a:t>
            </a:r>
            <a:endParaRPr lang="en-US" dirty="0"/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Where:</a:t>
            </a: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Platform: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One problem: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What makes them stop scrolling: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363636"/>
                </a:solidFill>
                <a:ea typeface="Calibri" pitchFamily="34" charset="-122"/>
                <a:cs typeface="Calibri" pitchFamily="34" charset="-120"/>
              </a:rPr>
              <a:t>Why he would care about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1995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D04FD-24DA-5341-42D1-25180378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7032D0-A03C-20A0-7B89-97B14741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FROM OUTPUT TO STORY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747C73-6281-022D-19BD-B97167A9FB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Block 2</a:t>
            </a:r>
          </a:p>
        </p:txBody>
      </p:sp>
    </p:spTree>
    <p:extLst>
      <p:ext uri="{BB962C8B-B14F-4D97-AF65-F5344CB8AC3E}">
        <p14:creationId xmlns:p14="http://schemas.microsoft.com/office/powerpoint/2010/main" val="112314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5E13-E0BE-D3B3-37EA-33DC1E77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25860C5-512D-49BF-C24C-8A559AB6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" y="3654504"/>
            <a:ext cx="12192001" cy="323088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A066593-51F2-DBCB-A6E7-43B22B84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en-US" b="1" dirty="0"/>
              <a:t>The storyboard structure</a:t>
            </a:r>
            <a:endParaRPr lang="de-AT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0A27936-341B-6643-F5B5-0316E6B698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280" y="1268759"/>
            <a:ext cx="10446280" cy="4464497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/>
              <a:t>1.  Context</a:t>
            </a:r>
          </a:p>
          <a:p>
            <a:pPr marL="0" indent="0">
              <a:buNone/>
            </a:pPr>
            <a:r>
              <a:rPr lang="en-US" sz="3600" dirty="0"/>
              <a:t>The world your persona lives in. Set the scene briefly.</a:t>
            </a:r>
          </a:p>
          <a:p>
            <a:pPr marL="0" indent="0">
              <a:buNone/>
            </a:pPr>
            <a:r>
              <a:rPr lang="en-US" sz="3600" b="1" dirty="0"/>
              <a:t>2.  Specific problem</a:t>
            </a:r>
          </a:p>
          <a:p>
            <a:pPr marL="0" indent="0">
              <a:buNone/>
            </a:pPr>
            <a:r>
              <a:rPr lang="en-US" sz="3600" dirty="0"/>
              <a:t>The challenge they face that your project relates to.</a:t>
            </a:r>
          </a:p>
          <a:p>
            <a:pPr marL="0" indent="0">
              <a:buNone/>
            </a:pPr>
            <a:r>
              <a:rPr lang="en-US" sz="3600" b="1" dirty="0"/>
              <a:t>3.  Idea</a:t>
            </a:r>
          </a:p>
          <a:p>
            <a:pPr marL="0" indent="0">
              <a:buNone/>
            </a:pPr>
            <a:r>
              <a:rPr lang="en-US" sz="3600" dirty="0"/>
              <a:t>What your project set out to do about that problem.</a:t>
            </a:r>
          </a:p>
          <a:p>
            <a:pPr marL="0" indent="0">
              <a:buNone/>
            </a:pPr>
            <a:r>
              <a:rPr lang="en-US" sz="3600" b="1" dirty="0"/>
              <a:t>4.  Solution</a:t>
            </a:r>
          </a:p>
          <a:p>
            <a:pPr marL="0" indent="0">
              <a:buNone/>
            </a:pPr>
            <a:r>
              <a:rPr lang="en-US" sz="3600" dirty="0"/>
              <a:t>What concretely happened: your output, your deliverable, your activity.</a:t>
            </a:r>
          </a:p>
          <a:p>
            <a:pPr marL="0" indent="0">
              <a:buNone/>
            </a:pPr>
            <a:r>
              <a:rPr lang="en-US" sz="3600" b="1" dirty="0"/>
              <a:t>5.  Proof</a:t>
            </a:r>
          </a:p>
          <a:p>
            <a:pPr marL="0" indent="0">
              <a:buNone/>
            </a:pPr>
            <a:r>
              <a:rPr lang="en-US" sz="3600" dirty="0"/>
              <a:t>Numbers, facts, evidence. Make it tangible.</a:t>
            </a:r>
          </a:p>
          <a:p>
            <a:pPr marL="0" indent="0">
              <a:buNone/>
            </a:pPr>
            <a:r>
              <a:rPr lang="en-US" sz="3600" b="1" dirty="0"/>
              <a:t>6.  Vision / impact</a:t>
            </a:r>
          </a:p>
          <a:p>
            <a:pPr marL="0" indent="0">
              <a:buNone/>
            </a:pPr>
            <a:r>
              <a:rPr lang="en-US" sz="3600" dirty="0"/>
              <a:t>What changes for your persona in one sentence.</a:t>
            </a:r>
          </a:p>
        </p:txBody>
      </p:sp>
    </p:spTree>
    <p:extLst>
      <p:ext uri="{BB962C8B-B14F-4D97-AF65-F5344CB8AC3E}">
        <p14:creationId xmlns:p14="http://schemas.microsoft.com/office/powerpoint/2010/main" val="316878026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92836-A11B-46F3-334B-7B967F4E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6F47F4-180F-11A0-8ADD-9EB8C4293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12192000" cy="318820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DD9CBE3-F76F-A9B7-089E-E5E40F05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61" y="116632"/>
            <a:ext cx="8286459" cy="868220"/>
          </a:xfrm>
        </p:spPr>
        <p:txBody>
          <a:bodyPr/>
          <a:lstStyle/>
          <a:p>
            <a:r>
              <a:rPr lang="en-US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in plain language — 9 guidelines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EF45A8-A870-1C97-9791-A33ACC172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280" y="1268760"/>
            <a:ext cx="10446280" cy="4996246"/>
          </a:xfrm>
        </p:spPr>
        <p:txBody>
          <a:bodyPr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Put the reader first: write for what they need, not what you want to say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Put important information first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Keep it short: less is more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Write for one specific person, not a general audience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Use active voice: people doing things, not things being done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 Be personal: use "you" and "we"</a:t>
            </a:r>
            <a:endParaRPr lang="en-US" sz="25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 Be consistent: use the same words for the same things</a:t>
            </a:r>
            <a:endParaRPr lang="en-US" sz="2500" dirty="0"/>
          </a:p>
          <a:p>
            <a:pPr marL="457200" indent="-457200">
              <a:spcAft>
                <a:spcPts val="500"/>
              </a:spcAft>
              <a:buAutoNum type="arabicPeriod" startAt="8"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positive phrasing: say what is, not what is not</a:t>
            </a:r>
            <a:endParaRPr lang="en-US" sz="2500" dirty="0"/>
          </a:p>
          <a:p>
            <a:pPr marL="457200" indent="-457200">
              <a:spcAft>
                <a:spcPts val="500"/>
              </a:spcAft>
              <a:buAutoNum type="arabicPeriod" startAt="8"/>
            </a:pP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your text aloud before publishing: you will hear</a:t>
            </a:r>
            <a:b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500" dirty="0">
                <a:solidFill>
                  <a:srgbClr val="3636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not work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7175109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P_powerpoint21-27_16:9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66169734-ED47-4E21-A993-6568400A2C77}" vid="{EF8A9AD9-F58D-4D93-96FB-3EF3F8798CD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ASP_Template_PPT_2024_16-9</Template>
  <TotalTime>0</TotalTime>
  <Words>1573</Words>
  <Application>Microsoft Office PowerPoint</Application>
  <PresentationFormat>Breitbild</PresentationFormat>
  <Paragraphs>225</Paragraphs>
  <Slides>21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ASP_powerpoint21-27_16:9</vt:lpstr>
      <vt:lpstr>think-cell Folie</vt:lpstr>
      <vt:lpstr>PowerPoint-Präsentation</vt:lpstr>
      <vt:lpstr>What you will leave with today</vt:lpstr>
      <vt:lpstr>Knowing your audience</vt:lpstr>
      <vt:lpstr>The „communication persona“</vt:lpstr>
      <vt:lpstr>Build your communication persona</vt:lpstr>
      <vt:lpstr>Build your communication persona</vt:lpstr>
      <vt:lpstr>FROM OUTPUT TO STORY</vt:lpstr>
      <vt:lpstr>The storyboard structure</vt:lpstr>
      <vt:lpstr>Writing in plain language — 9 guidelines</vt:lpstr>
      <vt:lpstr>YOUTH4ALPS example – Storyboard for Lucas</vt:lpstr>
      <vt:lpstr>Build your storyboard</vt:lpstr>
      <vt:lpstr>Build your storyboard</vt:lpstr>
      <vt:lpstr>Making your post work</vt:lpstr>
      <vt:lpstr>From storyboard to post: 3 layers</vt:lpstr>
      <vt:lpstr>LinkedIn vs Instagram </vt:lpstr>
      <vt:lpstr>Accessibility essentials</vt:lpstr>
      <vt:lpstr>Compliance to rules</vt:lpstr>
      <vt:lpstr>YOUTH4ALPS — same story, two platforms</vt:lpstr>
      <vt:lpstr>Write your draft post</vt:lpstr>
      <vt:lpstr>Write your draft post</vt:lpstr>
      <vt:lpstr>PowerPoint-Präsentation</vt:lpstr>
    </vt:vector>
  </TitlesOfParts>
  <Company>Land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Barco Francesca</dc:creator>
  <cp:lastModifiedBy>Barco Francesca</cp:lastModifiedBy>
  <cp:revision>8</cp:revision>
  <dcterms:created xsi:type="dcterms:W3CDTF">2026-05-11T12:09:17Z</dcterms:created>
  <dcterms:modified xsi:type="dcterms:W3CDTF">2026-05-11T15:56:08Z</dcterms:modified>
</cp:coreProperties>
</file>